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756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ka\Desktop\Linka%20pomoci\cpldz_0800_31.5.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title>
      <c:layout/>
      <c:txPr>
        <a:bodyPr/>
        <a:lstStyle/>
        <a:p>
          <a:pPr>
            <a:defRPr sz="2400"/>
          </a:pPr>
          <a:endParaRPr lang="sk-SK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'ZÁKLADNÁ ŠTATISTIKA HOVOROV'!$J$1</c:f>
              <c:strCache>
                <c:ptCount val="1"/>
                <c:pt idx="0">
                  <c:v>Celkovo prijaté hovory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'ZÁKLADNÁ ŠTATISTIKA HOVOROV'!$G$2:$G$5</c:f>
              <c:strCache>
                <c:ptCount val="4"/>
                <c:pt idx="0">
                  <c:v>Február</c:v>
                </c:pt>
                <c:pt idx="1">
                  <c:v>Marec</c:v>
                </c:pt>
                <c:pt idx="2">
                  <c:v>Apríl</c:v>
                </c:pt>
                <c:pt idx="3">
                  <c:v>Máj</c:v>
                </c:pt>
              </c:strCache>
            </c:strRef>
          </c:cat>
          <c:val>
            <c:numRef>
              <c:f>'ZÁKLADNÁ ŠTATISTIKA HOVOROV'!$J$2:$J$5</c:f>
              <c:numCache>
                <c:formatCode>0</c:formatCode>
                <c:ptCount val="4"/>
                <c:pt idx="0">
                  <c:v>256</c:v>
                </c:pt>
                <c:pt idx="1">
                  <c:v>172</c:v>
                </c:pt>
                <c:pt idx="2">
                  <c:v>120</c:v>
                </c:pt>
                <c:pt idx="3">
                  <c:v>116</c:v>
                </c:pt>
              </c:numCache>
            </c:numRef>
          </c:val>
        </c:ser>
        <c:axId val="59960320"/>
        <c:axId val="61195008"/>
      </c:barChart>
      <c:catAx>
        <c:axId val="59960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sk-SK"/>
          </a:p>
        </c:txPr>
        <c:crossAx val="61195008"/>
        <c:crosses val="autoZero"/>
        <c:auto val="1"/>
        <c:lblAlgn val="ctr"/>
        <c:lblOffset val="100"/>
      </c:catAx>
      <c:valAx>
        <c:axId val="61195008"/>
        <c:scaling>
          <c:orientation val="minMax"/>
        </c:scaling>
        <c:axPos val="l"/>
        <c:majorGridlines/>
        <c:numFmt formatCode="0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sk-SK"/>
          </a:p>
        </c:txPr>
        <c:crossAx val="59960320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pivotSource>
    <c:name>[cpldz_0800_31.5.2013.xlsx]Iné látky!Kontingenčná tabuľka2</c:name>
    <c:fmtId val="12"/>
  </c:pivotSource>
  <c:chart>
    <c:title>
      <c:tx>
        <c:rich>
          <a:bodyPr/>
          <a:lstStyle/>
          <a:p>
            <a:pPr>
              <a:defRPr sz="2400"/>
            </a:pPr>
            <a:r>
              <a:rPr lang="sk-SK" sz="2400"/>
              <a:t>Cigarety</a:t>
            </a:r>
          </a:p>
        </c:rich>
      </c:tx>
      <c:layout/>
    </c:title>
    <c:pivotFmts>
      <c:pivotFmt>
        <c:idx val="0"/>
        <c:marker>
          <c:symbol val="none"/>
        </c:marker>
        <c:dLbl>
          <c:idx val="0"/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'Iné látky'!$B$21</c:f>
              <c:strCache>
                <c:ptCount val="1"/>
                <c:pt idx="0">
                  <c:v>Celkom</c:v>
                </c:pt>
              </c:strCache>
            </c:strRef>
          </c:tx>
          <c:dLbls>
            <c:dLbl>
              <c:idx val="2"/>
              <c:spPr/>
              <c:txPr>
                <a:bodyPr/>
                <a:lstStyle/>
                <a:p>
                  <a:pPr>
                    <a:defRPr sz="2000">
                      <a:solidFill>
                        <a:schemeClr val="bg1"/>
                      </a:solidFill>
                    </a:defRPr>
                  </a:pPr>
                  <a:endParaRPr lang="sk-SK"/>
                </a:p>
              </c:txPr>
            </c:dLbl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Percent val="1"/>
            <c:showLeaderLines val="1"/>
          </c:dLbls>
          <c:cat>
            <c:strRef>
              <c:f>'Iné látky'!$A$22:$A$25</c:f>
              <c:strCache>
                <c:ptCount val="3"/>
                <c:pt idx="0">
                  <c:v>fajčí</c:v>
                </c:pt>
                <c:pt idx="1">
                  <c:v>nefajčí</c:v>
                </c:pt>
                <c:pt idx="2">
                  <c:v>(prázdne)</c:v>
                </c:pt>
              </c:strCache>
            </c:strRef>
          </c:cat>
          <c:val>
            <c:numRef>
              <c:f>'Iné látky'!$B$22:$B$25</c:f>
              <c:numCache>
                <c:formatCode>General</c:formatCode>
                <c:ptCount val="3"/>
                <c:pt idx="0">
                  <c:v>108</c:v>
                </c:pt>
                <c:pt idx="1">
                  <c:v>87</c:v>
                </c:pt>
                <c:pt idx="2">
                  <c:v>169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38003500090028319"/>
          <c:y val="0.13190098975930781"/>
          <c:w val="0.42846268996931391"/>
          <c:h val="4.6425805629439862E-2"/>
        </c:manualLayout>
      </c:layout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pivotSource>
    <c:name>[cpldz_0800_31.5.2013.xlsx]Iné látky!Kontingenčná tabuľka3</c:name>
    <c:fmtId val="9"/>
  </c:pivotSource>
  <c:chart>
    <c:title>
      <c:tx>
        <c:rich>
          <a:bodyPr/>
          <a:lstStyle/>
          <a:p>
            <a:pPr>
              <a:defRPr sz="2400"/>
            </a:pPr>
            <a:r>
              <a:rPr lang="sk-SK" sz="2400"/>
              <a:t>Iné látky</a:t>
            </a:r>
          </a:p>
        </c:rich>
      </c:tx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'Iné látky'!$B$39</c:f>
              <c:strCache>
                <c:ptCount val="1"/>
                <c:pt idx="0">
                  <c:v>Celkom</c:v>
                </c:pt>
              </c:strCache>
            </c:strRef>
          </c:tx>
          <c:dLbls>
            <c:dLbl>
              <c:idx val="2"/>
              <c:spPr/>
              <c:txPr>
                <a:bodyPr/>
                <a:lstStyle/>
                <a:p>
                  <a:pPr>
                    <a:defRPr sz="2000">
                      <a:solidFill>
                        <a:schemeClr val="bg1"/>
                      </a:solidFill>
                    </a:defRPr>
                  </a:pPr>
                  <a:endParaRPr lang="sk-SK"/>
                </a:p>
              </c:txPr>
            </c:dLbl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Percent val="1"/>
            <c:showLeaderLines val="1"/>
          </c:dLbls>
          <c:cat>
            <c:strRef>
              <c:f>'Iné látky'!$A$40:$A$43</c:f>
              <c:strCache>
                <c:ptCount val="3"/>
                <c:pt idx="0">
                  <c:v>áno</c:v>
                </c:pt>
                <c:pt idx="1">
                  <c:v>nie</c:v>
                </c:pt>
                <c:pt idx="2">
                  <c:v>(prázdne)</c:v>
                </c:pt>
              </c:strCache>
            </c:strRef>
          </c:cat>
          <c:val>
            <c:numRef>
              <c:f>'Iné látky'!$B$40:$B$43</c:f>
              <c:numCache>
                <c:formatCode>General</c:formatCode>
                <c:ptCount val="3"/>
                <c:pt idx="0">
                  <c:v>37</c:v>
                </c:pt>
                <c:pt idx="1">
                  <c:v>233</c:v>
                </c:pt>
                <c:pt idx="2">
                  <c:v>94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title>
      <c:tx>
        <c:rich>
          <a:bodyPr/>
          <a:lstStyle/>
          <a:p>
            <a:pPr>
              <a:defRPr sz="2400"/>
            </a:pPr>
            <a:r>
              <a:rPr lang="sk-SK" sz="2400"/>
              <a:t>Prijaté hovory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'ZÁKLADNÁ ŠTATISTIKA HOVOROV'!$H$1</c:f>
              <c:strCache>
                <c:ptCount val="1"/>
                <c:pt idx="0">
                  <c:v>Oprávené hovory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'ZÁKLADNÁ ŠTATISTIKA HOVOROV'!$G$2:$G$5</c:f>
              <c:strCache>
                <c:ptCount val="4"/>
                <c:pt idx="0">
                  <c:v>Február</c:v>
                </c:pt>
                <c:pt idx="1">
                  <c:v>Marec</c:v>
                </c:pt>
                <c:pt idx="2">
                  <c:v>Apríl</c:v>
                </c:pt>
                <c:pt idx="3">
                  <c:v>Máj</c:v>
                </c:pt>
              </c:strCache>
            </c:strRef>
          </c:cat>
          <c:val>
            <c:numRef>
              <c:f>'ZÁKLADNÁ ŠTATISTIKA HOVOROV'!$H$2:$H$5</c:f>
              <c:numCache>
                <c:formatCode>0</c:formatCode>
                <c:ptCount val="4"/>
                <c:pt idx="0">
                  <c:v>154</c:v>
                </c:pt>
                <c:pt idx="1">
                  <c:v>100</c:v>
                </c:pt>
                <c:pt idx="2">
                  <c:v>56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strRef>
              <c:f>'ZÁKLADNÁ ŠTATISTIKA HOVOROV'!$I$1</c:f>
              <c:strCache>
                <c:ptCount val="1"/>
                <c:pt idx="0">
                  <c:v>Neoprávené hovory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'ZÁKLADNÁ ŠTATISTIKA HOVOROV'!$G$2:$G$5</c:f>
              <c:strCache>
                <c:ptCount val="4"/>
                <c:pt idx="0">
                  <c:v>Február</c:v>
                </c:pt>
                <c:pt idx="1">
                  <c:v>Marec</c:v>
                </c:pt>
                <c:pt idx="2">
                  <c:v>Apríl</c:v>
                </c:pt>
                <c:pt idx="3">
                  <c:v>Máj</c:v>
                </c:pt>
              </c:strCache>
            </c:strRef>
          </c:cat>
          <c:val>
            <c:numRef>
              <c:f>'ZÁKLADNÁ ŠTATISTIKA HOVOROV'!$I$2:$I$5</c:f>
              <c:numCache>
                <c:formatCode>0</c:formatCode>
                <c:ptCount val="4"/>
                <c:pt idx="0">
                  <c:v>102</c:v>
                </c:pt>
                <c:pt idx="1">
                  <c:v>72</c:v>
                </c:pt>
                <c:pt idx="2">
                  <c:v>64</c:v>
                </c:pt>
                <c:pt idx="3">
                  <c:v>62</c:v>
                </c:pt>
              </c:numCache>
            </c:numRef>
          </c:val>
        </c:ser>
        <c:dLbls>
          <c:showVal val="1"/>
        </c:dLbls>
        <c:gapWidth val="95"/>
        <c:overlap val="100"/>
        <c:axId val="60049280"/>
        <c:axId val="60050816"/>
      </c:barChart>
      <c:catAx>
        <c:axId val="600492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sk-SK"/>
          </a:p>
        </c:txPr>
        <c:crossAx val="60050816"/>
        <c:crosses val="autoZero"/>
        <c:auto val="1"/>
        <c:lblAlgn val="ctr"/>
        <c:lblOffset val="100"/>
      </c:catAx>
      <c:valAx>
        <c:axId val="60050816"/>
        <c:scaling>
          <c:orientation val="minMax"/>
        </c:scaling>
        <c:delete val="1"/>
        <c:axPos val="l"/>
        <c:numFmt formatCode="0" sourceLinked="1"/>
        <c:tickLblPos val="none"/>
        <c:crossAx val="600492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title>
      <c:tx>
        <c:rich>
          <a:bodyPr/>
          <a:lstStyle/>
          <a:p>
            <a:pPr algn="ctr">
              <a:defRPr sz="2400"/>
            </a:pPr>
            <a:r>
              <a:rPr lang="sk-SK" sz="2400"/>
              <a:t>Hovory mimo pracovnú dobu</a:t>
            </a:r>
          </a:p>
        </c:rich>
      </c:tx>
      <c:layout>
        <c:manualLayout>
          <c:xMode val="edge"/>
          <c:yMode val="edge"/>
          <c:x val="0.10786127462222564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'ZÁKLADNÁ ŠTATISTIKA HOVOROV'!$K$1</c:f>
              <c:strCache>
                <c:ptCount val="1"/>
                <c:pt idx="0">
                  <c:v>Mimo pracovnú dobu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'ZÁKLADNÁ ŠTATISTIKA HOVOROV'!$G$2:$G$5</c:f>
              <c:strCache>
                <c:ptCount val="4"/>
                <c:pt idx="0">
                  <c:v>Február</c:v>
                </c:pt>
                <c:pt idx="1">
                  <c:v>Marec</c:v>
                </c:pt>
                <c:pt idx="2">
                  <c:v>Apríl</c:v>
                </c:pt>
                <c:pt idx="3">
                  <c:v>Máj</c:v>
                </c:pt>
              </c:strCache>
            </c:strRef>
          </c:cat>
          <c:val>
            <c:numRef>
              <c:f>'ZÁKLADNÁ ŠTATISTIKA HOVOROV'!$K$2:$K$5</c:f>
              <c:numCache>
                <c:formatCode>0</c:formatCode>
                <c:ptCount val="4"/>
                <c:pt idx="0">
                  <c:v>361</c:v>
                </c:pt>
                <c:pt idx="1">
                  <c:v>336</c:v>
                </c:pt>
                <c:pt idx="2">
                  <c:v>210</c:v>
                </c:pt>
                <c:pt idx="3">
                  <c:v>224</c:v>
                </c:pt>
              </c:numCache>
            </c:numRef>
          </c:val>
        </c:ser>
        <c:ser>
          <c:idx val="1"/>
          <c:order val="1"/>
          <c:tx>
            <c:strRef>
              <c:f>'ZÁKLADNÁ ŠTATISTIKA HOVOROV'!$L$1</c:f>
              <c:strCache>
                <c:ptCount val="1"/>
                <c:pt idx="0">
                  <c:v>Hlasová schránka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'ZÁKLADNÁ ŠTATISTIKA HOVOROV'!$G$2:$G$5</c:f>
              <c:strCache>
                <c:ptCount val="4"/>
                <c:pt idx="0">
                  <c:v>Február</c:v>
                </c:pt>
                <c:pt idx="1">
                  <c:v>Marec</c:v>
                </c:pt>
                <c:pt idx="2">
                  <c:v>Apríl</c:v>
                </c:pt>
                <c:pt idx="3">
                  <c:v>Máj</c:v>
                </c:pt>
              </c:strCache>
            </c:strRef>
          </c:cat>
          <c:val>
            <c:numRef>
              <c:f>'ZÁKLADNÁ ŠTATISTIKA HOVOROV'!$L$2:$L$5</c:f>
              <c:numCache>
                <c:formatCode>0</c:formatCode>
                <c:ptCount val="4"/>
                <c:pt idx="0">
                  <c:v>61</c:v>
                </c:pt>
                <c:pt idx="1">
                  <c:v>98</c:v>
                </c:pt>
                <c:pt idx="2">
                  <c:v>57</c:v>
                </c:pt>
                <c:pt idx="3">
                  <c:v>62</c:v>
                </c:pt>
              </c:numCache>
            </c:numRef>
          </c:val>
        </c:ser>
        <c:dLbls>
          <c:showVal val="1"/>
        </c:dLbls>
        <c:overlap val="-25"/>
        <c:axId val="62981248"/>
        <c:axId val="62982784"/>
      </c:barChart>
      <c:catAx>
        <c:axId val="62981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sk-SK"/>
          </a:p>
        </c:txPr>
        <c:crossAx val="62982784"/>
        <c:crosses val="autoZero"/>
        <c:auto val="1"/>
        <c:lblAlgn val="ctr"/>
        <c:lblOffset val="100"/>
      </c:catAx>
      <c:valAx>
        <c:axId val="62982784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29812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pivotSource>
    <c:name>[cpldz_0800_31.5.2013.xlsx]Volajúci!Kontingenčná tabuľka4</c:name>
    <c:fmtId val="22"/>
  </c:pivotSource>
  <c:chart>
    <c:title>
      <c:tx>
        <c:rich>
          <a:bodyPr/>
          <a:lstStyle/>
          <a:p>
            <a:pPr>
              <a:defRPr sz="2400"/>
            </a:pPr>
            <a:r>
              <a:rPr lang="sk-SK" sz="2400"/>
              <a:t>Volajúci</a:t>
            </a:r>
            <a:endParaRPr lang="en-US" sz="2400"/>
          </a:p>
        </c:rich>
      </c:tx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Volajúci!$B$33</c:f>
              <c:strCache>
                <c:ptCount val="1"/>
                <c:pt idx="0">
                  <c:v>Celkom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Percent val="1"/>
            <c:showLeaderLines val="1"/>
          </c:dLbls>
          <c:cat>
            <c:strRef>
              <c:f>Volajúci!$A$34:$A$37</c:f>
              <c:strCache>
                <c:ptCount val="3"/>
                <c:pt idx="0">
                  <c:v>hráč/ka</c:v>
                </c:pt>
                <c:pt idx="1">
                  <c:v>známy/kamarát</c:v>
                </c:pt>
                <c:pt idx="2">
                  <c:v>príbuzní spolu</c:v>
                </c:pt>
              </c:strCache>
            </c:strRef>
          </c:cat>
          <c:val>
            <c:numRef>
              <c:f>Volajúci!$B$34:$B$37</c:f>
              <c:numCache>
                <c:formatCode>General</c:formatCode>
                <c:ptCount val="3"/>
                <c:pt idx="0">
                  <c:v>262</c:v>
                </c:pt>
                <c:pt idx="1">
                  <c:v>12</c:v>
                </c:pt>
                <c:pt idx="2">
                  <c:v>90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pivotSource>
    <c:name>[cpldz_0800_31.5.2013.xlsx]Volajúci!Kontingenčná tabuľka3</c:name>
    <c:fmtId val="48"/>
  </c:pivotSource>
  <c:chart>
    <c:title>
      <c:tx>
        <c:rich>
          <a:bodyPr/>
          <a:lstStyle/>
          <a:p>
            <a:pPr>
              <a:defRPr sz="2400"/>
            </a:pPr>
            <a:r>
              <a:rPr lang="sk-SK" sz="2400" dirty="0" smtClean="0"/>
              <a:t>Volajúci príbuzní</a:t>
            </a:r>
            <a:endParaRPr lang="en-US" sz="2400" dirty="0"/>
          </a:p>
        </c:rich>
      </c:tx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Volajúci!$B$15</c:f>
              <c:strCache>
                <c:ptCount val="1"/>
                <c:pt idx="0">
                  <c:v>Celkom</c:v>
                </c:pt>
              </c:strCache>
            </c:strRef>
          </c:tx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spPr>
              <a:solidFill>
                <a:schemeClr val="bg2">
                  <a:lumMod val="75000"/>
                </a:schemeClr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Percent val="1"/>
            <c:showLeaderLines val="1"/>
          </c:dLbls>
          <c:cat>
            <c:strRef>
              <c:f>Volajúci!$A$16:$A$22</c:f>
              <c:strCache>
                <c:ptCount val="6"/>
                <c:pt idx="0">
                  <c:v>dieťa</c:v>
                </c:pt>
                <c:pt idx="1">
                  <c:v>iný príbuzný</c:v>
                </c:pt>
                <c:pt idx="2">
                  <c:v>partner/ka</c:v>
                </c:pt>
                <c:pt idx="3">
                  <c:v>rodič</c:v>
                </c:pt>
                <c:pt idx="4">
                  <c:v>súrodenec</c:v>
                </c:pt>
                <c:pt idx="5">
                  <c:v>známy/kamarát</c:v>
                </c:pt>
              </c:strCache>
            </c:strRef>
          </c:cat>
          <c:val>
            <c:numRef>
              <c:f>Volajúci!$B$16:$B$22</c:f>
              <c:numCache>
                <c:formatCode>General</c:formatCode>
                <c:ptCount val="6"/>
                <c:pt idx="0">
                  <c:v>6</c:v>
                </c:pt>
                <c:pt idx="1">
                  <c:v>10</c:v>
                </c:pt>
                <c:pt idx="2">
                  <c:v>31</c:v>
                </c:pt>
                <c:pt idx="3">
                  <c:v>30</c:v>
                </c:pt>
                <c:pt idx="4">
                  <c:v>13</c:v>
                </c:pt>
                <c:pt idx="5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pivotSource>
    <c:name>[cpldz_0800_31.5.2013.xlsx]Volajúci!Kontingenčná tabuľka5</c:name>
    <c:fmtId val="29"/>
  </c:pivotSource>
  <c:chart>
    <c:autoTitleDeleted val="1"/>
    <c:pivotFmts>
      <c:pivotFmt>
        <c:idx val="0"/>
        <c:marker>
          <c:symbol val="none"/>
        </c:marker>
        <c:dLbl>
          <c:idx val="0"/>
          <c:showVal val="1"/>
        </c:dLbl>
      </c:pivotFmt>
      <c:pivotFmt>
        <c:idx val="1"/>
        <c:marker>
          <c:symbol val="none"/>
        </c:marker>
        <c:dLbl>
          <c:idx val="0"/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</c:pivotFmts>
    <c:plotArea>
      <c:layout/>
      <c:barChart>
        <c:barDir val="bar"/>
        <c:grouping val="percentStacked"/>
        <c:ser>
          <c:idx val="0"/>
          <c:order val="0"/>
          <c:tx>
            <c:strRef>
              <c:f>Volajúci!$B$52:$B$53</c:f>
              <c:strCache>
                <c:ptCount val="1"/>
                <c:pt idx="0">
                  <c:v>Muž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sk-SK"/>
              </a:p>
            </c:txPr>
            <c:showVal val="1"/>
          </c:dLbls>
          <c:cat>
            <c:strRef>
              <c:f>Volajúci!$A$54:$A$61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iný príbuzný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Volajúci!$B$54:$B$61</c:f>
              <c:numCache>
                <c:formatCode>General</c:formatCode>
                <c:ptCount val="7"/>
                <c:pt idx="0">
                  <c:v>234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7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</c:ser>
        <c:ser>
          <c:idx val="1"/>
          <c:order val="1"/>
          <c:tx>
            <c:strRef>
              <c:f>Volajúci!$C$52:$C$53</c:f>
              <c:strCache>
                <c:ptCount val="1"/>
                <c:pt idx="0">
                  <c:v>Žena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sk-SK"/>
              </a:p>
            </c:txPr>
            <c:showVal val="1"/>
          </c:dLbls>
          <c:cat>
            <c:strRef>
              <c:f>Volajúci!$A$54:$A$61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iný príbuzný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Volajúci!$C$54:$C$61</c:f>
              <c:numCache>
                <c:formatCode>General</c:formatCode>
                <c:ptCount val="7"/>
                <c:pt idx="0">
                  <c:v>28</c:v>
                </c:pt>
                <c:pt idx="1">
                  <c:v>2</c:v>
                </c:pt>
                <c:pt idx="2">
                  <c:v>6</c:v>
                </c:pt>
                <c:pt idx="3">
                  <c:v>30</c:v>
                </c:pt>
                <c:pt idx="4">
                  <c:v>23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gapWidth val="75"/>
        <c:overlap val="100"/>
        <c:axId val="62975360"/>
        <c:axId val="63386752"/>
      </c:barChart>
      <c:catAx>
        <c:axId val="629753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/>
            </a:pPr>
            <a:endParaRPr lang="sk-SK"/>
          </a:p>
        </c:txPr>
        <c:crossAx val="63386752"/>
        <c:crosses val="autoZero"/>
        <c:auto val="1"/>
        <c:lblAlgn val="ctr"/>
        <c:lblOffset val="100"/>
      </c:catAx>
      <c:valAx>
        <c:axId val="63386752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sk-SK"/>
          </a:p>
        </c:txPr>
        <c:crossAx val="629753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gap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pivotSource>
    <c:name>[cpldz_0800_31.5.2013.xlsx]Kraj!Kontingenčná tabuľka5</c:name>
    <c:fmtId val="35"/>
  </c:pivotSource>
  <c:chart>
    <c:title>
      <c:tx>
        <c:rich>
          <a:bodyPr/>
          <a:lstStyle/>
          <a:p>
            <a:pPr>
              <a:defRPr sz="2400"/>
            </a:pPr>
            <a:r>
              <a:rPr lang="sk-SK" sz="2400"/>
              <a:t>Volania podľa krajov</a:t>
            </a:r>
            <a:endParaRPr lang="en-US" sz="2400"/>
          </a:p>
        </c:rich>
      </c:tx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Kraj!$B$1</c:f>
              <c:strCache>
                <c:ptCount val="1"/>
                <c:pt idx="0">
                  <c:v>Celkom</c:v>
                </c:pt>
              </c:strCache>
            </c:strRef>
          </c:tx>
          <c:dPt>
            <c:idx val="1"/>
            <c:spPr>
              <a:solidFill>
                <a:schemeClr val="accent5"/>
              </a:solidFill>
            </c:spPr>
          </c:dPt>
          <c:dPt>
            <c:idx val="4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Percent val="1"/>
            <c:showLeaderLines val="1"/>
          </c:dLbls>
          <c:cat>
            <c:strRef>
              <c:f>Kraj!$A$2:$A$10</c:f>
              <c:strCache>
                <c:ptCount val="8"/>
                <c:pt idx="0">
                  <c:v>Banskobystrický kraj</c:v>
                </c:pt>
                <c:pt idx="1">
                  <c:v>Bratislavský kraj</c:v>
                </c:pt>
                <c:pt idx="2">
                  <c:v>Košický kraj</c:v>
                </c:pt>
                <c:pt idx="3">
                  <c:v>Nitriansky kraj</c:v>
                </c:pt>
                <c:pt idx="4">
                  <c:v>Prešovský kraj</c:v>
                </c:pt>
                <c:pt idx="5">
                  <c:v>Trenčiansky kraj</c:v>
                </c:pt>
                <c:pt idx="6">
                  <c:v>Trnavský kraj</c:v>
                </c:pt>
                <c:pt idx="7">
                  <c:v>Žilinský kraj</c:v>
                </c:pt>
              </c:strCache>
            </c:strRef>
          </c:cat>
          <c:val>
            <c:numRef>
              <c:f>Kraj!$B$2:$B$10</c:f>
              <c:numCache>
                <c:formatCode>General</c:formatCode>
                <c:ptCount val="8"/>
                <c:pt idx="0">
                  <c:v>38</c:v>
                </c:pt>
                <c:pt idx="1">
                  <c:v>67</c:v>
                </c:pt>
                <c:pt idx="2">
                  <c:v>48</c:v>
                </c:pt>
                <c:pt idx="3">
                  <c:v>47</c:v>
                </c:pt>
                <c:pt idx="4">
                  <c:v>36</c:v>
                </c:pt>
                <c:pt idx="5">
                  <c:v>17</c:v>
                </c:pt>
                <c:pt idx="6">
                  <c:v>44</c:v>
                </c:pt>
                <c:pt idx="7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4.4423139492437355E-2"/>
          <c:y val="0.10452273320982354"/>
          <c:w val="0.95367131826622453"/>
          <c:h val="0.17544672213597892"/>
        </c:manualLayout>
      </c:layout>
      <c:txPr>
        <a:bodyPr/>
        <a:lstStyle/>
        <a:p>
          <a:pPr>
            <a:defRPr sz="1800"/>
          </a:pPr>
          <a:endParaRPr lang="sk-SK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pivotSource>
    <c:name>[cpldz_0800_31.5.2013.xlsx]Kontakt na linku!Kontingenčná tabuľka3</c:name>
    <c:fmtId val="31"/>
  </c:pivotSource>
  <c:chart>
    <c:title>
      <c:tx>
        <c:rich>
          <a:bodyPr/>
          <a:lstStyle/>
          <a:p>
            <a:pPr>
              <a:defRPr sz="2400"/>
            </a:pPr>
            <a:r>
              <a:rPr lang="sk-SK" sz="2400" dirty="0" smtClean="0"/>
              <a:t>Kontakt na linku</a:t>
            </a:r>
            <a:endParaRPr lang="sk-SK" sz="2400" dirty="0"/>
          </a:p>
        </c:rich>
      </c:tx>
      <c:layout>
        <c:manualLayout>
          <c:xMode val="edge"/>
          <c:yMode val="edge"/>
          <c:x val="0.33106142826134149"/>
          <c:y val="1.3200112374922378E-2"/>
        </c:manualLayout>
      </c:layout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7"/>
        <c:marker>
          <c:symbol val="none"/>
        </c:marker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2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2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2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2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2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  <c:pivotFmt>
        <c:idx val="2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Val val="1"/>
        </c:dLbl>
      </c:pivotFmt>
    </c:pivotFmts>
    <c:plotArea>
      <c:layout/>
      <c:barChart>
        <c:barDir val="bar"/>
        <c:grouping val="percentStacked"/>
        <c:ser>
          <c:idx val="0"/>
          <c:order val="0"/>
          <c:tx>
            <c:strRef>
              <c:f>'Kontakt na linku'!$B$3:$B$4</c:f>
              <c:strCache>
                <c:ptCount val="1"/>
                <c:pt idx="0">
                  <c:v>Časopis/Noviny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'Kontakt na linku'!$A$5:$A$12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iné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'Kontakt na linku'!$B$5:$B$12</c:f>
              <c:numCache>
                <c:formatCode>General</c:formatCode>
                <c:ptCount val="7"/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'Kontakt na linku'!$C$3:$C$4</c:f>
              <c:strCache>
                <c:ptCount val="1"/>
                <c:pt idx="0">
                  <c:v>Iné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'Kontakt na linku'!$A$5:$A$12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iné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'Kontakt na linku'!$C$5:$C$12</c:f>
              <c:numCache>
                <c:formatCode>General</c:formatCode>
                <c:ptCount val="7"/>
                <c:pt idx="0">
                  <c:v>5</c:v>
                </c:pt>
                <c:pt idx="4">
                  <c:v>1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'Kontakt na linku'!$D$3:$D$4</c:f>
              <c:strCache>
                <c:ptCount val="1"/>
                <c:pt idx="0">
                  <c:v>Internet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Val val="1"/>
          </c:dLbls>
          <c:cat>
            <c:strRef>
              <c:f>'Kontakt na linku'!$A$5:$A$12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iné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'Kontakt na linku'!$D$5:$D$12</c:f>
              <c:numCache>
                <c:formatCode>General</c:formatCode>
                <c:ptCount val="7"/>
                <c:pt idx="0">
                  <c:v>22</c:v>
                </c:pt>
                <c:pt idx="1">
                  <c:v>3</c:v>
                </c:pt>
                <c:pt idx="2">
                  <c:v>5</c:v>
                </c:pt>
                <c:pt idx="3">
                  <c:v>11</c:v>
                </c:pt>
                <c:pt idx="4">
                  <c:v>10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'Kontakt na linku'!$E$3:$E$4</c:f>
              <c:strCache>
                <c:ptCount val="1"/>
                <c:pt idx="0">
                  <c:v>Od známeho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'Kontakt na linku'!$A$5:$A$12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iné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'Kontakt na linku'!$E$5:$E$12</c:f>
              <c:numCache>
                <c:formatCode>General</c:formatCode>
                <c:ptCount val="7"/>
                <c:pt idx="0">
                  <c:v>16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'Kontakt na linku'!$F$3:$F$4</c:f>
              <c:strCache>
                <c:ptCount val="1"/>
                <c:pt idx="0">
                  <c:v>Štítok na automate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'Kontakt na linku'!$A$5:$A$12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iné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'Kontakt na linku'!$F$5:$F$12</c:f>
              <c:numCache>
                <c:formatCode>General</c:formatCode>
                <c:ptCount val="7"/>
                <c:pt idx="0">
                  <c:v>133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ser>
          <c:idx val="5"/>
          <c:order val="5"/>
          <c:tx>
            <c:strRef>
              <c:f>'Kontakt na linku'!$G$3:$G$4</c:f>
              <c:strCache>
                <c:ptCount val="1"/>
                <c:pt idx="0">
                  <c:v>Teletext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'Kontakt na linku'!$A$5:$A$12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iné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'Kontakt na linku'!$G$5:$G$12</c:f>
              <c:numCache>
                <c:formatCode>General</c:formatCode>
                <c:ptCount val="7"/>
                <c:pt idx="0">
                  <c:v>1</c:v>
                </c:pt>
                <c:pt idx="5">
                  <c:v>1</c:v>
                </c:pt>
              </c:numCache>
            </c:numRef>
          </c:val>
        </c:ser>
        <c:ser>
          <c:idx val="6"/>
          <c:order val="6"/>
          <c:tx>
            <c:strRef>
              <c:f>'Kontakt na linku'!$H$3:$H$4</c:f>
              <c:strCache>
                <c:ptCount val="1"/>
                <c:pt idx="0">
                  <c:v>TV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Val val="1"/>
          </c:dLbls>
          <c:cat>
            <c:strRef>
              <c:f>'Kontakt na linku'!$A$5:$A$12</c:f>
              <c:strCache>
                <c:ptCount val="7"/>
                <c:pt idx="0">
                  <c:v>hráč/ka</c:v>
                </c:pt>
                <c:pt idx="1">
                  <c:v>dieťa</c:v>
                </c:pt>
                <c:pt idx="2">
                  <c:v>iné</c:v>
                </c:pt>
                <c:pt idx="3">
                  <c:v>partner/ka</c:v>
                </c:pt>
                <c:pt idx="4">
                  <c:v>rodič</c:v>
                </c:pt>
                <c:pt idx="5">
                  <c:v>súrodenec</c:v>
                </c:pt>
                <c:pt idx="6">
                  <c:v>známy/kamarát</c:v>
                </c:pt>
              </c:strCache>
            </c:strRef>
          </c:cat>
          <c:val>
            <c:numRef>
              <c:f>'Kontakt na linku'!$H$5:$H$12</c:f>
              <c:numCache>
                <c:formatCode>General</c:formatCode>
                <c:ptCount val="7"/>
                <c:pt idx="0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Val val="1"/>
        </c:dLbls>
        <c:gapWidth val="95"/>
        <c:overlap val="100"/>
        <c:axId val="64538496"/>
        <c:axId val="64540032"/>
      </c:barChart>
      <c:catAx>
        <c:axId val="645384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/>
            </a:pPr>
            <a:endParaRPr lang="sk-SK"/>
          </a:p>
        </c:txPr>
        <c:crossAx val="64540032"/>
        <c:crosses val="autoZero"/>
        <c:auto val="1"/>
        <c:lblAlgn val="ctr"/>
        <c:lblOffset val="100"/>
      </c:catAx>
      <c:valAx>
        <c:axId val="64540032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645384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4846174399678232E-2"/>
          <c:y val="0.10690612208743364"/>
          <c:w val="0.92689533842999383"/>
          <c:h val="0.1754467550615163"/>
        </c:manualLayout>
      </c:layout>
      <c:txPr>
        <a:bodyPr/>
        <a:lstStyle/>
        <a:p>
          <a:pPr>
            <a:defRPr sz="1800"/>
          </a:pPr>
          <a:endParaRPr lang="sk-SK"/>
        </a:p>
      </c:txPr>
    </c:legend>
    <c:plotVisOnly val="1"/>
    <c:dispBlanksAs val="gap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pivotSource>
    <c:name>[cpldz_0800_31.5.2013.xlsx]Iné látky!Kontingenčná tabuľka1</c:name>
    <c:fmtId val="23"/>
  </c:pivotSource>
  <c:chart>
    <c:title>
      <c:tx>
        <c:rich>
          <a:bodyPr/>
          <a:lstStyle/>
          <a:p>
            <a:pPr>
              <a:defRPr sz="2400"/>
            </a:pPr>
            <a:r>
              <a:rPr lang="sk-SK" sz="2400"/>
              <a:t>Alkohol</a:t>
            </a:r>
            <a:endParaRPr lang="en-US" sz="2400"/>
          </a:p>
        </c:rich>
      </c:tx>
      <c:layout/>
    </c:title>
    <c:pivotFmts>
      <c:pivotFmt>
        <c:idx val="0"/>
        <c:marker>
          <c:symbol val="none"/>
        </c:marker>
        <c:dLbl>
          <c:idx val="0"/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sk-SK"/>
            </a:p>
          </c:txPr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'Iné látky'!$B$3</c:f>
              <c:strCache>
                <c:ptCount val="1"/>
                <c:pt idx="0">
                  <c:v>Celkom</c:v>
                </c:pt>
              </c:strCache>
            </c:strRef>
          </c:tx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sk-SK"/>
              </a:p>
            </c:txPr>
            <c:showPercent val="1"/>
            <c:showLeaderLines val="1"/>
          </c:dLbls>
          <c:cat>
            <c:strRef>
              <c:f>'Iné látky'!$A$4:$A$9</c:f>
              <c:strCache>
                <c:ptCount val="5"/>
                <c:pt idx="0">
                  <c:v>nepije</c:v>
                </c:pt>
                <c:pt idx="1">
                  <c:v>pije</c:v>
                </c:pt>
                <c:pt idx="2">
                  <c:v>pije - je to spúšťač</c:v>
                </c:pt>
                <c:pt idx="3">
                  <c:v>závislosť od alkoholu</c:v>
                </c:pt>
                <c:pt idx="4">
                  <c:v>(prázdne)</c:v>
                </c:pt>
              </c:strCache>
            </c:strRef>
          </c:cat>
          <c:val>
            <c:numRef>
              <c:f>'Iné látky'!$B$4:$B$9</c:f>
              <c:numCache>
                <c:formatCode>General</c:formatCode>
                <c:ptCount val="5"/>
                <c:pt idx="0">
                  <c:v>138</c:v>
                </c:pt>
                <c:pt idx="1">
                  <c:v>74</c:v>
                </c:pt>
                <c:pt idx="2">
                  <c:v>31</c:v>
                </c:pt>
                <c:pt idx="3">
                  <c:v>21</c:v>
                </c:pt>
                <c:pt idx="4">
                  <c:v>100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11380996653393287"/>
          <c:y val="0.12539459217175103"/>
          <c:w val="0.70121351038968383"/>
          <c:h val="0.17813106972788464"/>
        </c:manualLayout>
      </c:layout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/>
          </a:p>
        </p:txBody>
      </p:sp>
      <p:sp>
        <p:nvSpPr>
          <p:cNvPr id="819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k-SK" smtClean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4CF0F344-9D66-44B5-94E4-81FDE3CEE733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771137-B55E-4D07-96EC-6F4B798E28AD}" type="slidenum">
              <a:rPr lang="sk-SK"/>
              <a:pPr/>
              <a:t>1</a:t>
            </a:fld>
            <a:endParaRPr lang="sk-SK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0A548C0-1857-4C6E-9D69-09FBD9F938CE}" type="slidenum">
              <a:rPr lang="sk-SK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sk-SK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0148C6-9045-4530-A247-BD3FA176B36B}" type="slidenum">
              <a:rPr lang="sk-SK"/>
              <a:pPr/>
              <a:t>21</a:t>
            </a:fld>
            <a:endParaRPr lang="sk-SK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274CD1-822E-4460-855C-7130D3171E0D}" type="slidenum">
              <a:rPr lang="sk-SK"/>
              <a:pPr/>
              <a:t>2</a:t>
            </a:fld>
            <a:endParaRPr lang="sk-SK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7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000">
                <a:latin typeface="Calibri" pitchFamily="32" charset="0"/>
                <a:ea typeface="Lucida Sans Unicode" charset="0"/>
                <a:cs typeface="Lucida Sans Unicode" charset="0"/>
              </a:rPr>
              <a:t>Problém patologického hráčstva sa netýka len jednotlivca, ale máva vážne dôsledky pre</a:t>
            </a:r>
          </a:p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000">
                <a:latin typeface="Calibri" pitchFamily="32" charset="0"/>
                <a:ea typeface="Lucida Sans Unicode" charset="0"/>
                <a:cs typeface="Lucida Sans Unicode" charset="0"/>
              </a:rPr>
              <a:t>celú spoločnosť. Napríklad v USA sa odhadujú celoživotné straty hráčov na 5 mld. USD</a:t>
            </a:r>
          </a:p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000">
                <a:latin typeface="Calibri" pitchFamily="32" charset="0"/>
                <a:ea typeface="Lucida Sans Unicode" charset="0"/>
                <a:cs typeface="Lucida Sans Unicode" charset="0"/>
              </a:rPr>
              <a:t>a ďalších, až 40 mld. USD stojí u patologických hráčov ich znížená pracovná produktivita, sociálne</a:t>
            </a:r>
          </a:p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000">
                <a:latin typeface="Calibri" pitchFamily="32" charset="0"/>
                <a:ea typeface="Lucida Sans Unicode" charset="0"/>
                <a:cs typeface="Lucida Sans Unicode" charset="0"/>
              </a:rPr>
              <a:t>služby, či straty veriteľov. Prevalencia PH: 2% obyvateľov. Každý rok je hospitalizovaných v priemere 500 pacientov s dg. Patologické hráčstvo. </a:t>
            </a:r>
          </a:p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1000">
              <a:latin typeface="Calibri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5290397-667E-4EDC-8525-EE8471C4FF8B}" type="slidenum">
              <a:rPr lang="sk-SK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sk-SK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9B1CA3-16E4-4963-8BF1-04F3E79ABDE8}" type="slidenum">
              <a:rPr lang="sk-SK"/>
              <a:pPr/>
              <a:t>4</a:t>
            </a:fld>
            <a:endParaRPr lang="sk-SK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C24CB9-37CB-4F1D-8090-59692E3B9CF8}" type="slidenum">
              <a:rPr lang="sk-SK"/>
              <a:pPr/>
              <a:t>5</a:t>
            </a:fld>
            <a:endParaRPr lang="sk-SK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3A9AE8-95B5-489B-BC22-29798FC9C4E8}" type="slidenum">
              <a:rPr lang="sk-SK"/>
              <a:pPr/>
              <a:t>6</a:t>
            </a:fld>
            <a:endParaRPr lang="sk-SK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6AC248-6231-4DF6-A6AF-2F628C544670}" type="slidenum">
              <a:rPr lang="sk-SK"/>
              <a:pPr/>
              <a:t>13</a:t>
            </a:fld>
            <a:endParaRPr lang="sk-SK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4A0D36-3656-4870-AEF1-B4BDFBAA45B6}" type="slidenum">
              <a:rPr lang="sk-SK"/>
              <a:pPr/>
              <a:t>16</a:t>
            </a:fld>
            <a:endParaRPr lang="sk-SK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13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>
                <a:latin typeface="Calibri" pitchFamily="32" charset="0"/>
                <a:ea typeface="Lucida Sans Unicode" charset="0"/>
                <a:cs typeface="Lucida Sans Unicode" charset="0"/>
              </a:rPr>
              <a:t>Rodič z BA: Volá kvôli synovi, ktorý hrá automaty a tipuje, 7 rokov sa lieči kvôli manio-depresívnej poruche, bol aj hospitalizovaný na psychiatrii, berie lieky, v manických fázach hrá, doteraz hranie neriešili, posledný rok ale začal brať z domu peniaze, má pôžičky. Žije s rodičmi, snažia sa mu pomôcť, aj otvorene s nimi komunikuje, ale svoju závislosť berie na ľahkú váhu. Boli u viacerých psychiatrov, aj u dr. Novotného, bol v Ľudovítove, ale odišiel po pár týždňoch, asi aj kvôli tomu, že tam nemohol fajčiť. Teraz je PN, inak stále pracoval, asi 3-4 mesiace bol iba nezamestnaný. Boli sa pýtať aj v komunite čenakolo, tam by ale nemohol brať lieky. Chcel by, aby išiel na celú liečbu a potom ešte pokračoval  doliečovaní.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ABE8BA4-4F5A-4708-9C1B-FA2912E53F98}" type="slidenum">
              <a:rPr lang="sk-SK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sk-SK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67C1DB-1C6B-48FE-80B2-1D2746C32CCA}" type="slidenum">
              <a:rPr lang="sk-SK"/>
              <a:pPr/>
              <a:t>17</a:t>
            </a:fld>
            <a:endParaRPr lang="sk-SK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15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>
                <a:latin typeface="Calibri" pitchFamily="32" charset="0"/>
                <a:ea typeface="Lucida Sans Unicode" charset="0"/>
                <a:cs typeface="Lucida Sans Unicode" charset="0"/>
              </a:rPr>
              <a:t>Národné centrum pre výskum v USA uvádza, že miera zneužívania alkoholu alebo drog je u patologických hráčov 7-krát vyššia než u negamblérov. Petry a kolektív v roku 2005 uvádzajú 1/3 až 2/3 alkoholikov v sledovanom súbore patologických hráčov. Vzťah medzi účinkami alkoholu a hraním – pacienti, ktorí hrajú a pijú: majú tendenciu piť viac, minú viac peňazí pri hraní, ostávajú príslušnom mieste dlhšie, ako zamýšľali, zažívajú iné zmeny nálady a v správaní ako následok konzumácie alkoholu a hrania.</a:t>
            </a:r>
          </a:p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>
                <a:latin typeface="Calibri" pitchFamily="32" charset="0"/>
                <a:ea typeface="Lucida Sans Unicode" charset="0"/>
                <a:cs typeface="Lucida Sans Unicode" charset="0"/>
              </a:rPr>
              <a:t>Alkohol ovplyvňuje schopnosť kontrolovať hranie, ľudia strácajú pojem o čase, viac pri hraní riskujú, nedokážu ukončiť hranie.</a:t>
            </a:r>
          </a:p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>
                <a:latin typeface="Calibri" pitchFamily="32" charset="0"/>
                <a:ea typeface="Lucida Sans Unicode" charset="0"/>
                <a:cs typeface="Lucida Sans Unicode" charset="0"/>
              </a:rPr>
              <a:t>60 r. muž, KE: hrá vyše 20 rokov, 7. rok chodí v KE na klub abstinentov, ale stále hrá, raz vydržal 8 mesiacov, to chodil k jednej psychologičke... Prehral spolu 25 mil. korún, predal byt, rozpadlo sa mu manželstvo, teraz je na predčasnom dôchodku, má brigády. Berie Frontin, Escital.</a:t>
            </a:r>
          </a:p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>
              <a:latin typeface="Calibri" pitchFamily="32" charset="0"/>
              <a:ea typeface="Lucida Sans Unicode" charset="0"/>
              <a:cs typeface="Lucida Sans Unicode" charset="0"/>
            </a:endParaRPr>
          </a:p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>
              <a:latin typeface="Calibri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BA0366D-D210-4E58-95FD-CAA43D63F383}" type="slidenum">
              <a:rPr lang="sk-SK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sk-SK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1994B1-48C3-4A1A-AC48-175BA4B0B92C}" type="slidenum">
              <a:rPr lang="sk-SK"/>
              <a:pPr/>
              <a:t>20</a:t>
            </a:fld>
            <a:endParaRPr lang="sk-SK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7B0D20-7024-4022-B44D-20FEB6A38F0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8832C2-2FEA-4908-B58B-8432B21BB3E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5313" cy="6197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76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FBC4C9-3BEF-44F5-9245-155546F6AA3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199C25-2CE7-493E-BCD1-A6F98AB928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7D825D-86CD-4AFD-AEE1-FBDF9C2869F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F70692-5BDF-4105-AA79-77ECD3B3D12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0D-2822-4CA5-A65B-5778B6ABE6B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6101-2173-4DE9-827C-4646FA63CC0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89290C-8970-4AF4-9B13-2C5241D5FB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DF21-C0F5-404F-B8DC-C8558E457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618C73-2933-4C7C-BA24-4885E36A325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459E36-81E4-4DE9-B96A-7B6C07C5038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2D5E0A-12CD-40DD-ACFC-D563006311A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4824-071E-4D8A-9210-C8E936F46F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23E7-84CB-4C24-A5B7-F6522482EA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6BD74E-9E5B-4B3A-B1BF-BC172DA4B78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42A571-37AF-4033-ADE8-8D3339E709A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D76882-EDB9-47FA-BED5-6D1520E3293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1E3F20-C684-415F-89DA-D8A00130495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5F1568-DB5A-40C6-8367-90CEB143A15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1B1354-3666-4B3A-A028-33A13BE6335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C351A3-80E4-4914-BAA2-5DE718D6A28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3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5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rgbClr val="FFEDE8">
              <a:alpha val="7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06363" y="0"/>
            <a:ext cx="1587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914400" y="0"/>
            <a:ext cx="1588" cy="6858000"/>
          </a:xfrm>
          <a:prstGeom prst="line">
            <a:avLst/>
          </a:prstGeom>
          <a:noFill/>
          <a:ln w="57240">
            <a:solidFill>
              <a:srgbClr val="FFEDE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854075" y="0"/>
            <a:ext cx="1588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727200" y="0"/>
            <a:ext cx="1588" cy="6858000"/>
          </a:xfrm>
          <a:prstGeom prst="line">
            <a:avLst/>
          </a:prstGeom>
          <a:noFill/>
          <a:ln w="284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066800" y="0"/>
            <a:ext cx="1588" cy="6858000"/>
          </a:xfrm>
          <a:prstGeom prst="line">
            <a:avLst/>
          </a:prstGeom>
          <a:noFill/>
          <a:ln w="93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1587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1905000" y="4495800"/>
            <a:ext cx="365125" cy="36512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6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úroveňˆ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ôsma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/>
          </p:nvPr>
        </p:nvSpPr>
        <p:spPr bwMode="auto">
          <a:xfrm>
            <a:off x="9097963" y="222250"/>
            <a:ext cx="2284412" cy="37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575F6D"/>
                </a:solidFill>
                <a:latin typeface="Times New Roman" pitchFamily="16" charset="0"/>
              </a:defRPr>
            </a:lvl1pPr>
          </a:lstStyle>
          <a:p>
            <a:endParaRPr lang="sk-SK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 rot="5400000">
            <a:off x="7078663" y="4143375"/>
            <a:ext cx="3657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/>
          </p:nvPr>
        </p:nvSpPr>
        <p:spPr bwMode="auto">
          <a:xfrm>
            <a:off x="1325563" y="4929188"/>
            <a:ext cx="608012" cy="51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fld id="{C7724D10-3D40-44A0-A6E1-9DD7999B9CA7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Lucida Sans Unicode" charset="0"/>
          <a:cs typeface="Lucida Sans Unicode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Lucida Sans Unicode" charset="0"/>
          <a:cs typeface="Lucida Sans Unicode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Lucida Sans Unicode" charset="0"/>
          <a:cs typeface="Lucida Sans Unicode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724D10-3D40-44A0-A6E1-9DD7999B9CA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2411413" y="763588"/>
            <a:ext cx="6172200" cy="189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 b="1">
                <a:solidFill>
                  <a:srgbClr val="575F6D"/>
                </a:solidFill>
                <a:latin typeface="Century Schoolbook" pitchFamily="16" charset="0"/>
              </a:rPr>
              <a:t>CELOSLOVENSKÁ LINKA POMOCI PRE PROBLÉMY S HRANÍM – PRVÉ SKÚSENOSTI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11413" y="3644900"/>
            <a:ext cx="6172200" cy="192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>
                <a:solidFill>
                  <a:srgbClr val="575F6D"/>
                </a:solidFill>
                <a:latin typeface="Century Schoolbook" pitchFamily="16" charset="0"/>
              </a:rPr>
              <a:t>Mgr. Jana Antošková</a:t>
            </a:r>
          </a:p>
          <a:p>
            <a:pPr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>
                <a:solidFill>
                  <a:srgbClr val="575F6D"/>
                </a:solidFill>
                <a:latin typeface="Century Schoolbook" pitchFamily="16" charset="0"/>
              </a:rPr>
              <a:t>Mgr. Silvia Slezáková, Mgr. Alica Kantorková</a:t>
            </a:r>
          </a:p>
          <a:p>
            <a:pPr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1">
              <a:solidFill>
                <a:srgbClr val="575F6D"/>
              </a:solidFill>
              <a:latin typeface="Century Schoolbook" pitchFamily="16" charset="0"/>
            </a:endParaRPr>
          </a:p>
          <a:p>
            <a:pPr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>
                <a:solidFill>
                  <a:srgbClr val="575F6D"/>
                </a:solidFill>
                <a:latin typeface="Century Schoolbook" pitchFamily="16" charset="0"/>
              </a:rPr>
              <a:t>Centrum pre liečbu drogových závislostí, </a:t>
            </a:r>
          </a:p>
          <a:p>
            <a:pPr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>
                <a:solidFill>
                  <a:srgbClr val="575F6D"/>
                </a:solidFill>
                <a:latin typeface="Century Schoolbook" pitchFamily="16" charset="0"/>
              </a:rPr>
              <a:t>Hraničná 2, Bratislava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611560" y="476672"/>
          <a:ext cx="79208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251520" y="602128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tx1"/>
                </a:solidFill>
              </a:rPr>
              <a:t>Z počtu oprávnených hovorov - </a:t>
            </a:r>
            <a:r>
              <a:rPr lang="sk-SK" sz="2000" b="1" dirty="0" smtClean="0">
                <a:solidFill>
                  <a:schemeClr val="tx1"/>
                </a:solidFill>
              </a:rPr>
              <a:t>364</a:t>
            </a:r>
            <a:endParaRPr lang="sk-SK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395536" y="404664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323528" y="6093296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tx1"/>
                </a:solidFill>
              </a:rPr>
              <a:t>Počet oprávnených volaní príbuzných: </a:t>
            </a:r>
            <a:r>
              <a:rPr lang="sk-SK" sz="2000" b="1" dirty="0" smtClean="0">
                <a:solidFill>
                  <a:schemeClr val="tx1"/>
                </a:solidFill>
              </a:rPr>
              <a:t>102</a:t>
            </a:r>
            <a:endParaRPr lang="sk-SK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sk-SK" dirty="0" smtClean="0"/>
              <a:t>Pohlavie volajúcich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quarter" idx="1"/>
          </p:nvPr>
        </p:nvGraphicFramePr>
        <p:xfrm>
          <a:off x="457200" y="1196975"/>
          <a:ext cx="7467600" cy="446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323528" y="5805264"/>
          <a:ext cx="7200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936104"/>
                <a:gridCol w="1224136"/>
                <a:gridCol w="3024336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Muž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Žena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Celkový súčet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Spolu</a:t>
                      </a:r>
                      <a:r>
                        <a:rPr lang="sk-SK" baseline="0" dirty="0" smtClean="0"/>
                        <a:t> volajúci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265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99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364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620713"/>
            <a:ext cx="7467600" cy="79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>
                <a:solidFill>
                  <a:srgbClr val="575F6D"/>
                </a:solidFill>
                <a:latin typeface="Century Schoolbook" pitchFamily="16" charset="0"/>
              </a:rPr>
              <a:t>CHARAKTERISTIKA HRÁČOV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8613" y="1981200"/>
            <a:ext cx="5321301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4140200" y="1557338"/>
          <a:ext cx="4321175" cy="1828800"/>
        </p:xfrm>
        <a:graphic>
          <a:graphicData uri="http://schemas.openxmlformats.org/drawingml/2006/table">
            <a:tbl>
              <a:tblPr/>
              <a:tblGrid>
                <a:gridCol w="1944688"/>
                <a:gridCol w="1184275"/>
                <a:gridCol w="119221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Pohlavie hráča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Počet hovorov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Priemerný vek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Muž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331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33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Žena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32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40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Celkový súčet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363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" charset="0"/>
                        </a:rPr>
                        <a:t>34</a:t>
                      </a:r>
                    </a:p>
                  </a:txBody>
                  <a:tcPr marL="0" marR="0" marT="5040" marB="0" horzOverflow="overflow">
                    <a:lnL>
                      <a:noFill/>
                    </a:lnL>
                    <a:lnR>
                      <a:noFill/>
                    </a:lnR>
                    <a:lnT w="648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395536" y="188640"/>
          <a:ext cx="806489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251520" y="602128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N = </a:t>
            </a:r>
            <a:r>
              <a:rPr lang="sk-SK" sz="2400" b="1" dirty="0" smtClean="0">
                <a:solidFill>
                  <a:schemeClr val="tx1"/>
                </a:solidFill>
              </a:rPr>
              <a:t>334</a:t>
            </a:r>
            <a:endParaRPr lang="sk-SK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0" y="332656"/>
          <a:ext cx="8776335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68313" y="260350"/>
            <a:ext cx="7467600" cy="725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>
                <a:solidFill>
                  <a:srgbClr val="575F6D"/>
                </a:solidFill>
                <a:latin typeface="Century Schoolbook" pitchFamily="16" charset="0"/>
              </a:rPr>
              <a:t>KOMORBIDITA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7467600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Pridružené </a:t>
            </a:r>
            <a:r>
              <a:rPr lang="sk-SK" sz="2400" dirty="0" err="1">
                <a:solidFill>
                  <a:srgbClr val="000000"/>
                </a:solidFill>
                <a:latin typeface="Century Schoolbook" pitchFamily="16" charset="0"/>
              </a:rPr>
              <a:t>komorbidné</a:t>
            </a: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 duševné poruchy  </a:t>
            </a:r>
          </a:p>
          <a:p>
            <a:pPr marL="638175" lvl="1" indent="-273050">
              <a:spcBef>
                <a:spcPts val="525"/>
              </a:spcBef>
              <a:buClr>
                <a:srgbClr val="FE8637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100" dirty="0">
                <a:solidFill>
                  <a:srgbClr val="000000"/>
                </a:solidFill>
                <a:latin typeface="Century Schoolbook" pitchFamily="16" charset="0"/>
              </a:rPr>
              <a:t>komplikácia problémov súvisiacich so závislosťou, zhoršovanie a </a:t>
            </a:r>
            <a:r>
              <a:rPr lang="sk-SK" sz="2100" dirty="0" err="1">
                <a:solidFill>
                  <a:srgbClr val="000000"/>
                </a:solidFill>
                <a:latin typeface="Century Schoolbook" pitchFamily="16" charset="0"/>
              </a:rPr>
              <a:t>chronifikácia</a:t>
            </a:r>
            <a:r>
              <a:rPr lang="sk-SK" sz="2100" dirty="0">
                <a:solidFill>
                  <a:srgbClr val="000000"/>
                </a:solidFill>
                <a:latin typeface="Century Schoolbook" pitchFamily="16" charset="0"/>
              </a:rPr>
              <a:t> liečby, horšia prognóza pracovnej schopnosti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err="1">
                <a:solidFill>
                  <a:srgbClr val="000000"/>
                </a:solidFill>
                <a:latin typeface="Century Schoolbook" pitchFamily="16" charset="0"/>
              </a:rPr>
              <a:t>Prevalencia</a:t>
            </a: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 alkoholových, či drogových závislostí je u patologických hráčov 4-krát vyššia než u </a:t>
            </a:r>
            <a:r>
              <a:rPr lang="sk-SK" sz="2400" dirty="0" err="1">
                <a:solidFill>
                  <a:srgbClr val="000000"/>
                </a:solidFill>
                <a:latin typeface="Century Schoolbook" pitchFamily="16" charset="0"/>
              </a:rPr>
              <a:t>negamblérov</a:t>
            </a: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 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Vyššia pravdepodobnosť výskytu vážnejších psychiatrických porúch, napr. depresií, </a:t>
            </a:r>
            <a:r>
              <a:rPr lang="sk-SK" sz="2400" dirty="0" err="1">
                <a:solidFill>
                  <a:srgbClr val="000000"/>
                </a:solidFill>
                <a:latin typeface="Century Schoolbook" pitchFamily="16" charset="0"/>
              </a:rPr>
              <a:t>antisociálnych</a:t>
            </a: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 osobnostných porúch, úzkostných porúch a i.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Samovražedné myšlienky, samovražedné pokusy a dokonané samovraždy – častejšie ako v bežnej populácii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395536" y="260648"/>
          <a:ext cx="820891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251520" y="188640"/>
          <a:ext cx="835292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251520" y="260648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>
                <a:solidFill>
                  <a:srgbClr val="575F6D"/>
                </a:solidFill>
                <a:latin typeface="Century Schoolbook" pitchFamily="16" charset="0"/>
              </a:rPr>
              <a:t>LINKA POMOCI PRE PROBLÉMY S HRANÍM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Od 1. februára 2013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>
              <a:solidFill>
                <a:srgbClr val="000000"/>
              </a:solidFill>
              <a:latin typeface="Century Schoolbook" pitchFamily="16" charset="0"/>
            </a:endParaRP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Anonymná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Celoslovenská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Bezplatná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>
              <a:solidFill>
                <a:srgbClr val="000000"/>
              </a:solidFill>
              <a:latin typeface="Century Schoolbook" pitchFamily="16" charset="0"/>
            </a:endParaRP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zákon 439/2012 o hazardných hrách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MF SR  	          MZ SR                CPLDZ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solidFill>
                <a:srgbClr val="000000"/>
              </a:solidFill>
              <a:latin typeface="Century Schoolbook" pitchFamily="16" charset="0"/>
            </a:endParaRP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solidFill>
                <a:srgbClr val="000000"/>
              </a:solidFill>
              <a:latin typeface="Century Schoolbook" pitchFamily="16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051050" y="4868863"/>
            <a:ext cx="792163" cy="73025"/>
          </a:xfrm>
          <a:prstGeom prst="rightArrow">
            <a:avLst>
              <a:gd name="adj1" fmla="val 50000"/>
              <a:gd name="adj2" fmla="val 49317"/>
            </a:avLst>
          </a:prstGeom>
          <a:solidFill>
            <a:srgbClr val="FE8637"/>
          </a:solidFill>
          <a:ln w="25560">
            <a:solidFill>
              <a:srgbClr val="BB612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500563" y="4868863"/>
            <a:ext cx="792162" cy="73025"/>
          </a:xfrm>
          <a:prstGeom prst="rightArrow">
            <a:avLst>
              <a:gd name="adj1" fmla="val 50000"/>
              <a:gd name="adj2" fmla="val 49317"/>
            </a:avLst>
          </a:prstGeom>
          <a:solidFill>
            <a:srgbClr val="FE8637"/>
          </a:solidFill>
          <a:ln w="25560">
            <a:solidFill>
              <a:srgbClr val="BB612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 dirty="0" smtClean="0">
                <a:solidFill>
                  <a:srgbClr val="575F6D"/>
                </a:solidFill>
                <a:latin typeface="Century Schoolbook" pitchFamily="16" charset="0"/>
              </a:rPr>
              <a:t>Záver, diskusia</a:t>
            </a:r>
            <a:endParaRPr lang="sk-SK" sz="3000" dirty="0">
              <a:solidFill>
                <a:srgbClr val="575F6D"/>
              </a:solidFill>
              <a:latin typeface="Century Schoolbook" pitchFamily="16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>
              <a:lnSpc>
                <a:spcPct val="2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Century Schoolbook" pitchFamily="16" charset="0"/>
              </a:rPr>
              <a:t>Oprávnenosť fungovania linky</a:t>
            </a:r>
          </a:p>
          <a:p>
            <a:pPr marL="271463" indent="-271463">
              <a:lnSpc>
                <a:spcPct val="2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Century Schoolbook" pitchFamily="16" charset="0"/>
              </a:rPr>
              <a:t>Dôležitá je informovanosť</a:t>
            </a:r>
          </a:p>
          <a:p>
            <a:pPr marL="271463" indent="-271463">
              <a:lnSpc>
                <a:spcPct val="2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Century Schoolbook" pitchFamily="16" charset="0"/>
              </a:rPr>
              <a:t>Koľkí z nich prešli do liečby?</a:t>
            </a:r>
          </a:p>
          <a:p>
            <a:pPr marL="271463" indent="-271463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 dirty="0">
              <a:solidFill>
                <a:srgbClr val="000000"/>
              </a:solidFill>
              <a:latin typeface="Century Schoolbook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2286000" y="3122613"/>
            <a:ext cx="6172200" cy="189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 b="1">
                <a:solidFill>
                  <a:srgbClr val="575F6D"/>
                </a:solidFill>
                <a:latin typeface="Century Schoolbook" pitchFamily="16" charset="0"/>
              </a:rPr>
              <a:t>ĎAKUJEM ZA POZORNOSŤ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1" descr="nalepk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33410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>
                <a:solidFill>
                  <a:srgbClr val="575F6D"/>
                </a:solidFill>
                <a:latin typeface="Century Schoolbook" pitchFamily="16" charset="0"/>
              </a:rPr>
              <a:t>KOMU JE LINKA URČENÁ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773238"/>
            <a:ext cx="7467600" cy="470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63563" indent="-457200">
              <a:spcBef>
                <a:spcPts val="600"/>
              </a:spcBef>
              <a:buClr>
                <a:srgbClr val="FE8637"/>
              </a:buClr>
              <a:buSzPct val="45000"/>
              <a:tabLst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</a:pPr>
            <a:endParaRPr lang="sk-SK" sz="2800" dirty="0">
              <a:solidFill>
                <a:srgbClr val="000000"/>
              </a:solidFill>
              <a:latin typeface="Century Schoolbook" pitchFamily="16" charset="0"/>
            </a:endParaRPr>
          </a:p>
          <a:p>
            <a:pPr marL="620713" indent="-514350">
              <a:spcBef>
                <a:spcPts val="600"/>
              </a:spcBef>
              <a:buClr>
                <a:srgbClr val="FE8637"/>
              </a:buClr>
              <a:buSzPct val="85000"/>
              <a:buFont typeface="+mj-lt"/>
              <a:buAutoNum type="arabicPeriod"/>
              <a:tabLst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</a:pPr>
            <a:r>
              <a:rPr lang="sk-SK" sz="2800" dirty="0">
                <a:solidFill>
                  <a:srgbClr val="000000"/>
                </a:solidFill>
                <a:latin typeface="Century Schoolbook" pitchFamily="16" charset="0"/>
              </a:rPr>
              <a:t>hráči s problémom</a:t>
            </a:r>
          </a:p>
          <a:p>
            <a:pPr marL="620713" indent="-514350">
              <a:spcBef>
                <a:spcPts val="600"/>
              </a:spcBef>
              <a:buClr>
                <a:srgbClr val="FE8637"/>
              </a:buClr>
              <a:buSzPct val="45000"/>
              <a:buFont typeface="+mj-lt"/>
              <a:buAutoNum type="arabicPeriod"/>
              <a:tabLst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</a:pPr>
            <a:endParaRPr lang="sk-SK" sz="2800" dirty="0">
              <a:solidFill>
                <a:srgbClr val="000000"/>
              </a:solidFill>
              <a:latin typeface="Century Schoolbook" pitchFamily="16" charset="0"/>
            </a:endParaRPr>
          </a:p>
          <a:p>
            <a:pPr marL="620713" indent="-514350">
              <a:spcBef>
                <a:spcPts val="600"/>
              </a:spcBef>
              <a:buClr>
                <a:srgbClr val="FE8637"/>
              </a:buClr>
              <a:buSzPct val="85000"/>
              <a:buFont typeface="+mj-lt"/>
              <a:buAutoNum type="arabicPeriod"/>
              <a:tabLst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</a:pPr>
            <a:r>
              <a:rPr lang="sk-SK" sz="2800" dirty="0">
                <a:solidFill>
                  <a:srgbClr val="000000"/>
                </a:solidFill>
                <a:latin typeface="Century Schoolbook" pitchFamily="16" charset="0"/>
              </a:rPr>
              <a:t>príbuzní a blízki hráčov</a:t>
            </a:r>
          </a:p>
          <a:p>
            <a:pPr marL="620713" indent="-514350">
              <a:spcBef>
                <a:spcPts val="600"/>
              </a:spcBef>
              <a:buClr>
                <a:srgbClr val="FE8637"/>
              </a:buClr>
              <a:buSzPct val="45000"/>
              <a:buFont typeface="+mj-lt"/>
              <a:buAutoNum type="arabicPeriod"/>
              <a:tabLst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</a:pPr>
            <a:endParaRPr lang="sk-SK" sz="2800" dirty="0">
              <a:solidFill>
                <a:srgbClr val="000000"/>
              </a:solidFill>
              <a:latin typeface="Century Schoolbook" pitchFamily="16" charset="0"/>
            </a:endParaRPr>
          </a:p>
          <a:p>
            <a:pPr marL="620713" indent="-514350">
              <a:spcBef>
                <a:spcPts val="600"/>
              </a:spcBef>
              <a:buClr>
                <a:srgbClr val="FE8637"/>
              </a:buClr>
              <a:buSzPct val="85000"/>
              <a:buFont typeface="+mj-lt"/>
              <a:buAutoNum type="arabicPeriod"/>
              <a:tabLst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</a:pPr>
            <a:r>
              <a:rPr lang="sk-SK" sz="2800" dirty="0">
                <a:solidFill>
                  <a:srgbClr val="000000"/>
                </a:solidFill>
                <a:latin typeface="Century Schoolbook" pitchFamily="16" charset="0"/>
              </a:rPr>
              <a:t>profesionáli iných odborností</a:t>
            </a:r>
          </a:p>
          <a:p>
            <a:pPr marL="563563" indent="-457200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None/>
              <a:tabLst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</a:pPr>
            <a:endParaRPr lang="sk-SK" sz="2800" dirty="0">
              <a:solidFill>
                <a:srgbClr val="000000"/>
              </a:solidFill>
              <a:latin typeface="Century Schoolbook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>
                <a:solidFill>
                  <a:srgbClr val="575F6D"/>
                </a:solidFill>
                <a:latin typeface="Century Schoolbook" pitchFamily="16" charset="0"/>
              </a:rPr>
              <a:t>PRINCÍPY POMOCI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501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Krízová intervencia</a:t>
            </a:r>
          </a:p>
          <a:p>
            <a:pPr marL="271463" indent="-271463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Poradenstvo</a:t>
            </a:r>
          </a:p>
          <a:p>
            <a:pPr marL="271463" indent="-271463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Bezpečný priestor – rozobratie problému</a:t>
            </a:r>
          </a:p>
          <a:p>
            <a:pPr marL="271463" indent="-271463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Emočná podpora</a:t>
            </a:r>
          </a:p>
          <a:p>
            <a:pPr marL="271463" indent="-271463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Prevencia recidívy</a:t>
            </a:r>
          </a:p>
          <a:p>
            <a:pPr marL="271463" indent="-271463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Motivačný rozhovor</a:t>
            </a:r>
          </a:p>
          <a:p>
            <a:pPr marL="271463" indent="-271463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Informácie</a:t>
            </a:r>
          </a:p>
          <a:p>
            <a:pPr marL="271463" indent="-271463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Century Schoolbook" pitchFamily="16" charset="0"/>
              </a:rPr>
              <a:t>Usmernenie na najbližšie pracovisko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000">
                <a:solidFill>
                  <a:srgbClr val="575F6D"/>
                </a:solidFill>
                <a:latin typeface="Century Schoolbook" pitchFamily="16" charset="0"/>
              </a:rPr>
              <a:t>PRIEBEH HOVORU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Nadviazanie kontaktu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Orientácia</a:t>
            </a:r>
          </a:p>
          <a:p>
            <a:pPr marL="822325" lvl="1" indent="-4572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80000"/>
              <a:buFont typeface="Wingdings 2" pitchFamily="16" charset="2"/>
              <a:buChar char=""/>
              <a:tabLst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Základné údaje</a:t>
            </a:r>
          </a:p>
          <a:p>
            <a:pPr marL="822325" lvl="1" indent="-4572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80000"/>
              <a:buFont typeface="Wingdings 2" pitchFamily="16" charset="2"/>
              <a:buChar char=""/>
              <a:tabLst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Očakávanie, „zákazka“</a:t>
            </a:r>
          </a:p>
          <a:p>
            <a:pPr marL="822325" lvl="1" indent="-4572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80000"/>
              <a:buFont typeface="Wingdings 2" pitchFamily="16" charset="2"/>
              <a:buChar char=""/>
              <a:tabLst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Zistenie základných súvislostí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Ďalšie kroky, ktoré vedú k riešeniu a zmene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sk-SK" sz="2400" dirty="0">
                <a:solidFill>
                  <a:srgbClr val="000000"/>
                </a:solidFill>
                <a:latin typeface="Century Schoolbook" pitchFamily="16" charset="0"/>
              </a:rPr>
              <a:t>Ukončenie rozhovoru</a:t>
            </a:r>
          </a:p>
          <a:p>
            <a:pPr marL="822325" lvl="1" indent="-457200">
              <a:spcBef>
                <a:spcPts val="600"/>
              </a:spcBef>
              <a:buClr>
                <a:srgbClr val="FE8637"/>
              </a:buClr>
              <a:buSzPct val="80000"/>
              <a:buFont typeface="Wingdings 2" pitchFamily="16" charset="2"/>
              <a:buNone/>
              <a:tabLst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endParaRPr lang="sk-SK" sz="2400" dirty="0">
              <a:solidFill>
                <a:srgbClr val="000000"/>
              </a:solidFill>
              <a:latin typeface="Century Schoolbook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467544" y="404664"/>
          <a:ext cx="756084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323528" y="616530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tx1"/>
                </a:solidFill>
              </a:rPr>
              <a:t>Celkovo </a:t>
            </a:r>
            <a:r>
              <a:rPr lang="sk-SK" sz="2000" b="1" dirty="0" smtClean="0">
                <a:solidFill>
                  <a:schemeClr val="tx1"/>
                </a:solidFill>
              </a:rPr>
              <a:t>664</a:t>
            </a:r>
            <a:r>
              <a:rPr lang="sk-SK" sz="2000" dirty="0" smtClean="0">
                <a:solidFill>
                  <a:schemeClr val="tx1"/>
                </a:solidFill>
              </a:rPr>
              <a:t> prijatých hovorov </a:t>
            </a:r>
            <a:endParaRPr lang="sk-SK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323528" y="332656"/>
          <a:ext cx="78488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323528" y="55892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tx1"/>
                </a:solidFill>
              </a:rPr>
              <a:t>Spolu: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Oprávnené – </a:t>
            </a:r>
            <a:r>
              <a:rPr lang="sk-SK" sz="2000" b="1" dirty="0" smtClean="0">
                <a:solidFill>
                  <a:schemeClr val="tx1"/>
                </a:solidFill>
              </a:rPr>
              <a:t>364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Neoprávnené - </a:t>
            </a:r>
            <a:r>
              <a:rPr lang="sk-SK" sz="2000" b="1" dirty="0" smtClean="0">
                <a:solidFill>
                  <a:schemeClr val="tx1"/>
                </a:solidFill>
              </a:rPr>
              <a:t>300</a:t>
            </a:r>
            <a:endParaRPr lang="sk-SK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395536" y="260648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395536" y="558924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tx1"/>
                </a:solidFill>
              </a:rPr>
              <a:t>Spolu: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Mimo pracovnú dobu – </a:t>
            </a:r>
            <a:r>
              <a:rPr lang="sk-SK" sz="2000" b="1" dirty="0" smtClean="0">
                <a:solidFill>
                  <a:schemeClr val="tx1"/>
                </a:solidFill>
              </a:rPr>
              <a:t>1131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Hlasová schránka - </a:t>
            </a:r>
            <a:r>
              <a:rPr lang="sk-SK" sz="2000" b="1" dirty="0" smtClean="0">
                <a:solidFill>
                  <a:schemeClr val="tx1"/>
                </a:solidFill>
              </a:rPr>
              <a:t>278</a:t>
            </a:r>
            <a:endParaRPr lang="sk-SK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Century Schoolbook"/>
        <a:ea typeface="Lucida Sans Unicode"/>
        <a:cs typeface="Lucida Sans Unicode"/>
      </a:majorFont>
      <a:minorFont>
        <a:latin typeface="Century Schoolbook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576</Words>
  <Application>Microsoft Office PowerPoint</Application>
  <PresentationFormat>Prezentácia na obrazovke (4:3)</PresentationFormat>
  <Paragraphs>113</Paragraphs>
  <Slides>21</Slides>
  <Notes>10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21</vt:i4>
      </vt:variant>
    </vt:vector>
  </HeadingPairs>
  <TitlesOfParts>
    <vt:vector size="23" baseType="lpstr">
      <vt:lpstr>Motív Office</vt:lpstr>
      <vt:lpstr>Arkáda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Pohlavie volajúcich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Linka pomoci pre problémy s hraním</dc:title>
  <dc:creator>0800</dc:creator>
  <cp:lastModifiedBy>Janka</cp:lastModifiedBy>
  <cp:revision>82</cp:revision>
  <cp:lastPrinted>2013-06-03T05:51:54Z</cp:lastPrinted>
  <dcterms:created xsi:type="dcterms:W3CDTF">2013-05-24T08:47:20Z</dcterms:created>
  <dcterms:modified xsi:type="dcterms:W3CDTF">2013-06-05T06:20:49Z</dcterms:modified>
</cp:coreProperties>
</file>