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0" r:id="rId4"/>
    <p:sldId id="272" r:id="rId5"/>
    <p:sldId id="273" r:id="rId6"/>
    <p:sldId id="293" r:id="rId7"/>
    <p:sldId id="275" r:id="rId8"/>
    <p:sldId id="276" r:id="rId9"/>
    <p:sldId id="277" r:id="rId10"/>
    <p:sldId id="274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290" r:id="rId25"/>
    <p:sldId id="29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2" autoAdjust="0"/>
  </p:normalViewPr>
  <p:slideViewPr>
    <p:cSldViewPr>
      <p:cViewPr>
        <p:scale>
          <a:sx n="70" d="100"/>
          <a:sy n="70" d="100"/>
        </p:scale>
        <p:origin x="-116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bora\Documents\ADIKTOLOGIE\2Prohibice_Alko\SBER_PREZIVSI\data\v&#253;sledky%202013-06-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bora\Documents\ADIKTOLOGIE\2Prohibice_Alko\SBER_PREZIVSI\data\v&#253;sledky%202013-06-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>
                <a:solidFill>
                  <a:srgbClr val="C00000"/>
                </a:solidFill>
              </a:rPr>
              <a:t>Příjem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demografie!$C$29:$C$35</c:f>
              <c:strCache>
                <c:ptCount val="7"/>
                <c:pt idx="0">
                  <c:v>nemám vlastní příjem</c:v>
                </c:pt>
                <c:pt idx="1">
                  <c:v>do 5 000 Kč</c:v>
                </c:pt>
                <c:pt idx="2">
                  <c:v>5 001-8 000 Kč</c:v>
                </c:pt>
                <c:pt idx="3">
                  <c:v>8 001-15 000 Kč</c:v>
                </c:pt>
                <c:pt idx="4">
                  <c:v>15 001-20 000 Kč</c:v>
                </c:pt>
                <c:pt idx="5">
                  <c:v>20 001-30 000 Kč</c:v>
                </c:pt>
                <c:pt idx="6">
                  <c:v>více než 30 001 Kč</c:v>
                </c:pt>
              </c:strCache>
            </c:strRef>
          </c:cat>
          <c:val>
            <c:numRef>
              <c:f>demografie!$I$29:$I$35</c:f>
              <c:numCache>
                <c:formatCode>###0.0%</c:formatCode>
                <c:ptCount val="7"/>
                <c:pt idx="0">
                  <c:v>9.5238095238095261E-2</c:v>
                </c:pt>
                <c:pt idx="1">
                  <c:v>0</c:v>
                </c:pt>
                <c:pt idx="2">
                  <c:v>9.5238095238095261E-2</c:v>
                </c:pt>
                <c:pt idx="3">
                  <c:v>0.45238095238095255</c:v>
                </c:pt>
                <c:pt idx="4">
                  <c:v>0.2619047619047622</c:v>
                </c:pt>
                <c:pt idx="5">
                  <c:v>7.1428571428571438E-2</c:v>
                </c:pt>
                <c:pt idx="6">
                  <c:v>2.3809523809523815E-2</c:v>
                </c:pt>
              </c:numCache>
            </c:numRef>
          </c:val>
        </c:ser>
        <c:gapWidth val="219"/>
        <c:overlap val="-27"/>
        <c:axId val="68179072"/>
        <c:axId val="68181376"/>
      </c:barChart>
      <c:catAx>
        <c:axId val="68179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181376"/>
        <c:crosses val="autoZero"/>
        <c:auto val="1"/>
        <c:lblAlgn val="ctr"/>
        <c:lblOffset val="100"/>
      </c:catAx>
      <c:valAx>
        <c:axId val="68181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1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Kvalita života respondentů:</a:t>
            </a:r>
            <a:r>
              <a:rPr lang="cs-CZ" baseline="0"/>
              <a:t> muži vs. ženy</a:t>
            </a:r>
            <a:endParaRPr lang="cs-CZ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QOL!$B$49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QOL!$A$50:$A$56</c:f>
              <c:strCache>
                <c:ptCount val="7"/>
                <c:pt idx="0">
                  <c:v>SPIRITUALITA</c:v>
                </c:pt>
                <c:pt idx="1">
                  <c:v>CELKOVÁ KVALITA ŽIVOTA A ZDRAVÍ</c:v>
                </c:pt>
                <c:pt idx="2">
                  <c:v>FYZICKÉ ZDRAVÍ *</c:v>
                </c:pt>
                <c:pt idx="3">
                  <c:v>DUŠEVNÍ ZDRAVÍ</c:v>
                </c:pt>
                <c:pt idx="4">
                  <c:v>NEZÁVISLOST</c:v>
                </c:pt>
                <c:pt idx="5">
                  <c:v>SOCIÁLNÍ VZTAHY</c:v>
                </c:pt>
                <c:pt idx="6">
                  <c:v>PROSTŘEDÍ</c:v>
                </c:pt>
              </c:strCache>
            </c:strRef>
          </c:cat>
          <c:val>
            <c:numRef>
              <c:f>QOL!$B$50:$B$56</c:f>
              <c:numCache>
                <c:formatCode>###0.00</c:formatCode>
                <c:ptCount val="7"/>
                <c:pt idx="0">
                  <c:v>13.838709677419354</c:v>
                </c:pt>
                <c:pt idx="1">
                  <c:v>13.903225806451612</c:v>
                </c:pt>
                <c:pt idx="2">
                  <c:v>15.161290322580644</c:v>
                </c:pt>
                <c:pt idx="3">
                  <c:v>14.709677419354835</c:v>
                </c:pt>
                <c:pt idx="4">
                  <c:v>15.540322580645157</c:v>
                </c:pt>
                <c:pt idx="5">
                  <c:v>15.451612903225806</c:v>
                </c:pt>
                <c:pt idx="6">
                  <c:v>15.29838709677419</c:v>
                </c:pt>
              </c:numCache>
            </c:numRef>
          </c:val>
        </c:ser>
        <c:ser>
          <c:idx val="1"/>
          <c:order val="1"/>
          <c:tx>
            <c:strRef>
              <c:f>QOL!$C$49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QOL!$A$50:$A$56</c:f>
              <c:strCache>
                <c:ptCount val="7"/>
                <c:pt idx="0">
                  <c:v>SPIRITUALITA</c:v>
                </c:pt>
                <c:pt idx="1">
                  <c:v>CELKOVÁ KVALITA ŽIVOTA A ZDRAVÍ</c:v>
                </c:pt>
                <c:pt idx="2">
                  <c:v>FYZICKÉ ZDRAVÍ *</c:v>
                </c:pt>
                <c:pt idx="3">
                  <c:v>DUŠEVNÍ ZDRAVÍ</c:v>
                </c:pt>
                <c:pt idx="4">
                  <c:v>NEZÁVISLOST</c:v>
                </c:pt>
                <c:pt idx="5">
                  <c:v>SOCIÁLNÍ VZTAHY</c:v>
                </c:pt>
                <c:pt idx="6">
                  <c:v>PROSTŘEDÍ</c:v>
                </c:pt>
              </c:strCache>
            </c:strRef>
          </c:cat>
          <c:val>
            <c:numRef>
              <c:f>QOL!$C$50:$C$56</c:f>
              <c:numCache>
                <c:formatCode>###0.00</c:formatCode>
                <c:ptCount val="7"/>
                <c:pt idx="0">
                  <c:v>13.125</c:v>
                </c:pt>
                <c:pt idx="1">
                  <c:v>12.875000000000004</c:v>
                </c:pt>
                <c:pt idx="2">
                  <c:v>12.458333333333334</c:v>
                </c:pt>
                <c:pt idx="3">
                  <c:v>12.9</c:v>
                </c:pt>
                <c:pt idx="4">
                  <c:v>14.4375</c:v>
                </c:pt>
                <c:pt idx="5">
                  <c:v>14.458333333333332</c:v>
                </c:pt>
                <c:pt idx="6">
                  <c:v>14.4375</c:v>
                </c:pt>
              </c:numCache>
            </c:numRef>
          </c:val>
        </c:ser>
        <c:gapWidth val="182"/>
        <c:axId val="69107712"/>
        <c:axId val="69109248"/>
      </c:barChart>
      <c:catAx>
        <c:axId val="69107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9109248"/>
        <c:crosses val="autoZero"/>
        <c:auto val="1"/>
        <c:lblAlgn val="ctr"/>
        <c:lblOffset val="100"/>
      </c:catAx>
      <c:valAx>
        <c:axId val="69109248"/>
        <c:scaling>
          <c:orientation val="minMax"/>
          <c:min val="12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910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E95E6-350D-4725-A48D-FEDC4C13772A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713EE-9525-4929-959E-F8DAFF40C0F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00F5C-935B-44C5-898C-A93EE72A91D9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5473F-D50A-423D-B55E-17D82D60A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Majorita mužů, rodinný stav téměř polovina ženatý/vdaná,</a:t>
            </a:r>
            <a:r>
              <a:rPr lang="cs-CZ" baseline="0" dirty="0" smtClean="0"/>
              <a:t> svobodný, rozvedený, vdovec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73F-D50A-423D-B55E-17D82D60AF9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Téměř 60% v kolonce vyučený- nižší potenciál pro odhad situace?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73F-D50A-423D-B55E-17D82D60AF9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73F-D50A-423D-B55E-17D82D60AF9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 než polovina respondentů poslední měsíc před otravou nepila tak, aby byla ve stavu opilosti (</a:t>
            </a:r>
            <a:r>
              <a:rPr lang="cs-CZ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ot.č</a:t>
            </a:r>
            <a:r>
              <a:rPr lang="cs-CZ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14-část otrava Definice opilosti: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opilý/á tak, že jste měl/a problémy s chůzí, s mluvením, zvracel/a nebo si nepamatoval/a, co se stalo?)</a:t>
            </a:r>
          </a:p>
          <a:p>
            <a:endParaRPr lang="cs-CZ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73F-D50A-423D-B55E-17D82D60AF9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Zde uvádíme počet vypitých drinků obsahujících</a:t>
            </a:r>
            <a:r>
              <a:rPr lang="cs-CZ" baseline="0" dirty="0" smtClean="0"/>
              <a:t> metylalkohol. U nejvyšších hodnot se jednalo o oslavy či práci spojenou s popíjením (dřevo, stavění atd.) či potřebu opít se. 10 a více drinků-jedná se o 15osob.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73F-D50A-423D-B55E-17D82D60AF9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Bez rizika škodlivého pití bylo 17osob, tedy 43% celého souboru!!!!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73F-D50A-423D-B55E-17D82D60AF9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Kvalita života dle tohoto</a:t>
            </a:r>
            <a:r>
              <a:rPr lang="cs-CZ" baseline="0" dirty="0" smtClean="0"/>
              <a:t> nástroje </a:t>
            </a:r>
            <a:r>
              <a:rPr lang="cs-CZ" baseline="0" dirty="0" err="1" smtClean="0"/>
              <a:t>Who</a:t>
            </a:r>
            <a:r>
              <a:rPr lang="cs-CZ" baseline="0" dirty="0" smtClean="0"/>
              <a:t> je rozdělena do 7segmentů a jak vidíte, naši respondenti </a:t>
            </a:r>
            <a:r>
              <a:rPr lang="cs-CZ" baseline="0" dirty="0" err="1" smtClean="0"/>
              <a:t>skoruji</a:t>
            </a:r>
            <a:r>
              <a:rPr lang="cs-CZ" baseline="0" dirty="0" smtClean="0"/>
              <a:t> dokonce výše než zdravé kontroly  v položkách s modrými šipkami. Naopak můžeme říci, že subjektivně vnímají nižší kvalitu v položkách celková kvalita života a zdraví a spiritualita.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73F-D50A-423D-B55E-17D82D60AF9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Ženy</a:t>
            </a:r>
            <a:r>
              <a:rPr lang="cs-CZ" baseline="0" dirty="0" smtClean="0"/>
              <a:t> vnímají kvalitu života nižší ve všech položkách, statisticky je to významné u položky fyzické zdraví, což může ukazovat na větší vnímání/poškození těla po otravě u žen. Pokud se také podíváme na kvalitu života pijáků (kteří </a:t>
            </a:r>
            <a:r>
              <a:rPr lang="cs-CZ" baseline="0" dirty="0" err="1" smtClean="0"/>
              <a:t>skorovali</a:t>
            </a:r>
            <a:r>
              <a:rPr lang="cs-CZ" baseline="0" dirty="0" smtClean="0"/>
              <a:t> v </a:t>
            </a:r>
            <a:r>
              <a:rPr lang="cs-CZ" baseline="0" dirty="0" err="1" smtClean="0"/>
              <a:t>AUDIt</a:t>
            </a:r>
            <a:r>
              <a:rPr lang="cs-CZ" baseline="0" dirty="0" smtClean="0"/>
              <a:t> dotazníku jako závislí), tyto osoby vykazují vysokou kvalitu života. Může být ovlivněno pohledem na věc, že vůbec přežili.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73F-D50A-423D-B55E-17D82D60AF94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Převládají typické</a:t>
            </a:r>
            <a:r>
              <a:rPr lang="cs-CZ" baseline="0" dirty="0" smtClean="0"/>
              <a:t> nebo netypické situace?</a:t>
            </a:r>
          </a:p>
          <a:p>
            <a:r>
              <a:rPr lang="cs-CZ" baseline="0" dirty="0" smtClean="0"/>
              <a:t>Jaké byly zdroje </a:t>
            </a:r>
            <a:r>
              <a:rPr lang="cs-CZ" baseline="0" dirty="0" err="1" smtClean="0"/>
              <a:t>alkholu</a:t>
            </a:r>
            <a:r>
              <a:rPr lang="cs-CZ" baseline="0" dirty="0" smtClean="0"/>
              <a:t>?</a:t>
            </a:r>
          </a:p>
          <a:p>
            <a:r>
              <a:rPr lang="cs-CZ" baseline="0" dirty="0" smtClean="0"/>
              <a:t>Vnímání rizik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73F-D50A-423D-B55E-17D82D60AF94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elka\Desktop\POZADI na ppt_2012_tit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48255"/>
            <a:ext cx="8229599" cy="263334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07025"/>
            <a:ext cx="8280400" cy="1009015"/>
          </a:xfrm>
        </p:spPr>
        <p:txBody>
          <a:bodyPr/>
          <a:lstStyle>
            <a:lvl1pPr marL="0" indent="0">
              <a:spcBef>
                <a:spcPct val="5000"/>
              </a:spcBef>
              <a:buFontTx/>
              <a:buNone/>
              <a:defRPr sz="2000"/>
            </a:lvl1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9100" y="65309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247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549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0688" y="300038"/>
            <a:ext cx="2049462" cy="5854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0713" y="300038"/>
            <a:ext cx="5997575" cy="5854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913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497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0826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0750" y="1484313"/>
            <a:ext cx="395922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28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88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085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837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62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701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Adelka\Desktop\POZADI na ppt_2012-vnitrek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23200" y="6527800"/>
            <a:ext cx="1066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cs typeface="+mn-cs"/>
              </a:defRPr>
            </a:lvl1pPr>
          </a:lstStyle>
          <a:p>
            <a:fld id="{7806364B-0DD1-4FAA-AE99-3B7865E297A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40500"/>
            <a:ext cx="11128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>
                <a:solidFill>
                  <a:schemeClr val="bg1"/>
                </a:solidFill>
                <a:cs typeface="+mn-cs"/>
              </a:defRPr>
            </a:lvl1pPr>
          </a:lstStyle>
          <a:p>
            <a:fld id="{48109465-FB33-433B-8A3B-2B71FE3291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223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dirty="0">
                <a:cs typeface="+mn-cs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977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kument_aplikace_Microsoft_Office_Word1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vacek@adiktologie.cz" TargetMode="External"/><Relationship Id="rId2" Type="http://schemas.openxmlformats.org/officeDocument/2006/relationships/hyperlink" Target="mailto:janikova@adiktologie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ik.cz/kralovehradecky-kraj/prohibice-z-opice-jsem-se-vyspal-az-dnes-20120916-1jho-cr1w.html" TargetMode="External"/><Relationship Id="rId2" Type="http://schemas.openxmlformats.org/officeDocument/2006/relationships/hyperlink" Target="http://aktualne.centrum.cz/domaci/grafika/2012/10/23/tak-ceskem-postupuje-vlna-otrav-metanole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Přeživší po otravě metylalkoholem 	</a:t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600" dirty="0" smtClean="0"/>
              <a:t>AT konference 2013</a:t>
            </a:r>
          </a:p>
          <a:p>
            <a:r>
              <a:rPr lang="cs-CZ" sz="1600" dirty="0" smtClean="0"/>
              <a:t>Janíková, B., Vacek, J., Bezdíček, O., Miovský, M., Popov, P., Fidesová, H. </a:t>
            </a:r>
            <a:r>
              <a:rPr lang="cs-CZ" dirty="0" smtClean="0"/>
              <a:t>	</a:t>
            </a:r>
          </a:p>
          <a:p>
            <a:r>
              <a:rPr lang="cs-CZ" dirty="0" smtClean="0"/>
              <a:t>PRVOUK-PO3/LF1/9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48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Výsledky-demografie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67869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92896"/>
            <a:ext cx="5616624" cy="3960440"/>
          </a:xfrm>
          <a:prstGeom prst="rect">
            <a:avLst/>
          </a:prstGeom>
          <a:noFill/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1268760"/>
          <a:ext cx="8280920" cy="8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499080"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průměr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minimum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maximum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47,3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- Vzdělání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06489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Zaměstnání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403648" y="1196752"/>
          <a:ext cx="7740352" cy="4968552"/>
        </p:xfrm>
        <a:graphic>
          <a:graphicData uri="http://schemas.openxmlformats.org/presentationml/2006/ole">
            <p:oleObj spid="_x0000_s24577" name="Dokument" r:id="rId4" imgW="5746651" imgH="236861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příjem/měsíc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484313"/>
          <a:ext cx="8222431" cy="46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0080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Alkohol měsíc před otravou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96944" cy="5328592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6948264" y="548680"/>
            <a:ext cx="2195736" cy="720080"/>
          </a:xfrm>
          <a:prstGeom prst="wedgeRoundRectCallout">
            <a:avLst>
              <a:gd name="adj1" fmla="val -81287"/>
              <a:gd name="adj2" fmla="val 6250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 poslední měsíc jsem se neopil/a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508104" y="5085184"/>
            <a:ext cx="2195736" cy="720080"/>
          </a:xfrm>
          <a:prstGeom prst="wedgeRoundRectCallout">
            <a:avLst>
              <a:gd name="adj1" fmla="val -69501"/>
              <a:gd name="adj2" fmla="val 7567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Pivo téměř/každý den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5436096" y="2348880"/>
            <a:ext cx="2195736" cy="720080"/>
          </a:xfrm>
          <a:prstGeom prst="wedgeRoundRectCallout">
            <a:avLst>
              <a:gd name="adj1" fmla="val -95432"/>
              <a:gd name="adj2" fmla="val 3494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Lihoviny nad 20%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 0,05 drinků na osobu a epizodu?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560840" cy="4896544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7308304" y="1124744"/>
            <a:ext cx="1835696" cy="720080"/>
          </a:xfrm>
          <a:prstGeom prst="wedgeRoundRectCallout">
            <a:avLst>
              <a:gd name="adj1" fmla="val -25499"/>
              <a:gd name="adj2" fmla="val 13557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10-40, celkem 15 osob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testů AUDIT, MMSE, BDI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496944" cy="5400600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4355976" y="1628800"/>
            <a:ext cx="1835696" cy="720080"/>
          </a:xfrm>
          <a:prstGeom prst="wedgeRoundRectCallout">
            <a:avLst>
              <a:gd name="adj1" fmla="val -40067"/>
              <a:gd name="adj2" fmla="val 9963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2"/>
                </a:solidFill>
              </a:rPr>
              <a:t>Mírná až střední demence u 5 osob, většina normální stav</a:t>
            </a:r>
            <a:endParaRPr lang="cs-CZ" sz="1200" dirty="0">
              <a:solidFill>
                <a:schemeClr val="tx2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6876256" y="3429000"/>
            <a:ext cx="1835696" cy="720080"/>
          </a:xfrm>
          <a:prstGeom prst="wedgeRoundRectCallout">
            <a:avLst>
              <a:gd name="adj1" fmla="val -189503"/>
              <a:gd name="adj2" fmla="val -1656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2"/>
                </a:solidFill>
              </a:rPr>
              <a:t>12 osob vykazovalo známky těžké a střední </a:t>
            </a:r>
            <a:r>
              <a:rPr lang="cs-CZ" sz="1200" dirty="0" err="1" smtClean="0">
                <a:solidFill>
                  <a:schemeClr val="tx2"/>
                </a:solidFill>
              </a:rPr>
              <a:t>depresivity</a:t>
            </a:r>
            <a:endParaRPr lang="cs-CZ" sz="1200" dirty="0">
              <a:solidFill>
                <a:schemeClr val="tx2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6876256" y="4293096"/>
            <a:ext cx="1835696" cy="720080"/>
          </a:xfrm>
          <a:prstGeom prst="wedgeRoundRectCallout">
            <a:avLst>
              <a:gd name="adj1" fmla="val -174936"/>
              <a:gd name="adj2" fmla="val 859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2"/>
                </a:solidFill>
              </a:rPr>
              <a:t>Závislost na alkoholu vykazovalo 6 osob</a:t>
            </a:r>
            <a:endParaRPr lang="cs-CZ" sz="1200" dirty="0">
              <a:solidFill>
                <a:schemeClr val="tx2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7452320" y="5085184"/>
            <a:ext cx="1403648" cy="576064"/>
          </a:xfrm>
          <a:prstGeom prst="wedgeRoundRectCallout">
            <a:avLst>
              <a:gd name="adj1" fmla="val -170746"/>
              <a:gd name="adj2" fmla="val 2027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2"/>
                </a:solidFill>
              </a:rPr>
              <a:t>Střední úroveň 38%, bez rizika 43%!!!</a:t>
            </a:r>
            <a:endParaRPr lang="cs-CZ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života?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8366447" cy="4392488"/>
          </a:xfrm>
          <a:prstGeom prst="rect">
            <a:avLst/>
          </a:prstGeom>
          <a:noFill/>
        </p:spPr>
      </p:pic>
      <p:sp>
        <p:nvSpPr>
          <p:cNvPr id="8" name="Šipka doleva 7"/>
          <p:cNvSpPr/>
          <p:nvPr/>
        </p:nvSpPr>
        <p:spPr>
          <a:xfrm>
            <a:off x="5220072" y="3212976"/>
            <a:ext cx="648072" cy="21602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eva 8"/>
          <p:cNvSpPr/>
          <p:nvPr/>
        </p:nvSpPr>
        <p:spPr>
          <a:xfrm>
            <a:off x="5508104" y="4005064"/>
            <a:ext cx="648072" cy="21602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eva 9"/>
          <p:cNvSpPr/>
          <p:nvPr/>
        </p:nvSpPr>
        <p:spPr>
          <a:xfrm>
            <a:off x="5796136" y="4509120"/>
            <a:ext cx="648072" cy="21602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QOL – muži versus ženy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20713" y="1484313"/>
          <a:ext cx="8069262" cy="46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000" dirty="0" smtClean="0"/>
          </a:p>
          <a:p>
            <a:r>
              <a:rPr lang="cs-CZ" dirty="0" smtClean="0"/>
              <a:t>Okolnosti otravy metylalkoholem</a:t>
            </a:r>
          </a:p>
          <a:p>
            <a:r>
              <a:rPr lang="cs-CZ" dirty="0" smtClean="0"/>
              <a:t>Představení studie </a:t>
            </a:r>
          </a:p>
          <a:p>
            <a:r>
              <a:rPr lang="cs-CZ" dirty="0" smtClean="0"/>
              <a:t>Předběžné-částečné výsledky</a:t>
            </a:r>
          </a:p>
          <a:p>
            <a:r>
              <a:rPr lang="cs-CZ" dirty="0" smtClean="0"/>
              <a:t>Poznámky z </a:t>
            </a:r>
            <a:r>
              <a:rPr lang="cs-CZ" dirty="0" smtClean="0"/>
              <a:t>terénu-kazuistika</a:t>
            </a:r>
            <a:endParaRPr lang="cs-CZ" dirty="0" smtClean="0"/>
          </a:p>
          <a:p>
            <a:r>
              <a:rPr lang="cs-CZ" dirty="0" smtClean="0"/>
              <a:t>Závěr</a:t>
            </a:r>
          </a:p>
          <a:p>
            <a:endParaRPr lang="cs-CZ" sz="1000" dirty="0" smtClean="0"/>
          </a:p>
          <a:p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391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k tomu došlo?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51520" y="1196753"/>
          <a:ext cx="8712968" cy="518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001"/>
                <a:gridCol w="6423967"/>
              </a:tblGrid>
              <a:tr h="381935">
                <a:tc>
                  <a:txBody>
                    <a:bodyPr/>
                    <a:lstStyle/>
                    <a:p>
                      <a:r>
                        <a:rPr lang="cs-CZ" dirty="0" smtClean="0"/>
                        <a:t>Ne/typická situace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Popis</a:t>
                      </a:r>
                      <a:endParaRPr lang="cs-CZ" dirty="0"/>
                    </a:p>
                  </a:txBody>
                  <a:tcPr/>
                </a:tc>
              </a:tr>
              <a:tr h="65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Netypická situace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 „Měli jsme připravovat dřevo na zimu, nakoupili jsme ve večerce rum pro chlapy, co nám přijdou pomoci…večer jsme to otevřeli…“</a:t>
                      </a:r>
                      <a:endParaRPr lang="cs-CZ" sz="1600" dirty="0"/>
                    </a:p>
                  </a:txBody>
                  <a:tcPr/>
                </a:tc>
              </a:tr>
              <a:tr h="58969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„Měli jsme nakoupeno dopředu, měli jsme jet v pátek na dovolenou, 2litry rumu, zemřela matka manželky, tak jsme láhev otevřeli…“</a:t>
                      </a:r>
                      <a:endParaRPr lang="cs-CZ" sz="1600" dirty="0"/>
                    </a:p>
                  </a:txBody>
                  <a:tcPr/>
                </a:tc>
              </a:tr>
              <a:tr h="38358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„…Něco se stalo v rodině, potřebovala jsem si vypnout hlavu… “</a:t>
                      </a:r>
                    </a:p>
                  </a:txBody>
                  <a:tcPr/>
                </a:tc>
              </a:tr>
              <a:tr h="1582856">
                <a:tc>
                  <a:txBody>
                    <a:bodyPr/>
                    <a:lstStyle/>
                    <a:p>
                      <a:r>
                        <a:rPr lang="cs-CZ" dirty="0" smtClean="0"/>
                        <a:t>Typická situace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„Bylo to za zcela normálních okolností – doma, posezení s přítelkyní. Pili cca mezi 19:00 - 22:00. Vypil cca 0,5 litru z lahve. Lahev byla litrová, skleněná, bez kolku se špuntem (plastová zátka, celofán). Meruňkovice. Lahev si koupil od kolegy z práce (stálý dodavatel cca 6 let)“. </a:t>
                      </a:r>
                      <a:endParaRPr lang="cs-CZ" sz="1600" dirty="0" smtClean="0"/>
                    </a:p>
                    <a:p>
                      <a:endParaRPr lang="cs-CZ" sz="1600" dirty="0"/>
                    </a:p>
                  </a:txBody>
                  <a:tcPr/>
                </a:tc>
              </a:tr>
              <a:tr h="121041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Byl s kamarádem v barech. První večer byli v baru, kde již párkrát před tím bil a pil tu i tvrdý alkohol. V druhém baru byl poprvé v životě. S kamarádem chodí do baru často - nebylo to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výjmečenéPil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panáky rumu (českého) a cca 3 - 4 piva.</a:t>
                      </a:r>
                      <a:endParaRPr lang="cs-CZ" sz="1600" dirty="0"/>
                    </a:p>
                  </a:txBody>
                  <a:tcPr/>
                </a:tc>
              </a:tr>
              <a:tr h="38432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nákupu 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196753"/>
            <a:ext cx="40324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ástupný symbol pro obsah 9" descr="DSC059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8953" y="1268761"/>
            <a:ext cx="3861519" cy="511256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Chybějící informace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200" dirty="0" smtClean="0"/>
              <a:t>Nevěděl/a nic (začátek) </a:t>
            </a:r>
          </a:p>
          <a:p>
            <a:r>
              <a:rPr lang="cs-CZ" sz="2200" dirty="0" smtClean="0"/>
              <a:t>Neměl ty správné informace </a:t>
            </a:r>
          </a:p>
          <a:p>
            <a:r>
              <a:rPr lang="cs-CZ" sz="2200" dirty="0" smtClean="0"/>
              <a:t>Neměl „pud sebezáchovy“ </a:t>
            </a:r>
          </a:p>
          <a:p>
            <a:r>
              <a:rPr lang="cs-CZ" sz="2200" dirty="0" smtClean="0"/>
              <a:t>Nebezpečí otravy</a:t>
            </a:r>
          </a:p>
          <a:p>
            <a:r>
              <a:rPr lang="cs-CZ" sz="2200" dirty="0" smtClean="0"/>
              <a:t>„Že to může být i v alkoholu od známého zdroje“</a:t>
            </a:r>
          </a:p>
          <a:p>
            <a:r>
              <a:rPr lang="cs-CZ" sz="2200" dirty="0" smtClean="0"/>
              <a:t>„Kdyby věděl, že je to i v jeho městě“</a:t>
            </a:r>
          </a:p>
          <a:p>
            <a:r>
              <a:rPr lang="cs-CZ" sz="2200" dirty="0" smtClean="0"/>
              <a:t> Neúplné informace o průběhu otravy , že je možné vypít více panáků než tři až pět“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200" dirty="0" smtClean="0"/>
              <a:t>Nevěděl, že může být v "rádoby kvalitním alkoholu„</a:t>
            </a:r>
          </a:p>
          <a:p>
            <a:r>
              <a:rPr lang="cs-CZ" sz="2200" dirty="0" smtClean="0"/>
              <a:t>„Že může být i po prohibici </a:t>
            </a:r>
            <a:r>
              <a:rPr lang="cs-CZ" sz="2200" dirty="0" err="1" smtClean="0"/>
              <a:t>methanol</a:t>
            </a:r>
            <a:r>
              <a:rPr lang="cs-CZ" sz="2200" dirty="0" smtClean="0"/>
              <a:t> stále v oběhu“</a:t>
            </a:r>
          </a:p>
          <a:p>
            <a:r>
              <a:rPr lang="cs-CZ" sz="2200" dirty="0" smtClean="0"/>
              <a:t>„I kdyby informace měl, stejně by si láhev koupil, protože měl s dodavatelem zkušenosti“</a:t>
            </a:r>
          </a:p>
          <a:p>
            <a:r>
              <a:rPr lang="cs-CZ" sz="2200" dirty="0" smtClean="0"/>
              <a:t>Možná mu chyběly informace, které má nyní – změnil preferenci (druh) alkoholu.</a:t>
            </a:r>
          </a:p>
          <a:p>
            <a:r>
              <a:rPr lang="cs-CZ" sz="2200" dirty="0" smtClean="0"/>
              <a:t>„Kdyby věděl, že se to může stát i u nich“</a:t>
            </a:r>
          </a:p>
          <a:p>
            <a:pPr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r>
              <a:rPr lang="cs-CZ" sz="2800" dirty="0" smtClean="0"/>
              <a:t>už 48 let</a:t>
            </a:r>
          </a:p>
          <a:p>
            <a:r>
              <a:rPr lang="cs-CZ" sz="2800" dirty="0" smtClean="0"/>
              <a:t>Žije s družkou</a:t>
            </a:r>
          </a:p>
          <a:p>
            <a:r>
              <a:rPr lang="cs-CZ" sz="2800" dirty="0" smtClean="0"/>
              <a:t>Řidič z povolání-pije pouze před volným dnem</a:t>
            </a:r>
          </a:p>
          <a:p>
            <a:r>
              <a:rPr lang="cs-CZ" sz="2800" dirty="0" smtClean="0"/>
              <a:t>Vypil 3-4 panáky</a:t>
            </a:r>
          </a:p>
          <a:p>
            <a:r>
              <a:rPr lang="cs-CZ" sz="2800" dirty="0" smtClean="0"/>
              <a:t>Po otravě se cítí zpomalený, vidí pouze obrysy</a:t>
            </a:r>
          </a:p>
          <a:p>
            <a:r>
              <a:rPr lang="cs-CZ" sz="2800" dirty="0" smtClean="0"/>
              <a:t>Nedostatečná </a:t>
            </a:r>
            <a:r>
              <a:rPr lang="cs-CZ" sz="2800" dirty="0" err="1" smtClean="0"/>
              <a:t>sebeobsluha</a:t>
            </a:r>
            <a:r>
              <a:rPr lang="cs-CZ" sz="2800" dirty="0" smtClean="0"/>
              <a:t>, depresivní </a:t>
            </a:r>
            <a:r>
              <a:rPr lang="cs-CZ" sz="2800" dirty="0" err="1" smtClean="0"/>
              <a:t>symptomatika</a:t>
            </a:r>
            <a:r>
              <a:rPr lang="cs-CZ" sz="2800" dirty="0" smtClean="0"/>
              <a:t> mírná</a:t>
            </a:r>
          </a:p>
          <a:p>
            <a:r>
              <a:rPr lang="cs-CZ" sz="2800" dirty="0" smtClean="0"/>
              <a:t>Partnerka </a:t>
            </a:r>
            <a:r>
              <a:rPr lang="cs-CZ" sz="2800" dirty="0" err="1" smtClean="0"/>
              <a:t>depresivita</a:t>
            </a:r>
            <a:r>
              <a:rPr lang="cs-CZ" sz="2800" dirty="0" smtClean="0"/>
              <a:t> střední, navštěvuje psychiatra, </a:t>
            </a:r>
            <a:r>
              <a:rPr lang="cs-CZ" sz="2800" dirty="0" err="1" smtClean="0"/>
              <a:t>medikována</a:t>
            </a:r>
            <a:endParaRPr lang="cs-CZ" sz="2800" dirty="0" smtClean="0"/>
          </a:p>
          <a:p>
            <a:r>
              <a:rPr lang="cs-CZ" sz="2800" dirty="0" smtClean="0"/>
              <a:t>Nedostatečná </a:t>
            </a:r>
            <a:r>
              <a:rPr lang="cs-CZ" sz="2800" dirty="0" smtClean="0"/>
              <a:t>návazná péče po </a:t>
            </a:r>
            <a:r>
              <a:rPr lang="cs-CZ" sz="2800" dirty="0" smtClean="0"/>
              <a:t>propuštění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 souboru zahrnuti lidé s převažujícím středoškolským vzděláním, středního věku.</a:t>
            </a:r>
          </a:p>
          <a:p>
            <a:r>
              <a:rPr lang="cs-CZ" sz="2800" dirty="0" smtClean="0"/>
              <a:t>Ze souboru vypadávají lidé na okraji společnosti</a:t>
            </a:r>
          </a:p>
          <a:p>
            <a:r>
              <a:rPr lang="cs-CZ" sz="2800" dirty="0" smtClean="0"/>
              <a:t>Nálezy v oblasti </a:t>
            </a:r>
            <a:r>
              <a:rPr lang="cs-CZ" sz="2800" dirty="0" err="1" smtClean="0"/>
              <a:t>depresivity</a:t>
            </a:r>
            <a:r>
              <a:rPr lang="cs-CZ" sz="2800" dirty="0" smtClean="0"/>
              <a:t> a rizika užívání alkoholu, ale 43% souboru bez rizika</a:t>
            </a:r>
          </a:p>
          <a:p>
            <a:r>
              <a:rPr lang="cs-CZ" sz="2800" dirty="0" smtClean="0"/>
              <a:t>Byly diskutovány chybějící informace, místa nákupu, typické situace a systém péče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Kontakty: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>
                <a:hlinkClick r:id="rId2"/>
              </a:rPr>
              <a:t>janikova@</a:t>
            </a:r>
            <a:r>
              <a:rPr lang="cs-CZ" dirty="0" err="1" smtClean="0">
                <a:hlinkClick r:id="rId2"/>
              </a:rPr>
              <a:t>adiktologie.cz</a:t>
            </a:r>
            <a:r>
              <a:rPr lang="cs-CZ" dirty="0" smtClean="0"/>
              <a:t> </a:t>
            </a:r>
          </a:p>
          <a:p>
            <a:pPr marL="0" indent="0" algn="ctr">
              <a:buNone/>
            </a:pPr>
            <a:r>
              <a:rPr lang="cs-CZ" dirty="0" smtClean="0">
                <a:hlinkClick r:id="rId3"/>
              </a:rPr>
              <a:t>vacek@</a:t>
            </a:r>
            <a:r>
              <a:rPr lang="cs-CZ" dirty="0" err="1" smtClean="0">
                <a:hlinkClick r:id="rId3"/>
              </a:rPr>
              <a:t>adiktologie.cz</a:t>
            </a: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329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Počáteční 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Vlna otrav </a:t>
            </a:r>
            <a:r>
              <a:rPr lang="cs-CZ" sz="1800" dirty="0" err="1" smtClean="0"/>
              <a:t>metylakoholem</a:t>
            </a:r>
            <a:r>
              <a:rPr lang="cs-CZ" sz="1800" dirty="0" smtClean="0"/>
              <a:t> od září 2012</a:t>
            </a:r>
          </a:p>
          <a:p>
            <a:r>
              <a:rPr lang="cs-CZ" sz="1800" dirty="0" smtClean="0"/>
              <a:t>Prohibice zavedena 14.9.2012, dva týdny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„První případ dvou zemřelých v Havířově oznámila karvinská policie </a:t>
            </a:r>
            <a:r>
              <a:rPr lang="cs-CZ" sz="1800" b="1" dirty="0" smtClean="0"/>
              <a:t>6.září 2012.</a:t>
            </a:r>
          </a:p>
          <a:p>
            <a:r>
              <a:rPr lang="cs-CZ" sz="1800" dirty="0" smtClean="0"/>
              <a:t>Vláda zřídila </a:t>
            </a:r>
            <a:r>
              <a:rPr lang="cs-CZ" sz="1800" b="1" dirty="0" smtClean="0"/>
              <a:t>12. září krizový štáb </a:t>
            </a:r>
            <a:r>
              <a:rPr lang="cs-CZ" sz="1800" dirty="0" smtClean="0"/>
              <a:t>a téhož dne Ministerstvo zdravotnictví vyhlásilo mimořádné opatření v podobě plošného </a:t>
            </a:r>
            <a:r>
              <a:rPr lang="cs-CZ" sz="1800" b="1" dirty="0" smtClean="0"/>
              <a:t>zákazu stánkového prodeje alkoholických nápojů s obsahem alkoholu větším než 30 %.</a:t>
            </a:r>
          </a:p>
          <a:p>
            <a:r>
              <a:rPr lang="cs-CZ" sz="1800" b="1" dirty="0" smtClean="0"/>
              <a:t>V pátek 14. září večer </a:t>
            </a:r>
            <a:r>
              <a:rPr lang="cs-CZ" sz="1800" dirty="0" smtClean="0"/>
              <a:t>vyhlásilo ministerstvo zdravotnictví mimořádné opatření spočívající v úplném zákazu prodeje, nabízení a distribuce alkoholických nápojů s obsahem </a:t>
            </a:r>
            <a:r>
              <a:rPr lang="cs-CZ" sz="1800" b="1" dirty="0" smtClean="0"/>
              <a:t>alkoholu od 20 %.</a:t>
            </a:r>
            <a:r>
              <a:rPr lang="cs-CZ" sz="1800" dirty="0" smtClean="0"/>
              <a:t> V té době měly jedovaté nápoje na svědomí už 19 obětí a cca 30 lidí bylo v nemocnicích v různém stádiu otravy metanolem….“</a:t>
            </a:r>
          </a:p>
          <a:p>
            <a:r>
              <a:rPr lang="cs-CZ" sz="1000" u="sng" dirty="0" smtClean="0">
                <a:hlinkClick r:id="rId2"/>
              </a:rPr>
              <a:t>http://aktualne.centrum.cz/domaci/grafika/2012/10/23/tak-ceskem-postupuje-vlna-otrav-metanolem/</a:t>
            </a:r>
            <a:endParaRPr lang="cs-CZ" sz="1000" u="sng" dirty="0" smtClean="0"/>
          </a:p>
          <a:p>
            <a:r>
              <a:rPr lang="cs-CZ" sz="1000" u="sng" dirty="0" smtClean="0"/>
              <a:t>Zdroj obr: </a:t>
            </a:r>
            <a:r>
              <a:rPr lang="cs-CZ" sz="1000" dirty="0" smtClean="0">
                <a:hlinkClick r:id="rId3"/>
              </a:rPr>
              <a:t>http://www.</a:t>
            </a:r>
            <a:r>
              <a:rPr lang="cs-CZ" sz="1000" dirty="0" err="1" smtClean="0">
                <a:hlinkClick r:id="rId3"/>
              </a:rPr>
              <a:t>denik.cz</a:t>
            </a:r>
            <a:r>
              <a:rPr lang="cs-CZ" sz="1000" dirty="0" smtClean="0">
                <a:hlinkClick r:id="rId3"/>
              </a:rPr>
              <a:t>/</a:t>
            </a:r>
            <a:r>
              <a:rPr lang="cs-CZ" sz="1000" dirty="0" err="1" smtClean="0">
                <a:hlinkClick r:id="rId3"/>
              </a:rPr>
              <a:t>kralovehradecky</a:t>
            </a:r>
            <a:r>
              <a:rPr lang="cs-CZ" sz="1000" dirty="0" smtClean="0">
                <a:hlinkClick r:id="rId3"/>
              </a:rPr>
              <a:t>-kraj/prohibice-z-opice-jsem-se-vyspal-</a:t>
            </a:r>
            <a:r>
              <a:rPr lang="cs-CZ" sz="1000" dirty="0" err="1" smtClean="0">
                <a:hlinkClick r:id="rId3"/>
              </a:rPr>
              <a:t>az</a:t>
            </a:r>
            <a:r>
              <a:rPr lang="cs-CZ" sz="1000" dirty="0" smtClean="0">
                <a:hlinkClick r:id="rId3"/>
              </a:rPr>
              <a:t>-dnes-20120916-1jho-cr1w.html</a:t>
            </a:r>
            <a:r>
              <a:rPr lang="cs-CZ" sz="1000" u="sng" dirty="0" smtClean="0"/>
              <a:t> </a:t>
            </a:r>
          </a:p>
          <a:p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endParaRPr lang="cs-CZ" sz="1800" dirty="0"/>
          </a:p>
        </p:txBody>
      </p:sp>
      <p:pic>
        <p:nvPicPr>
          <p:cNvPr id="4098" name="Picture 2" descr="http://g.denik.cz/18/45/rokycany-prohibice_denik-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0"/>
            <a:ext cx="36195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osob po otravě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i="1" dirty="0" smtClean="0"/>
              <a:t>„Studium rozdílů v dynamice metabolismu metanolu na základě analýzy průběhu a následků otravy, genetické predispozice a druhu použitého </a:t>
            </a:r>
            <a:r>
              <a:rPr lang="cs-CZ" sz="2800" i="1" dirty="0" err="1" smtClean="0"/>
              <a:t>antidota</a:t>
            </a:r>
            <a:r>
              <a:rPr lang="cs-CZ" sz="2800" i="1" dirty="0" smtClean="0"/>
              <a:t>“</a:t>
            </a:r>
          </a:p>
          <a:p>
            <a:r>
              <a:rPr lang="cs-CZ" sz="2800" dirty="0" smtClean="0"/>
              <a:t>realizována 1. LF UK a VFN, hlavní řešitel za 1. LF UK: Ing. Jaroslav Hubáček, CSc., DrSc., hlavní řešitel za VFN: prof. MUDr. Daniela </a:t>
            </a:r>
            <a:r>
              <a:rPr lang="cs-CZ" sz="2800" dirty="0" err="1" smtClean="0"/>
              <a:t>Pelclová</a:t>
            </a:r>
            <a:r>
              <a:rPr lang="cs-CZ" sz="2800" dirty="0" smtClean="0"/>
              <a:t>, CSc., Klinika pracovního lékařství (KPL)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4 klinik VFN v Praze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Klinika pracovního lékařství-Toxikologické informační středisko</a:t>
            </a:r>
          </a:p>
          <a:p>
            <a:r>
              <a:rPr lang="cs-CZ" dirty="0" smtClean="0"/>
              <a:t>Klinika oční</a:t>
            </a:r>
          </a:p>
          <a:p>
            <a:r>
              <a:rPr lang="cs-CZ" dirty="0" smtClean="0"/>
              <a:t>Klinika neurologie</a:t>
            </a:r>
          </a:p>
          <a:p>
            <a:r>
              <a:rPr lang="cs-CZ" dirty="0" smtClean="0"/>
              <a:t>Klinika adiktologie</a:t>
            </a:r>
          </a:p>
          <a:p>
            <a:r>
              <a:rPr lang="cs-CZ" dirty="0" smtClean="0"/>
              <a:t>Institut klinické a experimentální medicíny (IKEM)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smtClean="0"/>
              <a:t>1) zda </a:t>
            </a:r>
            <a:r>
              <a:rPr lang="cs-CZ" sz="1400" dirty="0" smtClean="0"/>
              <a:t>a jak souvisí výskyt dlouhodobých zdravotních následků s parametry, odrážejícími závažnost akutní otravy (stav při přijetí, klinický průběh, metabolické </a:t>
            </a:r>
            <a:r>
              <a:rPr lang="cs-CZ" sz="1400" dirty="0" err="1" smtClean="0"/>
              <a:t>dysbalance</a:t>
            </a:r>
            <a:r>
              <a:rPr lang="cs-CZ" sz="1400" dirty="0" smtClean="0"/>
              <a:t>, hladina </a:t>
            </a:r>
            <a:r>
              <a:rPr lang="cs-CZ" sz="1400" dirty="0" err="1" smtClean="0"/>
              <a:t>methanolu</a:t>
            </a:r>
            <a:r>
              <a:rPr lang="cs-CZ" sz="1400" dirty="0" smtClean="0"/>
              <a:t>), a které další faktory (např. terapie) jsou pro vznik těchto následků prognosticky významné</a:t>
            </a:r>
          </a:p>
          <a:p>
            <a:r>
              <a:rPr lang="cs-CZ" sz="1400" dirty="0" smtClean="0"/>
              <a:t>2) jak časté jsou dlouhodobé zdravotní následky u pacientů po akutní intoxikaci metanolem a zda se jejich výskyt, závažnost a charakter vývoje liší při </a:t>
            </a:r>
            <a:r>
              <a:rPr lang="cs-CZ" sz="1400" dirty="0" err="1" smtClean="0"/>
              <a:t>dimisi</a:t>
            </a:r>
            <a:r>
              <a:rPr lang="cs-CZ" sz="1400" dirty="0" smtClean="0"/>
              <a:t> a s časovým odstupem, </a:t>
            </a:r>
          </a:p>
          <a:p>
            <a:r>
              <a:rPr lang="cs-CZ" sz="1400" dirty="0" smtClean="0"/>
              <a:t>3) zda existuje genetická dispozice k závažnému/letálnímu průběhu intoxikace v důsledku určitých genetických parametrů, </a:t>
            </a:r>
          </a:p>
          <a:p>
            <a:r>
              <a:rPr lang="cs-CZ" dirty="0" err="1" smtClean="0"/>
              <a:t>Adiktologická</a:t>
            </a:r>
            <a:r>
              <a:rPr lang="cs-CZ" dirty="0" smtClean="0"/>
              <a:t> část:</a:t>
            </a:r>
          </a:p>
          <a:p>
            <a:r>
              <a:rPr lang="cs-CZ" sz="2800" dirty="0" smtClean="0"/>
              <a:t>Zjistit </a:t>
            </a:r>
            <a:r>
              <a:rPr lang="cs-CZ" sz="2800" dirty="0" err="1" smtClean="0"/>
              <a:t>sociodemografické</a:t>
            </a:r>
            <a:r>
              <a:rPr lang="cs-CZ" sz="2800" dirty="0" smtClean="0"/>
              <a:t> charakteristiky</a:t>
            </a:r>
          </a:p>
          <a:p>
            <a:r>
              <a:rPr lang="cs-CZ" sz="2800" dirty="0" smtClean="0"/>
              <a:t>Zjistit okolnosti otravy, uživatelské zvyklosti</a:t>
            </a:r>
          </a:p>
          <a:p>
            <a:r>
              <a:rPr lang="cs-CZ" sz="2800" dirty="0" smtClean="0"/>
              <a:t>Zjistit rozsah rizikového užívání alkoholu</a:t>
            </a:r>
          </a:p>
          <a:p>
            <a:r>
              <a:rPr lang="cs-CZ" sz="2800" dirty="0" smtClean="0"/>
              <a:t>Zjistit stav kognitivních funkcí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Adiktologická</a:t>
            </a:r>
            <a:r>
              <a:rPr lang="cs-CZ" dirty="0" smtClean="0"/>
              <a:t> a neuropsychologická část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Terénní část </a:t>
            </a:r>
            <a:r>
              <a:rPr lang="cs-CZ" sz="1800" dirty="0" smtClean="0"/>
              <a:t>od</a:t>
            </a:r>
            <a:r>
              <a:rPr lang="cs-CZ" sz="1800" dirty="0" smtClean="0"/>
              <a:t> 2.1.2013 – kontaktování pacientů a vyšetření v místě bydliště</a:t>
            </a:r>
          </a:p>
          <a:p>
            <a:r>
              <a:rPr lang="cs-CZ" sz="1800" dirty="0" smtClean="0"/>
              <a:t>Nástroje:</a:t>
            </a:r>
            <a:endParaRPr lang="cs-CZ" sz="1800" dirty="0" smtClean="0"/>
          </a:p>
          <a:p>
            <a:pPr lvl="1"/>
            <a:r>
              <a:rPr lang="cs-CZ" sz="1400" dirty="0" smtClean="0"/>
              <a:t>Dotazník uživatelských zvyklostí, okolnosti otravy a </a:t>
            </a:r>
            <a:r>
              <a:rPr lang="cs-CZ" sz="1400" dirty="0" err="1" smtClean="0"/>
              <a:t>sociodemografické</a:t>
            </a:r>
            <a:r>
              <a:rPr lang="cs-CZ" sz="1400" dirty="0" smtClean="0"/>
              <a:t> údaje.</a:t>
            </a:r>
          </a:p>
          <a:p>
            <a:pPr lvl="1"/>
            <a:r>
              <a:rPr lang="cs-CZ" sz="1400" dirty="0" smtClean="0"/>
              <a:t>MMSE </a:t>
            </a:r>
            <a:r>
              <a:rPr lang="cs-CZ" sz="1400" dirty="0" smtClean="0"/>
              <a:t>(Mini </a:t>
            </a:r>
            <a:r>
              <a:rPr lang="cs-CZ" sz="1400" dirty="0" err="1" smtClean="0"/>
              <a:t>Mental</a:t>
            </a:r>
            <a:r>
              <a:rPr lang="cs-CZ" sz="1400" dirty="0" smtClean="0"/>
              <a:t> </a:t>
            </a:r>
            <a:r>
              <a:rPr lang="cs-CZ" sz="1400" dirty="0" err="1" smtClean="0"/>
              <a:t>State</a:t>
            </a:r>
            <a:r>
              <a:rPr lang="cs-CZ" sz="1400" dirty="0" smtClean="0"/>
              <a:t> </a:t>
            </a:r>
            <a:r>
              <a:rPr lang="cs-CZ" sz="1400" dirty="0" err="1" smtClean="0"/>
              <a:t>Examination</a:t>
            </a:r>
            <a:r>
              <a:rPr lang="cs-CZ" sz="1400" dirty="0" smtClean="0"/>
              <a:t>) a  Verbální </a:t>
            </a:r>
            <a:r>
              <a:rPr lang="cs-CZ" sz="1400" dirty="0" err="1" smtClean="0"/>
              <a:t>fluence</a:t>
            </a:r>
            <a:r>
              <a:rPr lang="cs-CZ" sz="1400" dirty="0" smtClean="0"/>
              <a:t>–poškození kognitivních funkcí</a:t>
            </a:r>
          </a:p>
          <a:p>
            <a:pPr lvl="1"/>
            <a:r>
              <a:rPr lang="cs-CZ" sz="1400" dirty="0" smtClean="0"/>
              <a:t>SCL-90  </a:t>
            </a:r>
            <a:r>
              <a:rPr lang="cs-CZ" sz="1400" dirty="0" smtClean="0"/>
              <a:t>- posouzení možnosti existence psychické poruchy</a:t>
            </a:r>
          </a:p>
          <a:p>
            <a:pPr lvl="1"/>
            <a:r>
              <a:rPr lang="cs-CZ" sz="1400" dirty="0" smtClean="0"/>
              <a:t>BDI-II  - měření závažnosti deprese</a:t>
            </a:r>
          </a:p>
          <a:p>
            <a:pPr lvl="1"/>
            <a:r>
              <a:rPr lang="cs-CZ" sz="1400" dirty="0" smtClean="0"/>
              <a:t>AUDIT  - detekci osob s rizikovou konzumací alkoholu</a:t>
            </a:r>
          </a:p>
          <a:p>
            <a:pPr lvl="1"/>
            <a:r>
              <a:rPr lang="cs-CZ" sz="1400" dirty="0" smtClean="0"/>
              <a:t>WHO-QOL 100 - kvalita života</a:t>
            </a:r>
          </a:p>
          <a:p>
            <a:r>
              <a:rPr lang="cs-CZ" sz="1800" dirty="0" smtClean="0"/>
              <a:t>Podepsání informovaných </a:t>
            </a:r>
            <a:r>
              <a:rPr lang="cs-CZ" sz="1800" dirty="0" smtClean="0"/>
              <a:t>souhlasů, studie schválena Etickou komisí VFN v Praze</a:t>
            </a:r>
            <a:endParaRPr lang="cs-CZ" sz="1800" dirty="0" smtClean="0"/>
          </a:p>
          <a:p>
            <a:r>
              <a:rPr lang="cs-CZ" sz="1800" dirty="0" smtClean="0"/>
              <a:t>Příprava a logistické zajištění vyšetření v Praze (oční, neurologické, neuropsychologické vyšetření a odběr krve na genetické vyš. atd.)</a:t>
            </a:r>
          </a:p>
          <a:p>
            <a:r>
              <a:rPr lang="cs-CZ" sz="1800" dirty="0" smtClean="0"/>
              <a:t>Krátká intervence, doporučený postup léčby</a:t>
            </a:r>
          </a:p>
          <a:p>
            <a:r>
              <a:rPr lang="cs-CZ" sz="1800" dirty="0" smtClean="0"/>
              <a:t>Odměna za ušlý čas</a:t>
            </a:r>
          </a:p>
          <a:p>
            <a:r>
              <a:rPr lang="cs-CZ" sz="1800" dirty="0" smtClean="0"/>
              <a:t>Plán opakovat vyšetření za dva roky</a:t>
            </a:r>
          </a:p>
          <a:p>
            <a:endParaRPr 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Soubor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424936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714"/>
                <a:gridCol w="1937735"/>
                <a:gridCol w="1853487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osob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Osoby celkem (hospitalizovaní)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105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Úmrtí mimo nemocnice (konec povinnosti</a:t>
                      </a:r>
                      <a:r>
                        <a:rPr lang="cs-CZ" baseline="0" dirty="0" smtClean="0"/>
                        <a:t> hlášení</a:t>
                      </a:r>
                      <a:r>
                        <a:rPr lang="cs-CZ" dirty="0" smtClean="0"/>
                        <a:t>)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21-23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Osoby celkem - muži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77%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Osoby celkem - ženy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Úmrtí - ženy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Úmrtí - muži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67744" y="515719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Ženy umíraly 2krát častěji, ale muži měli častější </a:t>
            </a:r>
            <a:r>
              <a:rPr lang="cs-CZ" dirty="0" err="1" smtClean="0"/>
              <a:t>visual</a:t>
            </a:r>
            <a:r>
              <a:rPr lang="cs-CZ" dirty="0" smtClean="0"/>
              <a:t> a CNS </a:t>
            </a:r>
            <a:r>
              <a:rPr lang="cs-CZ" dirty="0" err="1" smtClean="0"/>
              <a:t>sequels</a:t>
            </a:r>
            <a:r>
              <a:rPr lang="cs-CZ" dirty="0" smtClean="0"/>
              <a:t> - 24% vs. 5%. 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Výběrový soubor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Vyšetření provedeno u 42 (resp. 44) osob</a:t>
            </a:r>
          </a:p>
          <a:p>
            <a:endParaRPr lang="cs-CZ" dirty="0" smtClean="0"/>
          </a:p>
          <a:p>
            <a:r>
              <a:rPr lang="cs-CZ" dirty="0" smtClean="0"/>
              <a:t>Odmítnutí</a:t>
            </a:r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8568952" cy="258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 KAD CZ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KAD_prez</Template>
  <TotalTime>1235</TotalTime>
  <Words>1127</Words>
  <Application>Microsoft Office PowerPoint</Application>
  <PresentationFormat>Předvádění na obrazovce (4:3)</PresentationFormat>
  <Paragraphs>167</Paragraphs>
  <Slides>25</Slides>
  <Notes>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Prezentace KAD CZ</vt:lpstr>
      <vt:lpstr>Dokument</vt:lpstr>
      <vt:lpstr>Přeživší po otravě metylalkoholem   </vt:lpstr>
      <vt:lpstr>Snímek 2</vt:lpstr>
      <vt:lpstr>Počáteční stav</vt:lpstr>
      <vt:lpstr>Vyšetření osob po otravě</vt:lpstr>
      <vt:lpstr>Spolupráce 4 klinik VFN v Praze</vt:lpstr>
      <vt:lpstr>Cíl</vt:lpstr>
      <vt:lpstr>Adiktologická a neuropsychologická část studie</vt:lpstr>
      <vt:lpstr>Soubor</vt:lpstr>
      <vt:lpstr>Výběrový soubor</vt:lpstr>
      <vt:lpstr>Výsledky-demografie</vt:lpstr>
      <vt:lpstr>Výsledky - Vzdělání</vt:lpstr>
      <vt:lpstr>Zaměstnání</vt:lpstr>
      <vt:lpstr>Finanční příjem/měsíc</vt:lpstr>
      <vt:lpstr>Domácnost</vt:lpstr>
      <vt:lpstr>Alkohol měsíc před otravou</vt:lpstr>
      <vt:lpstr>Kolik 0,05 drinků na osobu a epizodu?</vt:lpstr>
      <vt:lpstr>Hodnocení testů AUDIT, MMSE, BDI</vt:lpstr>
      <vt:lpstr>Kvalita života?</vt:lpstr>
      <vt:lpstr>QOL – muži versus ženy</vt:lpstr>
      <vt:lpstr>Jak k tomu došlo?</vt:lpstr>
      <vt:lpstr>Místo nákupu </vt:lpstr>
      <vt:lpstr>Chybějící informace</vt:lpstr>
      <vt:lpstr>Kazuistika</vt:lpstr>
      <vt:lpstr>Závěr</vt:lpstr>
      <vt:lpstr>Děkujeme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Terénní studie mapování a analýzy situace spojené s částečnou a časově limitovanou prohibicí alkoholu v ČR reagující na výskyt metylalkoholu                   v legální a nelegální síti prodeje</dc:title>
  <dc:creator>Fidesova</dc:creator>
  <cp:lastModifiedBy>Barbara</cp:lastModifiedBy>
  <cp:revision>119</cp:revision>
  <dcterms:created xsi:type="dcterms:W3CDTF">2012-10-24T08:08:02Z</dcterms:created>
  <dcterms:modified xsi:type="dcterms:W3CDTF">2013-06-06T08:01:28Z</dcterms:modified>
</cp:coreProperties>
</file>