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302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1" r:id="rId11"/>
    <p:sldId id="330" r:id="rId12"/>
    <p:sldId id="332" r:id="rId13"/>
    <p:sldId id="333" r:id="rId14"/>
    <p:sldId id="345" r:id="rId15"/>
    <p:sldId id="335" r:id="rId16"/>
    <p:sldId id="337" r:id="rId17"/>
    <p:sldId id="346" r:id="rId18"/>
    <p:sldId id="338" r:id="rId19"/>
    <p:sldId id="339" r:id="rId20"/>
    <p:sldId id="340" r:id="rId21"/>
    <p:sldId id="341" r:id="rId22"/>
    <p:sldId id="342" r:id="rId23"/>
    <p:sldId id="343" r:id="rId24"/>
    <p:sldId id="344" r:id="rId25"/>
    <p:sldId id="350" r:id="rId26"/>
    <p:sldId id="348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293C5-D8B3-48C0-BD8D-43CE7FD9B809}" type="datetimeFigureOut">
              <a:rPr lang="cs-CZ" smtClean="0"/>
              <a:pPr/>
              <a:t>1.6.2013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E68C3-20FB-4FCB-9271-4B836437861A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51090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1496-3F29-41DF-8E4E-52F72EC04190}" type="datetimeFigureOut">
              <a:rPr lang="cs-CZ" smtClean="0"/>
              <a:pPr/>
              <a:t>1.6.2013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792C-F1AD-4D4B-9EA7-945CB77670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1496-3F29-41DF-8E4E-52F72EC04190}" type="datetimeFigureOut">
              <a:rPr lang="cs-CZ" smtClean="0"/>
              <a:pPr/>
              <a:t>1.6.2013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792C-F1AD-4D4B-9EA7-945CB77670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1496-3F29-41DF-8E4E-52F72EC04190}" type="datetimeFigureOut">
              <a:rPr lang="cs-CZ" smtClean="0"/>
              <a:pPr/>
              <a:t>1.6.2013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792C-F1AD-4D4B-9EA7-945CB77670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1496-3F29-41DF-8E4E-52F72EC04190}" type="datetimeFigureOut">
              <a:rPr lang="cs-CZ" smtClean="0"/>
              <a:pPr/>
              <a:t>1.6.2013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792C-F1AD-4D4B-9EA7-945CB77670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1496-3F29-41DF-8E4E-52F72EC04190}" type="datetimeFigureOut">
              <a:rPr lang="cs-CZ" smtClean="0"/>
              <a:pPr/>
              <a:t>1.6.2013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792C-F1AD-4D4B-9EA7-945CB77670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1496-3F29-41DF-8E4E-52F72EC04190}" type="datetimeFigureOut">
              <a:rPr lang="cs-CZ" smtClean="0"/>
              <a:pPr/>
              <a:t>1.6.2013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792C-F1AD-4D4B-9EA7-945CB77670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1496-3F29-41DF-8E4E-52F72EC04190}" type="datetimeFigureOut">
              <a:rPr lang="cs-CZ" smtClean="0"/>
              <a:pPr/>
              <a:t>1.6.2013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792C-F1AD-4D4B-9EA7-945CB77670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1496-3F29-41DF-8E4E-52F72EC04190}" type="datetimeFigureOut">
              <a:rPr lang="cs-CZ" smtClean="0"/>
              <a:pPr/>
              <a:t>1.6.2013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792C-F1AD-4D4B-9EA7-945CB77670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1496-3F29-41DF-8E4E-52F72EC04190}" type="datetimeFigureOut">
              <a:rPr lang="cs-CZ" smtClean="0"/>
              <a:pPr/>
              <a:t>1.6.2013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792C-F1AD-4D4B-9EA7-945CB77670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1496-3F29-41DF-8E4E-52F72EC04190}" type="datetimeFigureOut">
              <a:rPr lang="cs-CZ" smtClean="0"/>
              <a:pPr/>
              <a:t>1.6.2013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792C-F1AD-4D4B-9EA7-945CB77670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1496-3F29-41DF-8E4E-52F72EC04190}" type="datetimeFigureOut">
              <a:rPr lang="cs-CZ" smtClean="0"/>
              <a:pPr/>
              <a:t>1.6.2013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F792C-F1AD-4D4B-9EA7-945CB77670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81496-3F29-41DF-8E4E-52F72EC04190}" type="datetimeFigureOut">
              <a:rPr lang="cs-CZ" smtClean="0"/>
              <a:pPr/>
              <a:t>1.6.2013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F792C-F1AD-4D4B-9EA7-945CB776708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kalina@adiktologie.cz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913"/>
            <a:ext cx="7772400" cy="115185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18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AT konference 2013</a:t>
            </a:r>
            <a:r>
              <a:rPr lang="cs-CZ" sz="1800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cs-CZ" sz="1800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cs-CZ" sz="1800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Jezerka, Seč,  2.-6.5. 2013</a:t>
            </a:r>
            <a: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cs-CZ" sz="1600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endParaRPr lang="cs-CZ" sz="1800" b="1" dirty="0" smtClean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1214438"/>
            <a:ext cx="7561263" cy="5383212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>
              <a:defRPr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KONTROLA CHOVÁNÍ V ÚSTAVNÍ A REZIDENČNÍ LÉČBĚ ZÁVISLOSTÍ </a:t>
            </a:r>
          </a:p>
          <a:p>
            <a:pPr>
              <a:defRPr/>
            </a:pPr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Vývoj skálovského paradigmatu </a:t>
            </a:r>
            <a:endParaRPr lang="cs-CZ" dirty="0" smtClean="0">
              <a:solidFill>
                <a:schemeClr val="accent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dirty="0" smtClean="0">
              <a:solidFill>
                <a:schemeClr val="accent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Doc. MUDr. PhDr. Kamil Kalina, CSc.</a:t>
            </a:r>
          </a:p>
          <a:p>
            <a:pPr>
              <a:spcBef>
                <a:spcPts val="600"/>
              </a:spcBef>
              <a:defRPr/>
            </a:pPr>
            <a:r>
              <a:rPr lang="cs-CZ" sz="20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Klinika adiktologie  1.LF UK a VFN Praha</a:t>
            </a:r>
          </a:p>
          <a:p>
            <a:pPr>
              <a:spcBef>
                <a:spcPts val="600"/>
              </a:spcBef>
              <a:defRPr/>
            </a:pPr>
            <a:r>
              <a:rPr lang="cs-CZ" sz="20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SANANIM Praha </a:t>
            </a:r>
            <a:r>
              <a:rPr lang="cs-CZ" sz="2000" b="1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– </a:t>
            </a:r>
            <a:r>
              <a:rPr lang="cs-CZ" sz="2000" b="1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Zdravotnické </a:t>
            </a:r>
            <a:r>
              <a:rPr lang="cs-CZ" sz="20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zařízení SANANIM</a:t>
            </a:r>
            <a:endParaRPr lang="cs-CZ" sz="2800" dirty="0" smtClean="0">
              <a:solidFill>
                <a:schemeClr val="accent2">
                  <a:lumMod val="50000"/>
                </a:schemeClr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614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63DCE6-D707-48F0-ABA1-7E8D01126398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  <p:pic>
        <p:nvPicPr>
          <p:cNvPr id="2053" name="Picture 5" descr="LOGO_SAN_prac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4008" y="5749925"/>
            <a:ext cx="1368425" cy="110807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pic>
        <p:nvPicPr>
          <p:cNvPr id="2054" name="Picture 7" descr="logo ka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483768" y="5781327"/>
            <a:ext cx="2169622" cy="1076498"/>
          </a:xfrm>
          <a:prstGeom prst="rect">
            <a:avLst/>
          </a:prstGeom>
          <a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tile tx="0" ty="0" sx="100000" sy="100000" flip="none" algn="tl"/>
          </a:blipFill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29614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PRŮZKUM BODOVACÍCH SYSTÉMŮ 2009 – PROČ SE POUŽÍVAJÍ?  </a:t>
            </a:r>
            <a:b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 rtlCol="0">
            <a:normAutofit/>
          </a:bodyPr>
          <a:lstStyle/>
          <a:p>
            <a:pPr>
              <a:buNone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Cíle a záměry</a:t>
            </a: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Posilovat žádoucí a oslabovat nežádoucí chování.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Poskytovat pacientovi jednoduchou informaci o tom, "jak si stojí.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Rozpoznat pobyty účelové či jinak méně smysluplné.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Motivovat pacienta k přijímání zodpovědnosti za "skupinu".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Udržet v léčebně spořádané prostředí.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endParaRPr lang="cs-CZ" sz="2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EA11F-9948-4DFD-ADA5-D8BF554965BB}" type="slidenum">
              <a:rPr lang="cs-CZ"/>
              <a:pPr>
                <a:defRPr/>
              </a:pPr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38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29614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PRŮZKUM BODOVACÍCH SYSTÉMŮ 2009 – OPATRNĚ FORMULOVANÉ VÝSTUPY 1</a:t>
            </a:r>
            <a:b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 rtlCol="0">
            <a:noAutofit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>
                    <a:lumMod val="50000"/>
                  </a:schemeClr>
                </a:solidFill>
              </a:rPr>
              <a:t>Hodnotící schémata jsou komplikovaná a podrobná.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>
                    <a:lumMod val="50000"/>
                  </a:schemeClr>
                </a:solidFill>
              </a:rPr>
              <a:t>Jsou patrné snahy o zjednodušení, narážejí na však na odpor středního zdravotnického personálu, který chce mít návod na řešení každé detailní situace.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>
                    <a:lumMod val="50000"/>
                  </a:schemeClr>
                </a:solidFill>
              </a:rPr>
              <a:t>Hlavní váhu má záporná strana schématu, tj, hodnocení negativního chování a sankce za ně.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>
                    <a:lumMod val="50000"/>
                  </a:schemeClr>
                </a:solidFill>
              </a:rPr>
              <a:t>Nejtvrdším postihem za porušení základních pravidel je (podobně jako v terapeutických komunitách pro závislé) disciplinární ukončení léčby.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>
                    <a:lumMod val="50000"/>
                  </a:schemeClr>
                </a:solidFill>
              </a:rPr>
              <a:t>Objevuje se celá řada disciplinárních manipulací s léčebným schématem, např. Zkrácení, ale i prodloužení léčby,  dočasné vyloučení z léčby (překlad na jiné oddělení, zákaz účasti nebo mluvení  na skupině ). </a:t>
            </a: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EA11F-9948-4DFD-ADA5-D8BF554965BB}" type="slidenum">
              <a:rPr lang="cs-CZ"/>
              <a:pPr>
                <a:defRPr/>
              </a:pPr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38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29614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PRŮZKUM BODOVACÍCH SYSTÉMŮ 2009 – OPATRNĚ FORMULOVANÉ VÝSTUPY 2</a:t>
            </a:r>
            <a:b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 rtlCol="0">
            <a:noAutofit/>
          </a:bodyPr>
          <a:lstStyle/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>
                    <a:lumMod val="50000"/>
                  </a:schemeClr>
                </a:solidFill>
              </a:rPr>
              <a:t>Přestupky a sankce za ně jsou odstupňované,  ty nejzávažnější zajišťují bezpečí pacientů podobně jako v terapeutických komunitách (prostředí bez drog, bez násilí a bez sexuálních vztahů). 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>
                    <a:lumMod val="50000"/>
                  </a:schemeClr>
                </a:solidFill>
              </a:rPr>
              <a:t>Disciplinární opatření však může dopadnout i na toho, kdo nasbírá dostatečný počet bodů za banální přestupky (“vyboduje se“). 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>
                    <a:lumMod val="50000"/>
                  </a:schemeClr>
                </a:solidFill>
              </a:rPr>
              <a:t>Existuje snaha rozšířit  kladnou strana schématu, tj, hodnocení žádoucího  chování a „odměny“, s explicitním přiznáním poučení z behaviorálních terapií.  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>
                    <a:lumMod val="50000"/>
                  </a:schemeClr>
                </a:solidFill>
              </a:rPr>
              <a:t>Je patrná snaha některých primářů zajistit v bodovacím systému větší účast samotných pacientů a jejich spolusprávy. Střední personál však může klást odpor a argumentovat, že to pacientům nelze svěřit.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endParaRPr lang="cs-CZ" sz="20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EA11F-9948-4DFD-ADA5-D8BF554965BB}" type="slidenum">
              <a:rPr lang="cs-CZ"/>
              <a:pPr>
                <a:defRPr/>
              </a:pPr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38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29614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PRŮZKUM BODOVACÍCH SYSTÉMŮ 2009 – OPATRNĚ FORMULOVANÉ ZÁVĚRY </a:t>
            </a:r>
            <a:b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 rtlCol="0">
            <a:noAutofit/>
          </a:bodyPr>
          <a:lstStyle/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>
                    <a:lumMod val="50000"/>
                  </a:schemeClr>
                </a:solidFill>
              </a:rPr>
              <a:t>Bodovací systém je v ústavní léčbě závislostí v ČR zakotvený a je mu přisuzován vysoký terapeutický význam. 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>
                    <a:lumMod val="50000"/>
                  </a:schemeClr>
                </a:solidFill>
              </a:rPr>
              <a:t>Skálovy  formulace rizik, výhod a nevýhod lze pokládat za dodnes platné.  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>
                    <a:lumMod val="50000"/>
                  </a:schemeClr>
                </a:solidFill>
              </a:rPr>
              <a:t>Snahy bodovací systém zjednodušit, rozvíjet (např. na základě poznatků pobídkové terapie), prověřovat jeho přiměřenost spolu s pacienty  nebo jej zcela opustit jsou ojedinělé.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>
                    <a:lumMod val="50000"/>
                  </a:schemeClr>
                </a:solidFill>
              </a:rPr>
              <a:t>Inovace nejsou obvykle vítány středním personálem. 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>
                    <a:lumMod val="50000"/>
                  </a:schemeClr>
                </a:solidFill>
              </a:rPr>
              <a:t>„Bodování“ představuje jakýsi subkulturní identifikační znak a symbol správné praxe. Při nedostatečné znalosti a sounáležitosti s příslušnou subkulturou existuje riziko neporozumění. 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accent2">
                    <a:lumMod val="50000"/>
                  </a:schemeClr>
                </a:solidFill>
              </a:rPr>
              <a:t>Ověření účinnosti není známo. </a:t>
            </a:r>
            <a:r>
              <a:rPr lang="cs-CZ" sz="2000" dirty="0" smtClean="0"/>
              <a:t>  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endParaRPr lang="cs-CZ" sz="20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EA11F-9948-4DFD-ADA5-D8BF554965BB}" type="slidenum">
              <a:rPr lang="cs-CZ"/>
              <a:pPr>
                <a:defRPr/>
              </a:pPr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38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KONTROLA CHOVÁNÍ – ÚSTAVNÍ LÉČBA VERSUS TERAPEUTICKÉ KOMUNITY 1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2348880"/>
          <a:ext cx="8229600" cy="32403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8229600"/>
              </a:tblGrid>
              <a:tr h="3240360">
                <a:tc>
                  <a:txBody>
                    <a:bodyPr/>
                    <a:lstStyle/>
                    <a:p>
                      <a:pPr>
                        <a:buClr>
                          <a:schemeClr val="accent1">
                            <a:lumMod val="50000"/>
                          </a:schemeClr>
                        </a:buClr>
                        <a:buFont typeface="Wingdings" pitchFamily="2" charset="2"/>
                        <a:buChar char="§"/>
                      </a:pPr>
                      <a:r>
                        <a:rPr lang="cs-CZ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Moje  odborná dráha je spojená  daleko více  s terapeutickými  komunitami  všech  modalit  (psychiatricko-psychoterapeutické, výcvikové, adiktologické) než s psychiatrickými léčebnami a ústavní léčbou jakýchkoliv duševních  poruch včetně závislostí. </a:t>
                      </a:r>
                    </a:p>
                    <a:p>
                      <a:pPr>
                        <a:buClr>
                          <a:schemeClr val="accent1">
                            <a:lumMod val="50000"/>
                          </a:schemeClr>
                        </a:buClr>
                        <a:buFont typeface="Wingdings" pitchFamily="2" charset="2"/>
                        <a:buNone/>
                      </a:pPr>
                      <a:endParaRPr lang="cs-CZ" sz="24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>
                        <a:buClr>
                          <a:schemeClr val="accent1">
                            <a:lumMod val="50000"/>
                          </a:schemeClr>
                        </a:buClr>
                        <a:buFont typeface="Wingdings" pitchFamily="2" charset="2"/>
                        <a:buChar char="§"/>
                      </a:pPr>
                      <a:r>
                        <a:rPr lang="cs-CZ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Moje porovnání způsobů kontroly chování (Kalina, 2013) je do značné míry zaujaté.      </a:t>
                      </a:r>
                    </a:p>
                    <a:p>
                      <a:endParaRPr lang="cs-CZ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KONTROLA CHOVÁNÍ – ÚSTAVNÍ LÉČBA VERSUS TERAPEUTICKÉ KOMUNITY 2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377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Bodovací systém</a:t>
                      </a:r>
                      <a:endParaRPr lang="cs-CZ" sz="1800" dirty="0">
                        <a:solidFill>
                          <a:schemeClr val="bg1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Systém pravidel terapeutické komunity   </a:t>
                      </a:r>
                      <a:endParaRPr lang="cs-CZ" sz="1800" dirty="0">
                        <a:solidFill>
                          <a:schemeClr val="bg1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Princip učení odměnou a trestem 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Princip sociálního/interpersonálního učení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Může uzavřít prostor složitějším a efektivnějším formám učení    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Podporuje složitější a efektivnější formy učení jako podstatu systému    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Může motivovat k vnějškové adaptaci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Snáze motivuje k internalizaci norem a hodnot 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Reflektuje umělé režimové požadavky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Reflektuje přirozené potřeby bezpečí a udržitelnosti komunity 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Obsahuje riziko vzniku apersonálního mechanismu  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Je zosobněn vedoucím, týmem a pokročilejšími klienty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Může se stát ztělesněním obran a generalizovaných protipřenosů personálu  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Vede personál k otevřenosti a odpovědnosti 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Obsahuje riziko zneužití moci personálem 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Zneužití moci personálem je kontrolováno komunitním dialogem, dialogem v týmu a supervizí  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KONTROLA CHOVÁNÍ – ÚSTAVNÍ LÉČBA VERSUS TERAPEUTICKÉ KOMUNITY 3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39552" y="1600200"/>
          <a:ext cx="8147248" cy="46634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73624"/>
                <a:gridCol w="4073624"/>
              </a:tblGrid>
              <a:tr h="519924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Bodovací systém</a:t>
                      </a:r>
                      <a:endParaRPr lang="cs-CZ" sz="1800" dirty="0">
                        <a:solidFill>
                          <a:schemeClr val="bg1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bg1"/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Systém pravidel terapeutické komunity   </a:t>
                      </a:r>
                      <a:endParaRPr lang="cs-CZ" sz="1800" dirty="0">
                        <a:solidFill>
                          <a:schemeClr val="bg1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79885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Příliš upoutává pozornost, bodování může nahrazovat terapeutickou komunikaci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Komunikace o problémech a událostech stojí na prvním místě  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19924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Přináší vyšší riziko retraumatizace v léčbě 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Nižší riziko  retraumatizace v léčbě vzhledem ke komunitnímu dialogu 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03984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Možnost ukončení léčby z disciplinárních důvodů při určitém počtu nezávažných režimových přestupků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Riziko ukončení léčby z disciplinárních důvodů pouze při přestoupení kardinálních pravidel   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1039847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Velký počet režimových pravidel s nejasným vztahem k cílům léčby 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„TK má  málo základních pravidel, ale tato pravidla jsou jasná a jednoznačná.  TK s velkým počtem pravidel je mrtvá“ </a:t>
                      </a: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19924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Často protiřečí základním principům terapeutické komunity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Arial"/>
                        </a:rPr>
                        <a:t>Je konzistentní se základními principy terapeutické komunity 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KONTROLA CHOVÁNÍ – ÚSTAVNÍ LÉČBA VERSUS TERAPEUTICKÉ KOMUNITY 4</a:t>
            </a:r>
            <a:endParaRPr lang="cs-CZ" sz="32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2348880"/>
          <a:ext cx="8229600" cy="24688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>
                        <a:buClr>
                          <a:schemeClr val="accent1">
                            <a:lumMod val="50000"/>
                          </a:schemeClr>
                        </a:buClr>
                        <a:buFont typeface="Wingdings" pitchFamily="2" charset="2"/>
                        <a:buChar char="§"/>
                      </a:pPr>
                      <a:r>
                        <a:rPr lang="cs-CZ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K filosofii  terapeutických  komunit však patří také kultura zkoumání  - </a:t>
                      </a:r>
                      <a:r>
                        <a:rPr lang="cs-CZ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„jak to je?“,  „proč to tak je?“ (Main, 1947; Kennard &amp; Lees, 2001).</a:t>
                      </a:r>
                    </a:p>
                    <a:p>
                      <a:pPr>
                        <a:buClr>
                          <a:schemeClr val="accent1">
                            <a:lumMod val="50000"/>
                          </a:schemeClr>
                        </a:buClr>
                        <a:buFont typeface="Wingdings" pitchFamily="2" charset="2"/>
                        <a:buNone/>
                      </a:pPr>
                      <a:r>
                        <a:rPr lang="cs-CZ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>
                        <a:buClr>
                          <a:schemeClr val="accent1">
                            <a:lumMod val="50000"/>
                          </a:schemeClr>
                        </a:buClr>
                        <a:buFont typeface="Wingdings" pitchFamily="2" charset="2"/>
                        <a:buChar char="§"/>
                      </a:pPr>
                      <a:r>
                        <a:rPr lang="cs-CZ" sz="2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Snažil jsem se zbavit se zaujatosti a zkoumat, jak je to  v TK doopravdy.   </a:t>
                      </a:r>
                      <a:endParaRPr lang="cs-CZ" sz="24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endParaRPr lang="cs-CZ" dirty="0"/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29614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SYSTÉM PRAVIDEL V TERAPEUTICKÝCH KOMUNITÁCH 1 </a:t>
            </a: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53136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090464"/>
                <a:gridCol w="1501824"/>
                <a:gridCol w="5637312"/>
              </a:tblGrid>
              <a:tr h="370840">
                <a:tc grid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Typ pravidel</a:t>
                      </a:r>
                      <a:endParaRPr lang="cs-CZ" sz="20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Význam a obsah </a:t>
                      </a:r>
                      <a:endParaRPr lang="cs-CZ" sz="20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Metapravidla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Zajišťují přežití, stabilitu, pružnost a sebekontrolu  TK</a:t>
                      </a: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1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Pravidla 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o bezpečí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Kardinální pravidla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Zakazují ohrožující chování: drogy, násilí, sex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Další pravidla o ochraně jednotlivce a společenství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Zajišťují osobní a skupinové hranice a integritu v terapeutickém procesu (právo říci „ne“, důvěrnost osobních údajů, skupinové/komunitní tajemství)</a:t>
                      </a:r>
                    </a:p>
                  </a:txBody>
                  <a:tcPr marL="68580" marR="68580" marT="0" marB="0"/>
                </a:tc>
              </a:tr>
              <a:tr h="370840">
                <a:tc grid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Pravidla o uspořádání času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Určují rozvrh dne a týdne,  kalendář komunity a strukturu pobytu klienta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Pravidla o zapojení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Stanoví zásady žádoucího chování, které přináší prospěch z léčby 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Pravidla o moci a odpovědnosti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cs-CZ" sz="12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Stanoví principy kolektivního rozhodování, právo veta personálu, delegování odpovědnosti a pravomocí, zásadu „jednotlivec přijímá rozhodnutí komunity“ a systém sankcí</a:t>
                      </a: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Provozní pravidla</a:t>
                      </a:r>
                      <a:endParaRPr lang="cs-CZ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Stanoví operační zásady pro jednotlivé aktivity („jak se co dělá v naší TK“)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2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EA11F-9948-4DFD-ADA5-D8BF554965BB}" type="slidenum">
              <a:rPr lang="cs-CZ"/>
              <a:pPr>
                <a:defRPr/>
              </a:pPr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38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29614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SYSTÉM PRAVIDEL V TERAPEUTICKÝCH KOMUNITÁCH 2 </a:t>
            </a: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29600" cy="25755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682752"/>
                <a:gridCol w="4546848"/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Typ pravidel</a:t>
                      </a:r>
                      <a:endParaRPr lang="cs-CZ" sz="20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="1" dirty="0">
                          <a:latin typeface="Book Antiqua" pitchFamily="18" charset="0"/>
                          <a:ea typeface="Times New Roman"/>
                          <a:cs typeface="Times New Roman"/>
                        </a:rPr>
                        <a:t>Význam a obsah </a:t>
                      </a:r>
                      <a:endParaRPr lang="cs-CZ" sz="2000" dirty="0"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Parapravidla </a:t>
                      </a:r>
                      <a:endParaRPr lang="cs-CZ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Určují, jakým způsobem se pravidla používají</a:t>
                      </a:r>
                      <a:endParaRPr lang="cs-CZ" sz="18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Interpretační pravidla </a:t>
                      </a:r>
                      <a:endParaRPr lang="cs-CZ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Určují, co a kdy které pravidlo znamená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Zvyky </a:t>
                      </a:r>
                      <a:endParaRPr lang="cs-CZ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Určují, co je zvykem dělat v dané situaci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Pravidla tzv. druhého života TK - antiterapeutické normy </a:t>
                      </a:r>
                      <a:endParaRPr lang="cs-CZ" sz="18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Určují,  jak se pravidlům vyhnout  nebo je využít v  osobní  prospěch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8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2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EA11F-9948-4DFD-ADA5-D8BF554965BB}" type="slidenum">
              <a:rPr lang="cs-CZ"/>
              <a:pPr>
                <a:defRPr/>
              </a:pPr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38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93610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OBSAH</a:t>
            </a: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 rtlCol="0">
            <a:normAutofit fontScale="92500" lnSpcReduction="10000"/>
          </a:bodyPr>
          <a:lstStyle/>
          <a:p>
            <a:pPr marL="180000" inden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Charakteristiky a přehled behaviorálních terapií (BT)   </a:t>
            </a:r>
          </a:p>
          <a:p>
            <a:pPr marL="180000" inden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Metody BT  založené na skinnerovském přístupu („manipulace s následky“):</a:t>
            </a:r>
          </a:p>
          <a:p>
            <a:pPr marL="580050" lvl="1" indent="0"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  <a:defRPr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Token economy </a:t>
            </a:r>
          </a:p>
          <a:p>
            <a:pPr marL="580050" lvl="1" indent="0"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  <a:defRPr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Contingency management </a:t>
            </a:r>
          </a:p>
          <a:p>
            <a:pPr marL="580050" lvl="1" indent="0"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  <a:defRPr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Bodovací systémy </a:t>
            </a:r>
          </a:p>
          <a:p>
            <a:pPr marL="180000" inden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Průzkum bodovacích systémů 2009</a:t>
            </a:r>
          </a:p>
          <a:p>
            <a:pPr marL="180000" inden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Kontrola chování v terapeutických komunitách (TK):</a:t>
            </a:r>
          </a:p>
          <a:p>
            <a:pPr marL="580050" lvl="1" indent="0"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  <a:defRPr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Přehled pravidel, norem a zvyků</a:t>
            </a:r>
          </a:p>
          <a:p>
            <a:pPr marL="580050" lvl="1" indent="0"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  <a:defRPr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Problém sankční pasti </a:t>
            </a:r>
          </a:p>
          <a:p>
            <a:pPr marL="180000" indent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 Implikace pro výzkum a praxi </a:t>
            </a: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EA11F-9948-4DFD-ADA5-D8BF554965BB}" type="slidenum">
              <a:rPr lang="cs-CZ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38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29614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SYSTÉMY PRAVIDEL A SANKCÍ V TK  – OPATRNĚ FORMULOVANÉ ZÁVĚRY </a:t>
            </a:r>
            <a:b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800"/>
            <a:ext cx="8229600" cy="5112568"/>
          </a:xfrm>
        </p:spPr>
        <p:txBody>
          <a:bodyPr rtlCol="0">
            <a:noAutofit/>
          </a:bodyPr>
          <a:lstStyle/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>
                    <a:lumMod val="50000"/>
                  </a:schemeClr>
                </a:solidFill>
              </a:rPr>
              <a:t>Kardinální pravidla jsou nejednoznačně  interpretovaná,  zejména pravidlo o sexuálních/erotických vztazích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>
                    <a:lumMod val="50000"/>
                  </a:schemeClr>
                </a:solidFill>
              </a:rPr>
              <a:t>Kromě kardinálních pravidel  existuje téměř nepřehledné množství pravidel nižšího řádu a parapravidel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>
                    <a:lumMod val="50000"/>
                  </a:schemeClr>
                </a:solidFill>
              </a:rPr>
              <a:t>Systém je téměř tak složitý nebo ještě složitější než skálovské a  post-skálovské bodovací systémy v ústavní léčbě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>
                    <a:lumMod val="50000"/>
                  </a:schemeClr>
                </a:solidFill>
              </a:rPr>
              <a:t>Systém umožňuje zneužívání moci klienty ve vyšších funkcích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>
                    <a:lumMod val="50000"/>
                  </a:schemeClr>
                </a:solidFill>
              </a:rPr>
              <a:t>Systém umožňuje „sankční past“ – obdoba „vybodování“ 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>
                    <a:lumMod val="50000"/>
                  </a:schemeClr>
                </a:solidFill>
              </a:rPr>
              <a:t>Rizika systému nejsou nahlížena,  existuje rigidita zvyků a tradic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200" dirty="0" smtClean="0">
                <a:solidFill>
                  <a:schemeClr val="accent2">
                    <a:lumMod val="50000"/>
                  </a:schemeClr>
                </a:solidFill>
              </a:rPr>
              <a:t>Snahy systém zjednodušit, zprůhlednit, rozvíjet, prověřovat jeho přiměřenost  nebo jej zcela opustit jsou ojedinělé.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endParaRPr lang="cs-CZ" sz="20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EA11F-9948-4DFD-ADA5-D8BF554965BB}" type="slidenum">
              <a:rPr lang="cs-CZ"/>
              <a:pPr>
                <a:defRPr/>
              </a:pPr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38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29614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SYSTÉMY PRAVIDEL A SANKCÍ V TK  – NEOPATRNĚ FORMULOVANÝ ZÁVĚR </a:t>
            </a:r>
            <a:b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628800"/>
            <a:ext cx="8640960" cy="5112568"/>
          </a:xfrm>
        </p:spPr>
        <p:txBody>
          <a:bodyPr rtlCol="0">
            <a:noAutofit/>
          </a:bodyPr>
          <a:lstStyle/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Terapeutické  komunity pro drogově závislé, které v 90.letech vznikaly jako alternativa „skálovského“ (Apolinářského) modelu ústavní léčby,  se mu  nyní přibližují více, než  si samy uvědomují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Jedním z ústředních problémů je složitý a nepřehledný systém pravidel a sankcí, který funguje jako samoudržovací  a může být kontraproduktivní („komunita s mnoha pravidly je mrtvá“ – Kooyman, 1993)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Podobně jako bodovací systémy, představují sankční systémy subkulturní identifikační znak a symbol správné praxe. Při nedostatečné znalosti a sounáležitosti s příslušnou subkulturou existuje riziko neporozumění. 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Ověření účinnosti není známo. </a:t>
            </a:r>
            <a:r>
              <a:rPr lang="cs-CZ" sz="2400" dirty="0" smtClean="0"/>
              <a:t>  </a:t>
            </a:r>
          </a:p>
          <a:p>
            <a:pPr lvl="0">
              <a:buClr>
                <a:schemeClr val="accent1">
                  <a:lumMod val="50000"/>
                </a:schemeClr>
              </a:buClr>
              <a:buNone/>
            </a:pP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endParaRPr lang="cs-CZ" sz="20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EA11F-9948-4DFD-ADA5-D8BF554965BB}" type="slidenum">
              <a:rPr lang="cs-CZ"/>
              <a:pPr>
                <a:defRPr/>
              </a:pPr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38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29614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IMPLIKACE PRO VÝZKUM  </a:t>
            </a:r>
            <a:b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 rtlCol="0">
            <a:noAutofit/>
          </a:bodyPr>
          <a:lstStyle/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Porovnání  systémů kontroly chování v ústavní léčbě závislostí a v terapeutických  komunitách  pro drogově závislé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Definování účinných faktorů v behaviorální  i ne-behaviorální oblasti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Definování rizik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Průzkum minimálních variant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Průzkum faktoru neurčitosti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„Vybodování“ a „sankční past“ - kvalitativní kasuistický výzkum  </a:t>
            </a:r>
          </a:p>
          <a:p>
            <a:pPr>
              <a:buClr>
                <a:schemeClr val="accent1">
                  <a:lumMod val="50000"/>
                </a:schemeClr>
              </a:buClr>
              <a:buNone/>
            </a:pPr>
            <a:endParaRPr lang="cs-CZ" sz="20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EA11F-9948-4DFD-ADA5-D8BF554965BB}" type="slidenum">
              <a:rPr lang="cs-CZ"/>
              <a:pPr>
                <a:defRPr/>
              </a:pPr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38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720079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IMPLIKACE PRO PRAXI  </a:t>
            </a:r>
            <a:b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4704"/>
            <a:ext cx="8229600" cy="5976664"/>
          </a:xfrm>
        </p:spPr>
        <p:txBody>
          <a:bodyPr rtlCol="0">
            <a:noAutofit/>
          </a:bodyPr>
          <a:lstStyle/>
          <a:p>
            <a:pPr lvl="0"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Kultura zkoumání </a:t>
            </a: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(„jak to je doopravdy?“ „proč to tak je?“) </a:t>
            </a:r>
          </a:p>
          <a:p>
            <a:pPr lvl="0"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Dialog v týmech a mezi týmy </a:t>
            </a:r>
          </a:p>
          <a:p>
            <a:pPr lvl="0"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Reflexe rizik</a:t>
            </a:r>
          </a:p>
          <a:p>
            <a:pPr lvl="0"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Prevence  zneužití, retraumatizace a  poškození pacienta/klienta </a:t>
            </a:r>
          </a:p>
          <a:p>
            <a:pPr lvl="0"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Odvaha k jednoduchosti </a:t>
            </a: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(složitost může někde /někomu přinášet nepatřičné výhod</a:t>
            </a: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y) </a:t>
            </a:r>
          </a:p>
          <a:p>
            <a:pPr lvl="0"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Odvaha k průhlednosti </a:t>
            </a: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(fér je, abychom tomu všichni rozuměli a rozuměli tomu stejně; jinak to může  někde/někomu přinášet nepatřičné výhody)</a:t>
            </a:r>
          </a:p>
          <a:p>
            <a:pPr lvl="0"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Odvaha k personalizaci </a:t>
            </a: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(apersonální  automatismus je terapeuticky kontraproduktivní; </a:t>
            </a:r>
            <a:r>
              <a:rPr lang="cs-CZ" sz="2400" b="1" i="1" dirty="0" smtClean="0">
                <a:solidFill>
                  <a:schemeClr val="accent2">
                    <a:lumMod val="50000"/>
                  </a:schemeClr>
                </a:solidFill>
              </a:rPr>
              <a:t>česky:</a:t>
            </a: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 když je to mašinka, není to člověk, když to není člověk, není to léčba)   </a:t>
            </a: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EA11F-9948-4DFD-ADA5-D8BF554965BB}" type="slidenum">
              <a:rPr lang="cs-CZ"/>
              <a:pPr>
                <a:defRPr/>
              </a:pPr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38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29614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PODĚKOVÁNÍ   </a:t>
            </a:r>
            <a:b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 rtlCol="0">
            <a:noAutofit/>
          </a:bodyPr>
          <a:lstStyle/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Děkuji všem vedoucím pracovníkům v ústavní léčbě -  respondentům mého průzkumu z r. 2009 za jejich účast, zejména za tu sdílnou a otevřenou.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Děkuji vedoucím pracovníkům v ústavní léčbě -  respondentům výzkumu Mgr. Kateřiny Mladé v r. 2011-2012 za  jejich účast a spolupráci.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Děkuji kolegům z několik terapeutických komunit pro závislé za možnost nahlédnout do jejich systému kontroly chování  a/nebo o něm debatovat.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</a:rPr>
              <a:t>Děkuji všem, kteří chápou, že se ve svých závěrech mohu mýlit, ale mám dobrý úmysl iniciovat dialog a společnou učící zkušenost.       </a:t>
            </a: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EA11F-9948-4DFD-ADA5-D8BF554965BB}" type="slidenum">
              <a:rPr lang="cs-CZ"/>
              <a:pPr>
                <a:defRPr/>
              </a:pPr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38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CO BY TOMU ŘEKL?</a:t>
            </a:r>
            <a:endParaRPr lang="cs-CZ" sz="32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1520824"/>
            <a:ext cx="5414432" cy="5337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C:\WINDOWS\Bureau\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988840"/>
            <a:ext cx="6464027" cy="4608512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683568" y="620688"/>
            <a:ext cx="734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Díky za pozornost!</a:t>
            </a:r>
            <a:br>
              <a:rPr lang="cs-CZ" sz="24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  <a:hlinkClick r:id="rId3"/>
              </a:rPr>
              <a:t>kalina@</a:t>
            </a:r>
            <a:r>
              <a:rPr lang="cs-CZ" sz="2400" b="1" dirty="0" err="1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  <a:hlinkClick r:id="rId3"/>
              </a:rPr>
              <a:t>adiktologie.cz</a:t>
            </a: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</a:t>
            </a:r>
            <a:br>
              <a:rPr lang="cs-CZ" sz="24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cs-CZ" sz="2400" b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  <a:hlinkClick r:id="rId3"/>
              </a:rPr>
              <a:t>kalina@</a:t>
            </a:r>
            <a:r>
              <a:rPr lang="cs-CZ" sz="2400" b="1" dirty="0" err="1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  <a:hlinkClick r:id="rId3"/>
              </a:rPr>
              <a:t>sananim.cz</a:t>
            </a:r>
            <a:endParaRPr lang="cs-CZ" sz="2400" dirty="0"/>
          </a:p>
        </p:txBody>
      </p:sp>
    </p:spTree>
  </p:cSld>
  <p:clrMapOvr>
    <a:masterClrMapping/>
  </p:clrMapOvr>
  <p:transition advTm="4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936104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CHARAKTERISTIKY BEHAVIORÁLNÍCH TERAPIÍ </a:t>
            </a: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 rtlCol="0">
            <a:normAutofit fontScale="85000" lnSpcReduction="20000"/>
          </a:bodyPr>
          <a:lstStyle/>
          <a:p>
            <a:pPr>
              <a:buClr>
                <a:schemeClr val="accent1">
                  <a:lumMod val="50000"/>
                </a:schemeClr>
              </a:buClr>
              <a:buNone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Rotgers (1999) 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Lidské chování je spíše výsledkem procesu učení než výsledkem determinace genetickými faktory.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Stejné procesy učení, které vytvářejí problémové chování, mohou být použity k jeho změně. 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Chování je z větší části určeno působením situačních a environmentálních faktorů.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Skryté procesy, jako myšlení a prožívání, lze ovlivňovat prostřednictvím aplikace principů učení. 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Rozhodující součástí změny chování je projevení nových modelů chování v přirozeném prostředí.  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Každý klient je jedinečný a musí být hodnocen jako jedinec v daném kontextu. 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Základním kamenem adekvátní léčby je důkladná behaviorální diagnostika. </a:t>
            </a: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EA11F-9948-4DFD-ADA5-D8BF554965BB}" type="slidenum">
              <a:rPr lang="cs-CZ"/>
              <a:pPr>
                <a:defRPr/>
              </a:pPr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38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93610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PŘEHLED BEHAVIORÁLNÍCH TERAPIÍ </a:t>
            </a: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 rtlCol="0"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Předpodmiňování podnětu: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přístupy založené na klasickém podmiňování (pavlovovský princip):</a:t>
            </a:r>
          </a:p>
          <a:p>
            <a:pPr lvl="1"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</a:pP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Pozitivní přepodmiňování  (relaxace, slast, asertivita)</a:t>
            </a:r>
          </a:p>
          <a:p>
            <a:pPr lvl="1"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</a:pP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Averzivní terapie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Manipulace s následky: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přístupy založené na operantním podmiňování (skinnerovský princip):</a:t>
            </a:r>
          </a:p>
          <a:p>
            <a:pPr lvl="1"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</a:pP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Plánování</a:t>
            </a:r>
          </a:p>
          <a:p>
            <a:pPr lvl="1"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</a:pP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 Předvídatelná evaluace (např. testování na přítomnost drog v moči)</a:t>
            </a:r>
          </a:p>
          <a:p>
            <a:pPr lvl="1"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</a:pP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Pobídkové terapie v širším slova smyslu  </a:t>
            </a: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EA11F-9948-4DFD-ADA5-D8BF554965BB}" type="slidenum">
              <a:rPr lang="cs-CZ"/>
              <a:pPr>
                <a:defRPr/>
              </a:pPr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38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93610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POBÍDKOVÉ TERAPIE </a:t>
            </a: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 rtlCol="0"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Obvykle založené jako institucionální kontrola chování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Stanovení norem (žádoucí a nežádoucí chování)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Stanovení odpovědí (odměny / tresty)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Známé typy: </a:t>
            </a:r>
            <a:endParaRPr lang="cs-CZ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</a:pP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 Token economy </a:t>
            </a:r>
          </a:p>
          <a:p>
            <a:pPr lvl="1"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</a:pP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 Contingency management (pobídková terapie v užším slova smyslu) </a:t>
            </a:r>
          </a:p>
          <a:p>
            <a:pPr lvl="1">
              <a:buClr>
                <a:schemeClr val="accent1">
                  <a:lumMod val="50000"/>
                </a:schemeClr>
              </a:buClr>
              <a:buFont typeface="Wingdings" pitchFamily="2" charset="2"/>
              <a:buChar char="v"/>
            </a:pP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 Bodovací systémy </a:t>
            </a:r>
          </a:p>
          <a:p>
            <a:pPr lvl="1">
              <a:buClr>
                <a:schemeClr val="accent1">
                  <a:lumMod val="50000"/>
                </a:schemeClr>
              </a:buClr>
              <a:buNone/>
            </a:pPr>
            <a:endParaRPr lang="cs-CZ" sz="2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EA11F-9948-4DFD-ADA5-D8BF554965BB}" type="slidenum">
              <a:rPr lang="cs-CZ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38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1"/>
            <a:ext cx="8229600" cy="93610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TOKEN ECONOMY  </a:t>
            </a: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 rtlCol="0"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v psychiatrických nemocnicích v 50.-60.letech 20.stol. (před 1.farmakolologickou  revolucí)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Cíl: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 aktivizace chronických pacientů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Prostředky: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odměňování žádoucího chování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Pobídka – „token“: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 bod, žeton, poukázka směnitelná za zboží, vstupenky do kina, na fotbal, do bazénu atd., event. za jiné výhody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Individualizovaný seznam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žádoucího chování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Jasná   a jednoduchá převoditelnost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token/odměna     </a:t>
            </a:r>
            <a:endParaRPr lang="cs-CZ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buClr>
                <a:schemeClr val="accent1">
                  <a:lumMod val="50000"/>
                </a:schemeClr>
              </a:buClr>
              <a:buNone/>
            </a:pPr>
            <a:endParaRPr lang="cs-CZ" sz="2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EA11F-9948-4DFD-ADA5-D8BF554965BB}" type="slidenum">
              <a:rPr lang="cs-CZ"/>
              <a:pPr>
                <a:defRPr/>
              </a:pPr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38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29614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CONTINGENCY MANAGEMENT (POBÍDKOVÁ TERAPIE V UŽŠÍM SLOVA SMYSLU  </a:t>
            </a: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 rtlCol="0">
            <a:normAutofit fontScale="92500" lnSpcReduction="20000"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v současnosti většinou v  ambulantní léčbě závislých jako pomocná metoda v substitučním nebo odvykacím programu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Cíl: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 zvýšení motivace pro udržení v programu aktivizace chronických pacientů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Prostředky: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odměňování žádoucího chování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Pobídka: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malá finanční částka, výhoda v programu, postupně přechod na pozitivní sociální odezvu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Individualizovaný seznam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žádoucího chování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Jasný způsob kontroly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, např. test moči na drogy 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Jasná  a jednoduchá převoditelnost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žádoucí chování /odměna     </a:t>
            </a:r>
            <a:endParaRPr lang="cs-CZ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buClr>
                <a:schemeClr val="accent1">
                  <a:lumMod val="50000"/>
                </a:schemeClr>
              </a:buClr>
              <a:buNone/>
            </a:pPr>
            <a:endParaRPr lang="cs-CZ" sz="2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EA11F-9948-4DFD-ADA5-D8BF554965BB}" type="slidenum">
              <a:rPr lang="cs-CZ"/>
              <a:pPr>
                <a:defRPr/>
              </a:pPr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38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29614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POBÍDKOVÁ TERAPIE V ČR -„SKÁLOVSKÉ“ BODOVACÍ SYSTÉMY   </a:t>
            </a: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 rtlCol="0">
            <a:normAutofit fontScale="85000" lnSpcReduction="10000"/>
          </a:bodyPr>
          <a:lstStyle/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Použití: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v ústavní léčbě závislých jako jeden z ústředních prvků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Cíl: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 tlak na adaptaci, zvýšení frustrační tolerance, selekce motivovaných / nemotivovaných pacientů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Prostředky: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odměňování žádoucího chování, sankcionování nežádoucího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Pobídka: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kladné a záporné terapeutické body a jejich zlomky či ekvivalenty 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Kolektivní  seznam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žádoucího a nežádoucího chování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Disperzní způsob kontroly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 – spolupacienty, skupinou, personálem  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Kumulativní  a složitá převoditelnost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žádoucí chování /odměna ; nežádoucí chování/postih      </a:t>
            </a:r>
            <a:endParaRPr lang="cs-CZ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>
              <a:buClr>
                <a:schemeClr val="accent1">
                  <a:lumMod val="50000"/>
                </a:schemeClr>
              </a:buClr>
              <a:buNone/>
            </a:pPr>
            <a:endParaRPr lang="cs-CZ" sz="2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EA11F-9948-4DFD-ADA5-D8BF554965BB}" type="slidenum">
              <a:rPr lang="cs-CZ"/>
              <a:pPr>
                <a:defRPr/>
              </a:pPr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38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8229600" cy="1296143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PRŮZKUM BODOVACÍCH SYSTÉMŮ 2009</a:t>
            </a:r>
            <a:b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cs-CZ" sz="3200" b="1" dirty="0" smtClean="0">
                <a:solidFill>
                  <a:schemeClr val="accent2">
                    <a:lumMod val="50000"/>
                  </a:schemeClr>
                </a:solidFill>
                <a:latin typeface="Book Antiqua" pitchFamily="18" charset="0"/>
                <a:cs typeface="Times New Roman" pitchFamily="18" charset="0"/>
              </a:rPr>
              <a:t>(in Kalina, 2013, příloha 7)     </a:t>
            </a:r>
            <a:endParaRPr lang="cs-CZ" sz="32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 rtlCol="0">
            <a:normAutofit/>
          </a:bodyPr>
          <a:lstStyle/>
          <a:p>
            <a:pPr>
              <a:buClr>
                <a:schemeClr val="accent1">
                  <a:lumMod val="50000"/>
                </a:schemeClr>
              </a:buClr>
              <a:buNone/>
            </a:pPr>
            <a:r>
              <a:rPr lang="cs-CZ" sz="2800" b="1" dirty="0" smtClean="0">
                <a:solidFill>
                  <a:schemeClr val="accent2">
                    <a:lumMod val="50000"/>
                  </a:schemeClr>
                </a:solidFill>
              </a:rPr>
              <a:t>Osloveno 15 primářů,  došlo 10 odpovědí (66%)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6 primářů a primářek  poskytlo požadované dokumenty, většinou s osobním komentářem;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2 primáři stručně odpověděli v tom smyslu, že používají Skálův model a nic nového nevymysleli;  </a:t>
            </a:r>
          </a:p>
          <a:p>
            <a:pPr lvl="0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1 primář sdělil, že přestali bodovací systém používat, protože je neslučitelný s principy TK;</a:t>
            </a:r>
          </a:p>
          <a:p>
            <a:pPr lvl="0" algn="just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1 vedoucí lékařka oddělení (navzdory vstřícné osobní komunikaci autora s primářem i jeho zástupcem), odpověděla, že autorovi nic nepošle, protože je to složité a nerozuměl by tomu.    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</a:pPr>
            <a:endParaRPr lang="cs-CZ" sz="24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220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9EA11F-9948-4DFD-ADA5-D8BF554965BB}" type="slidenum">
              <a:rPr lang="cs-CZ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384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1572</TotalTime>
  <Words>1490</Words>
  <Application>Microsoft Office PowerPoint</Application>
  <PresentationFormat>Předvádění na obrazovce (4:3)</PresentationFormat>
  <Paragraphs>223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Motiv sady Office</vt:lpstr>
      <vt:lpstr>AT konference 2013 Jezerka, Seč,  2.-6.5. 2013 </vt:lpstr>
      <vt:lpstr>OBSAH </vt:lpstr>
      <vt:lpstr>CHARAKTERISTIKY BEHAVIORÁLNÍCH TERAPIÍ </vt:lpstr>
      <vt:lpstr>PŘEHLED BEHAVIORÁLNÍCH TERAPIÍ </vt:lpstr>
      <vt:lpstr>POBÍDKOVÉ TERAPIE </vt:lpstr>
      <vt:lpstr>TOKEN ECONOMY  </vt:lpstr>
      <vt:lpstr>CONTINGENCY MANAGEMENT (POBÍDKOVÁ TERAPIE V UŽŠÍM SLOVA SMYSLU  </vt:lpstr>
      <vt:lpstr>POBÍDKOVÁ TERAPIE V ČR -„SKÁLOVSKÉ“ BODOVACÍ SYSTÉMY   </vt:lpstr>
      <vt:lpstr>PRŮZKUM BODOVACÍCH SYSTÉMŮ 2009 (in Kalina, 2013, příloha 7)     </vt:lpstr>
      <vt:lpstr> PRŮZKUM BODOVACÍCH SYSTÉMŮ 2009 – PROČ SE POUŽÍVAJÍ?   </vt:lpstr>
      <vt:lpstr> PRŮZKUM BODOVACÍCH SYSTÉMŮ 2009 – OPATRNĚ FORMULOVANÉ VÝSTUPY 1 </vt:lpstr>
      <vt:lpstr> PRŮZKUM BODOVACÍCH SYSTÉMŮ 2009 – OPATRNĚ FORMULOVANÉ VÝSTUPY 2 </vt:lpstr>
      <vt:lpstr> PRŮZKUM BODOVACÍCH SYSTÉMŮ 2009 – OPATRNĚ FORMULOVANÉ ZÁVĚRY  </vt:lpstr>
      <vt:lpstr>KONTROLA CHOVÁNÍ – ÚSTAVNÍ LÉČBA VERSUS TERAPEUTICKÉ KOMUNITY 1</vt:lpstr>
      <vt:lpstr>KONTROLA CHOVÁNÍ – ÚSTAVNÍ LÉČBA VERSUS TERAPEUTICKÉ KOMUNITY 2</vt:lpstr>
      <vt:lpstr>KONTROLA CHOVÁNÍ – ÚSTAVNÍ LÉČBA VERSUS TERAPEUTICKÉ KOMUNITY 3</vt:lpstr>
      <vt:lpstr>KONTROLA CHOVÁNÍ – ÚSTAVNÍ LÉČBA VERSUS TERAPEUTICKÉ KOMUNITY 4</vt:lpstr>
      <vt:lpstr>SYSTÉM PRAVIDEL V TERAPEUTICKÝCH KOMUNITÁCH 1 </vt:lpstr>
      <vt:lpstr>SYSTÉM PRAVIDEL V TERAPEUTICKÝCH KOMUNITÁCH 2 </vt:lpstr>
      <vt:lpstr> SYSTÉMY PRAVIDEL A SANKCÍ V TK  – OPATRNĚ FORMULOVANÉ ZÁVĚRY  </vt:lpstr>
      <vt:lpstr> SYSTÉMY PRAVIDEL A SANKCÍ V TK  – NEOPATRNĚ FORMULOVANÝ ZÁVĚR  </vt:lpstr>
      <vt:lpstr> IMPLIKACE PRO VÝZKUM   </vt:lpstr>
      <vt:lpstr> IMPLIKACE PRO PRAXI   </vt:lpstr>
      <vt:lpstr> PODĚKOVÁNÍ    </vt:lpstr>
      <vt:lpstr>CO BY TOMU ŘEKL?</vt:lpstr>
      <vt:lpstr>Snímek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Kamil Kalina</dc:creator>
  <cp:lastModifiedBy>Kamil Kalina</cp:lastModifiedBy>
  <cp:revision>165</cp:revision>
  <dcterms:created xsi:type="dcterms:W3CDTF">2012-03-06T21:13:09Z</dcterms:created>
  <dcterms:modified xsi:type="dcterms:W3CDTF">2013-06-01T20:08:01Z</dcterms:modified>
</cp:coreProperties>
</file>