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24"/>
  </p:notesMasterIdLst>
  <p:sldIdLst>
    <p:sldId id="256" r:id="rId2"/>
    <p:sldId id="257" r:id="rId3"/>
    <p:sldId id="274" r:id="rId4"/>
    <p:sldId id="260" r:id="rId5"/>
    <p:sldId id="273" r:id="rId6"/>
    <p:sldId id="272" r:id="rId7"/>
    <p:sldId id="264" r:id="rId8"/>
    <p:sldId id="263" r:id="rId9"/>
    <p:sldId id="261" r:id="rId10"/>
    <p:sldId id="262" r:id="rId11"/>
    <p:sldId id="276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7" r:id="rId21"/>
    <p:sldId id="279" r:id="rId22"/>
    <p:sldId id="28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7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1997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List1!$B$2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2001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List1!$C$2</c:f>
              <c:numCache>
                <c:formatCode>General</c:formatCode>
                <c:ptCount val="1"/>
                <c:pt idx="0">
                  <c:v>4.2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2005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List1!$D$2</c:f>
              <c:numCache>
                <c:formatCode>General</c:formatCode>
                <c:ptCount val="1"/>
                <c:pt idx="0">
                  <c:v>4.7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2007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List1!$E$2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2009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List1!$F$2</c:f>
              <c:numCache>
                <c:formatCode>General</c:formatCode>
                <c:ptCount val="1"/>
                <c:pt idx="0">
                  <c:v>5.3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2010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List1!$G$2</c:f>
              <c:numCache>
                <c:formatCode>General</c:formatCode>
                <c:ptCount val="1"/>
                <c:pt idx="0">
                  <c:v>5.4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2011</c:v>
                </c:pt>
              </c:strCache>
            </c:strRef>
          </c:tx>
          <c:dLbls>
            <c:showVal val="1"/>
          </c:dLbls>
          <c:cat>
            <c:strRef>
              <c:f>List1!$A$2</c:f>
              <c:strCache>
                <c:ptCount val="1"/>
                <c:pt idx="0">
                  <c:v>počet obyvatel užívajících opioidní analgetika v milionech</c:v>
                </c:pt>
              </c:strCache>
            </c:strRef>
          </c:cat>
          <c:val>
            <c:numRef>
              <c:f>List1!$H$2</c:f>
              <c:numCache>
                <c:formatCode>General</c:formatCode>
                <c:ptCount val="1"/>
                <c:pt idx="0">
                  <c:v>5.2</c:v>
                </c:pt>
              </c:numCache>
            </c:numRef>
          </c:val>
        </c:ser>
        <c:axId val="35411840"/>
        <c:axId val="35413376"/>
      </c:barChart>
      <c:catAx>
        <c:axId val="3541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cs-CZ"/>
          </a:p>
        </c:txPr>
        <c:crossAx val="35413376"/>
        <c:crosses val="autoZero"/>
        <c:auto val="1"/>
        <c:lblAlgn val="ctr"/>
        <c:lblOffset val="100"/>
      </c:catAx>
      <c:valAx>
        <c:axId val="35413376"/>
        <c:scaling>
          <c:orientation val="minMax"/>
        </c:scaling>
        <c:axPos val="l"/>
        <c:majorGridlines/>
        <c:numFmt formatCode="General" sourceLinked="1"/>
        <c:tickLblPos val="nextTo"/>
        <c:crossAx val="3541184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cs-CZ"/>
        </a:p>
      </c:txPr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6F2A-CD72-4D48-B914-F54139C00826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4ABD8-B354-4FED-AD0F-34A05ED4DCB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4ABD8-B354-4FED-AD0F-34A05ED4DCB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6756D4-D195-4A21-8B8C-E1EC4A03D3BC}" type="datetimeFigureOut">
              <a:rPr lang="cs-CZ" smtClean="0"/>
              <a:pPr/>
              <a:t>3.6.2013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E4C65A-F3B9-4C64-A789-024B8637E5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Paradigma lékové závislosti v adiktologii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7406640" cy="2232248"/>
          </a:xfrm>
        </p:spPr>
        <p:txBody>
          <a:bodyPr>
            <a:normAutofit fontScale="92500" lnSpcReduction="10000"/>
          </a:bodyPr>
          <a:lstStyle/>
          <a:p>
            <a:pPr marL="514350" indent="-514350" algn="just"/>
            <a:r>
              <a:rPr lang="cs-CZ" sz="1300" b="1" dirty="0" smtClean="0"/>
              <a:t>Mgr. Jana Lávičková, </a:t>
            </a:r>
            <a:r>
              <a:rPr lang="cs-CZ" sz="1300" dirty="0" smtClean="0"/>
              <a:t> </a:t>
            </a:r>
            <a:r>
              <a:rPr lang="cs-CZ" sz="1100" dirty="0" smtClean="0"/>
              <a:t>externí spolupráce, Centrum metadonové substituce Drop In o.p.s.</a:t>
            </a:r>
            <a:r>
              <a:rPr lang="cs-CZ" sz="1100" b="1" dirty="0" smtClean="0"/>
              <a:t> </a:t>
            </a:r>
            <a:endParaRPr lang="cs-CZ" sz="1300" b="1" dirty="0" smtClean="0"/>
          </a:p>
          <a:p>
            <a:pPr marL="514350" indent="-514350" algn="just"/>
            <a:r>
              <a:rPr lang="cs-CZ" sz="1300" b="1" dirty="0" smtClean="0"/>
              <a:t>Mgr. Roman Gabrhelík Ph.D.,  </a:t>
            </a:r>
            <a:r>
              <a:rPr lang="cs-CZ" sz="1200" dirty="0" smtClean="0"/>
              <a:t>Klinika Adiktologie VFN, 1. lékařská fakulta, Univerzita Karlova v Praze a Všeobecná fakultní nemocnice</a:t>
            </a:r>
            <a:endParaRPr lang="cs-CZ" sz="1300" dirty="0" smtClean="0"/>
          </a:p>
          <a:p>
            <a:pPr marL="514350" indent="-514350" algn="just"/>
            <a:r>
              <a:rPr lang="cs-CZ" sz="1300" b="1" dirty="0" err="1" smtClean="0"/>
              <a:t>RnDr</a:t>
            </a:r>
            <a:r>
              <a:rPr lang="cs-CZ" sz="1300" b="1" dirty="0" smtClean="0"/>
              <a:t>. </a:t>
            </a:r>
            <a:r>
              <a:rPr lang="cs-CZ" sz="1300" b="1" dirty="0" err="1" smtClean="0"/>
              <a:t>et</a:t>
            </a:r>
            <a:r>
              <a:rPr lang="cs-CZ" sz="1300" b="1" dirty="0" smtClean="0"/>
              <a:t> PhDr. Hana </a:t>
            </a:r>
            <a:r>
              <a:rPr lang="cs-CZ" sz="1300" b="1" dirty="0" err="1" smtClean="0"/>
              <a:t>Voňková</a:t>
            </a:r>
            <a:r>
              <a:rPr lang="cs-CZ" sz="1300" b="1" dirty="0" smtClean="0"/>
              <a:t> Ph.D., </a:t>
            </a:r>
            <a:r>
              <a:rPr lang="cs-CZ" sz="1100" dirty="0" smtClean="0"/>
              <a:t>Klinika Adiktologie VFN, 1. lékařská fakulta, Univerzita Karlova v Praze a Všeobecná fakultní nemocnice</a:t>
            </a:r>
            <a:endParaRPr lang="cs-CZ" sz="1300" b="1" dirty="0" smtClean="0"/>
          </a:p>
          <a:p>
            <a:pPr marL="514350" indent="-514350" algn="just"/>
            <a:r>
              <a:rPr lang="cs-CZ" sz="1300" b="1" dirty="0" smtClean="0"/>
              <a:t>MUDr. Jiří Kozák Ph.D., </a:t>
            </a:r>
            <a:r>
              <a:rPr lang="cs-CZ" sz="1200" dirty="0" smtClean="0"/>
              <a:t>Centrum pro léčení a výzkum bolestivých stavů při Klinice rehabilitace 2. lékařské fakulty, Univerzita Karlova v Praze a Fakultní nemocnice Motol </a:t>
            </a:r>
            <a:endParaRPr lang="cs-CZ" sz="1300" b="1" dirty="0" smtClean="0"/>
          </a:p>
          <a:p>
            <a:pPr marL="514350" indent="-514350" algn="just"/>
            <a:endParaRPr lang="cs-CZ" sz="1300" b="1" dirty="0" smtClean="0"/>
          </a:p>
          <a:p>
            <a:pPr marL="514350" indent="-514350" algn="just"/>
            <a:r>
              <a:rPr lang="cs-CZ" sz="1300" b="1" dirty="0" smtClean="0"/>
              <a:t>AT KONFERENCE 2013</a:t>
            </a:r>
          </a:p>
          <a:p>
            <a:pPr marL="514350" indent="-514350" algn="just"/>
            <a:r>
              <a:rPr lang="cs-CZ" sz="1300" b="1" dirty="0" smtClean="0"/>
              <a:t>2. 6. – 6. 6. 2013</a:t>
            </a:r>
            <a:endParaRPr lang="cs-CZ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Opiofobie</a:t>
            </a:r>
            <a:r>
              <a:rPr lang="cs-CZ" dirty="0" smtClean="0"/>
              <a:t> a její důsledky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err="1" smtClean="0"/>
              <a:t>Opiofobie</a:t>
            </a:r>
            <a:r>
              <a:rPr lang="cs-CZ" dirty="0" smtClean="0"/>
              <a:t> přináší ze strany lékařů strach k předepisování léčiv</a:t>
            </a:r>
          </a:p>
          <a:p>
            <a:pPr algn="just"/>
            <a:r>
              <a:rPr lang="cs-CZ" dirty="0" smtClean="0"/>
              <a:t>Vyhledávání kompenzačních mechanismů pro pacienty při </a:t>
            </a:r>
            <a:r>
              <a:rPr lang="cs-CZ" dirty="0" err="1" smtClean="0"/>
              <a:t>podpředepisování</a:t>
            </a:r>
            <a:r>
              <a:rPr lang="cs-CZ" dirty="0" smtClean="0"/>
              <a:t> léků proti bolesti</a:t>
            </a:r>
          </a:p>
          <a:p>
            <a:pPr algn="just"/>
            <a:r>
              <a:rPr lang="cs-CZ" dirty="0" smtClean="0"/>
              <a:t>Kompenzační mechanismy</a:t>
            </a:r>
          </a:p>
          <a:p>
            <a:pPr lvl="1" algn="just"/>
            <a:r>
              <a:rPr lang="cs-CZ" dirty="0" smtClean="0"/>
              <a:t>Nadužívání předepsaných medikamentů</a:t>
            </a:r>
          </a:p>
          <a:p>
            <a:pPr lvl="1" algn="just"/>
            <a:r>
              <a:rPr lang="cs-CZ" dirty="0" smtClean="0"/>
              <a:t>Jiné využití předepsaných medikamentů</a:t>
            </a:r>
          </a:p>
          <a:p>
            <a:pPr lvl="1" algn="just"/>
            <a:r>
              <a:rPr lang="cs-CZ" dirty="0" smtClean="0"/>
              <a:t>Kombinace předepisovaných medikamentů s legálními návykovými látkami (tabák, alkohol, OTC)</a:t>
            </a:r>
          </a:p>
          <a:p>
            <a:pPr lvl="1" algn="just"/>
            <a:r>
              <a:rPr lang="cs-CZ" dirty="0" smtClean="0"/>
              <a:t>Kombinace předepisovaných medikamentů s ilegálními návykovými látkami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/>
              <a:t>Studie </a:t>
            </a:r>
            <a:endParaRPr lang="cs-CZ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Východiska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2600" dirty="0" err="1" smtClean="0"/>
              <a:t>National</a:t>
            </a:r>
            <a:r>
              <a:rPr lang="cs-CZ" sz="2600" dirty="0" smtClean="0"/>
              <a:t> </a:t>
            </a:r>
            <a:r>
              <a:rPr lang="cs-CZ" sz="2600" dirty="0" err="1" smtClean="0"/>
              <a:t>Household</a:t>
            </a:r>
            <a:r>
              <a:rPr lang="cs-CZ" sz="2600" dirty="0" smtClean="0"/>
              <a:t> </a:t>
            </a:r>
            <a:r>
              <a:rPr lang="cs-CZ" sz="2600" dirty="0" err="1" smtClean="0"/>
              <a:t>Survey</a:t>
            </a:r>
            <a:r>
              <a:rPr lang="cs-CZ" sz="2600" dirty="0" smtClean="0"/>
              <a:t> on </a:t>
            </a:r>
            <a:r>
              <a:rPr lang="cs-CZ" sz="2600" dirty="0" err="1" smtClean="0"/>
              <a:t>Drug</a:t>
            </a:r>
            <a:r>
              <a:rPr lang="cs-CZ" sz="2600" dirty="0" smtClean="0"/>
              <a:t> Abuse z roku 2012</a:t>
            </a:r>
          </a:p>
          <a:p>
            <a:pPr lvl="1" algn="just"/>
            <a:r>
              <a:rPr lang="cs-CZ" sz="2100" dirty="0" smtClean="0"/>
              <a:t>Užití opioidních analgetik bez jakékoli zdravotní indikace bylo zjištěno v případě prevalence týkající se užití opioidních analgetik za poslední rok u osob starších 12 let  na území Spojených států Amerických u 5.2 milionu obyvatel (NIDA, 2012)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sz="2600" dirty="0" smtClean="0"/>
              <a:t>Zhruba u 9% všech pacientů, které se léčí opioidními analgetiky na lékařský předpis, dochází k abusu těchto léků (</a:t>
            </a:r>
            <a:r>
              <a:rPr lang="cs-CZ" sz="2600" dirty="0" err="1" smtClean="0"/>
              <a:t>Manchikanti</a:t>
            </a:r>
            <a:r>
              <a:rPr lang="cs-CZ" sz="2600" dirty="0" smtClean="0"/>
              <a:t> </a:t>
            </a:r>
            <a:r>
              <a:rPr lang="cs-CZ" sz="2600" dirty="0" err="1" smtClean="0"/>
              <a:t>et</a:t>
            </a:r>
            <a:r>
              <a:rPr lang="cs-CZ" sz="2600" dirty="0" smtClean="0"/>
              <a:t> </a:t>
            </a:r>
            <a:r>
              <a:rPr lang="cs-CZ" sz="2600" dirty="0" err="1" smtClean="0"/>
              <a:t>al</a:t>
            </a:r>
            <a:r>
              <a:rPr lang="cs-CZ" sz="2600" dirty="0" smtClean="0"/>
              <a:t>., 2006)</a:t>
            </a:r>
          </a:p>
          <a:p>
            <a:pPr algn="just">
              <a:buNone/>
            </a:pPr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2339752" y="2564904"/>
          <a:ext cx="6096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Východiska II.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Na základě kvantitativní studie z roku 2010 jsme detekovali skupinu </a:t>
            </a:r>
            <a:r>
              <a:rPr lang="cs-CZ" dirty="0" err="1" smtClean="0"/>
              <a:t>vulnerabilních</a:t>
            </a:r>
            <a:r>
              <a:rPr lang="cs-CZ" dirty="0" smtClean="0"/>
              <a:t> klientů</a:t>
            </a:r>
          </a:p>
          <a:p>
            <a:pPr algn="just"/>
            <a:r>
              <a:rPr lang="cs-CZ" dirty="0" smtClean="0"/>
              <a:t>Tato skupina byla následně sledována za pomoci polostrukturovaných rozhovorů a následné studie kohort</a:t>
            </a:r>
          </a:p>
          <a:p>
            <a:pPr lvl="1" algn="just"/>
            <a:r>
              <a:rPr lang="cs-CZ" dirty="0" smtClean="0"/>
              <a:t>Pacienti s diagnózou chronické bolesti ve věkové kohortě 50 – 64 let a následně i pacienti ve věkové kohortě 65 let a více</a:t>
            </a:r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Polostrukturovaná</a:t>
            </a:r>
            <a:r>
              <a:rPr lang="cs-CZ" dirty="0" smtClean="0"/>
              <a:t> interview I.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i="1" dirty="0" smtClean="0"/>
              <a:t>užití opioidních analgetik na lékařský předpis bez přítomnosti bolesti</a:t>
            </a:r>
          </a:p>
          <a:p>
            <a:pPr lvl="1" algn="just"/>
            <a:r>
              <a:rPr lang="cs-CZ" dirty="0" smtClean="0"/>
              <a:t>U 45 % respondentů došlo k užití</a:t>
            </a:r>
          </a:p>
          <a:p>
            <a:pPr algn="just"/>
            <a:r>
              <a:rPr lang="cs-CZ" dirty="0" smtClean="0"/>
              <a:t>převládá opakované užívání po dobu déle než 2 roky</a:t>
            </a:r>
          </a:p>
          <a:p>
            <a:pPr lvl="0" algn="just"/>
            <a:r>
              <a:rPr lang="cs-CZ" dirty="0" smtClean="0"/>
              <a:t>z důvodů převažuje nejčastěji výskyt neočekávaného projevu bolesti a nespavost</a:t>
            </a:r>
          </a:p>
          <a:p>
            <a:pPr lvl="0" algn="just"/>
            <a:r>
              <a:rPr lang="cs-CZ" dirty="0" smtClean="0"/>
              <a:t>Opakované užívání vždy ze stejných důvodů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Polostrukturovaná</a:t>
            </a:r>
            <a:r>
              <a:rPr lang="cs-CZ" dirty="0" smtClean="0"/>
              <a:t> interview II.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i="1" dirty="0" smtClean="0"/>
              <a:t>kombinace opioidních analgetik na lékařský předpis s alkoholem</a:t>
            </a:r>
          </a:p>
          <a:p>
            <a:pPr algn="just"/>
            <a:r>
              <a:rPr lang="cs-CZ" dirty="0" smtClean="0"/>
              <a:t>60 % respondentů uvedlo, že tuto kombinaci užili</a:t>
            </a:r>
          </a:p>
          <a:p>
            <a:pPr algn="just"/>
            <a:r>
              <a:rPr lang="cs-CZ" dirty="0" smtClean="0"/>
              <a:t>Nejčastější frekvence užití</a:t>
            </a:r>
          </a:p>
          <a:p>
            <a:pPr lvl="1" algn="just"/>
            <a:r>
              <a:rPr lang="cs-CZ" dirty="0" smtClean="0"/>
              <a:t>2 x a více za týden</a:t>
            </a:r>
          </a:p>
          <a:p>
            <a:pPr lvl="1" algn="just"/>
            <a:r>
              <a:rPr lang="cs-CZ" dirty="0" smtClean="0"/>
              <a:t>2 x a více za měsíc</a:t>
            </a:r>
          </a:p>
          <a:p>
            <a:pPr algn="just"/>
            <a:r>
              <a:rPr lang="cs-CZ" dirty="0" smtClean="0"/>
              <a:t>Nejčastější důvody užití</a:t>
            </a:r>
          </a:p>
          <a:p>
            <a:pPr lvl="1" algn="just"/>
            <a:r>
              <a:rPr lang="cs-CZ" dirty="0" smtClean="0"/>
              <a:t>Uvolnění</a:t>
            </a:r>
          </a:p>
          <a:p>
            <a:pPr lvl="1" algn="just"/>
            <a:r>
              <a:rPr lang="cs-CZ" dirty="0" smtClean="0"/>
              <a:t>klid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Polostrukturovaná</a:t>
            </a:r>
            <a:r>
              <a:rPr lang="cs-CZ" dirty="0" smtClean="0"/>
              <a:t> interview III.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b="1" i="1" dirty="0" smtClean="0"/>
              <a:t>kombinace opioidních analgetik na lékařský předpis s tabákovými výrobky</a:t>
            </a:r>
          </a:p>
          <a:p>
            <a:pPr algn="just"/>
            <a:r>
              <a:rPr lang="cs-CZ" dirty="0" smtClean="0"/>
              <a:t>70 % respondentů uvedlo, že se řadí mezi kuřáky</a:t>
            </a:r>
          </a:p>
          <a:p>
            <a:pPr lvl="1" algn="just"/>
            <a:r>
              <a:rPr lang="cs-CZ" dirty="0" smtClean="0"/>
              <a:t>43 % respondentů přestalo kouřit s nasazením OA </a:t>
            </a:r>
            <a:r>
              <a:rPr lang="cs-CZ" dirty="0" err="1" smtClean="0"/>
              <a:t>III.typu</a:t>
            </a:r>
            <a:endParaRPr lang="cs-CZ" dirty="0" smtClean="0"/>
          </a:p>
          <a:p>
            <a:pPr lvl="1" algn="just"/>
            <a:r>
              <a:rPr lang="cs-CZ" dirty="0" smtClean="0"/>
              <a:t>57 % respondentů aktivními kuřáky</a:t>
            </a:r>
          </a:p>
          <a:p>
            <a:pPr algn="just"/>
            <a:r>
              <a:rPr lang="cs-CZ" dirty="0" smtClean="0"/>
              <a:t>Frekvence kouření se v závislosti na předepisovaných lécích nemění</a:t>
            </a:r>
          </a:p>
          <a:p>
            <a:pPr lvl="1" algn="just"/>
            <a:r>
              <a:rPr lang="cs-CZ" dirty="0" smtClean="0"/>
              <a:t>Převládá denní frekvence</a:t>
            </a:r>
          </a:p>
          <a:p>
            <a:pPr lvl="1" algn="just"/>
            <a:r>
              <a:rPr lang="cs-CZ" dirty="0" smtClean="0"/>
              <a:t>Spotřeba průměrně 10 cigaret denně</a:t>
            </a:r>
          </a:p>
          <a:p>
            <a:pPr algn="just"/>
            <a:r>
              <a:rPr lang="cs-CZ" dirty="0" smtClean="0"/>
              <a:t>Nejčastější důvody:</a:t>
            </a:r>
          </a:p>
          <a:p>
            <a:pPr lvl="1" algn="just"/>
            <a:r>
              <a:rPr lang="cs-CZ" dirty="0" smtClean="0"/>
              <a:t>Únik od bolesti</a:t>
            </a:r>
          </a:p>
          <a:p>
            <a:pPr lvl="1" algn="just"/>
            <a:r>
              <a:rPr lang="cs-CZ" dirty="0" smtClean="0"/>
              <a:t>Uklidnění</a:t>
            </a:r>
          </a:p>
          <a:p>
            <a:pPr lvl="1" algn="just"/>
            <a:r>
              <a:rPr lang="cs-CZ" dirty="0" smtClean="0"/>
              <a:t>Nespavost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Polostrukturovaná</a:t>
            </a:r>
            <a:r>
              <a:rPr lang="cs-CZ" dirty="0" smtClean="0"/>
              <a:t> interview IV.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b="1" i="1" dirty="0" smtClean="0"/>
              <a:t>kombinace opioidních analgetik na lékařský předpis s nealkoholovými návykovými látkami</a:t>
            </a:r>
          </a:p>
          <a:p>
            <a:pPr lvl="0"/>
            <a:r>
              <a:rPr lang="cs-CZ" sz="2800" dirty="0" smtClean="0"/>
              <a:t>Žádný z respondentů není prozatím aktivním uživatelem</a:t>
            </a:r>
          </a:p>
          <a:p>
            <a:pPr lvl="0"/>
            <a:r>
              <a:rPr lang="cs-CZ" sz="2800" dirty="0" smtClean="0"/>
              <a:t>45 % respondentů vážně zvažovalo vyzkoušení nealkoholové návykové látky ilegálního charakteru</a:t>
            </a:r>
          </a:p>
          <a:p>
            <a:pPr lvl="0"/>
            <a:r>
              <a:rPr lang="cs-CZ" sz="2800" dirty="0" smtClean="0"/>
              <a:t>Zmiňovanou NL byla u respondentů marihuana</a:t>
            </a:r>
          </a:p>
          <a:p>
            <a:pPr lvl="1"/>
            <a:r>
              <a:rPr lang="cs-CZ" dirty="0" smtClean="0"/>
              <a:t>Povědomí o tom, kde ji lze získat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Polostrukturovaná</a:t>
            </a:r>
            <a:r>
              <a:rPr lang="cs-CZ" dirty="0" smtClean="0"/>
              <a:t> interview V.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i="1" dirty="0" smtClean="0"/>
              <a:t>kombinace opioidních analgetik na lékařský předpis s volně prodejnými léky (medikace dostupná tzv. </a:t>
            </a:r>
            <a:r>
              <a:rPr lang="cs-CZ" b="1" i="1" dirty="0" err="1" smtClean="0"/>
              <a:t>over</a:t>
            </a:r>
            <a:r>
              <a:rPr lang="cs-CZ" b="1" i="1" dirty="0" smtClean="0"/>
              <a:t>-</a:t>
            </a:r>
            <a:r>
              <a:rPr lang="cs-CZ" b="1" i="1" dirty="0" err="1" smtClean="0"/>
              <a:t>the</a:t>
            </a:r>
            <a:r>
              <a:rPr lang="cs-CZ" b="1" i="1" dirty="0" smtClean="0"/>
              <a:t>-</a:t>
            </a:r>
            <a:r>
              <a:rPr lang="cs-CZ" b="1" i="1" dirty="0" err="1" smtClean="0"/>
              <a:t>counter</a:t>
            </a:r>
            <a:r>
              <a:rPr lang="cs-CZ" b="1" i="1" dirty="0" smtClean="0"/>
              <a:t>)</a:t>
            </a:r>
          </a:p>
          <a:p>
            <a:pPr algn="just"/>
            <a:r>
              <a:rPr lang="cs-CZ" dirty="0" smtClean="0"/>
              <a:t>80 % respondentů uvedlo tuto kombinaci</a:t>
            </a:r>
          </a:p>
          <a:p>
            <a:pPr algn="just"/>
            <a:r>
              <a:rPr lang="cs-CZ" dirty="0" smtClean="0"/>
              <a:t>Nejčastěji užívané léky:</a:t>
            </a:r>
          </a:p>
          <a:p>
            <a:pPr lvl="1" algn="just"/>
            <a:r>
              <a:rPr lang="cs-CZ" dirty="0" err="1" smtClean="0"/>
              <a:t>Ibalgin</a:t>
            </a:r>
            <a:r>
              <a:rPr lang="cs-CZ" dirty="0" smtClean="0"/>
              <a:t>, </a:t>
            </a:r>
            <a:r>
              <a:rPr lang="cs-CZ" dirty="0" err="1" smtClean="0"/>
              <a:t>Apo</a:t>
            </a:r>
            <a:r>
              <a:rPr lang="cs-CZ" dirty="0" smtClean="0"/>
              <a:t> – ibuprofen</a:t>
            </a:r>
          </a:p>
          <a:p>
            <a:pPr algn="just"/>
            <a:r>
              <a:rPr lang="cs-CZ" dirty="0" smtClean="0"/>
              <a:t>Důvodem užití je existence nadměrné bolesti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Studie kohort I.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Kompenzační mechanismus úzkostných stavů a nespavosti</a:t>
            </a:r>
          </a:p>
          <a:p>
            <a:pPr lvl="1" algn="just"/>
            <a:r>
              <a:rPr lang="cs-CZ" b="1" dirty="0" smtClean="0"/>
              <a:t>Využívá 95 % respondentů</a:t>
            </a:r>
          </a:p>
          <a:p>
            <a:pPr algn="just"/>
            <a:r>
              <a:rPr lang="cs-CZ" b="1" dirty="0" smtClean="0"/>
              <a:t>Typy kompenzace:</a:t>
            </a:r>
          </a:p>
          <a:p>
            <a:pPr lvl="1" algn="just"/>
            <a:r>
              <a:rPr lang="cs-CZ" dirty="0" smtClean="0"/>
              <a:t>Alkohol 	39 % respondentů</a:t>
            </a:r>
          </a:p>
          <a:p>
            <a:pPr lvl="1" algn="just"/>
            <a:r>
              <a:rPr lang="cs-CZ" dirty="0" smtClean="0"/>
              <a:t>Tabák 		 39 % respondentů</a:t>
            </a:r>
          </a:p>
          <a:p>
            <a:pPr lvl="1" algn="just"/>
            <a:r>
              <a:rPr lang="cs-CZ" dirty="0" smtClean="0"/>
              <a:t>NL		odhadem 40 % respondentů</a:t>
            </a:r>
          </a:p>
          <a:p>
            <a:pPr lvl="1" algn="just"/>
            <a:r>
              <a:rPr lang="cs-CZ" dirty="0" smtClean="0"/>
              <a:t>Volně prodejné léky		76 % respondentů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Outline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Význam paradigma</a:t>
            </a:r>
          </a:p>
          <a:p>
            <a:r>
              <a:rPr lang="cs-CZ" dirty="0" smtClean="0"/>
              <a:t>Paradigma lékové závislosti</a:t>
            </a:r>
          </a:p>
          <a:p>
            <a:r>
              <a:rPr lang="cs-CZ" dirty="0" smtClean="0"/>
              <a:t>Léková závislost včera a dnes</a:t>
            </a:r>
          </a:p>
          <a:p>
            <a:r>
              <a:rPr lang="cs-CZ" dirty="0" err="1" smtClean="0"/>
              <a:t>Adiktologické</a:t>
            </a:r>
            <a:r>
              <a:rPr lang="cs-CZ" dirty="0" smtClean="0"/>
              <a:t> služby a léková závislost</a:t>
            </a:r>
          </a:p>
          <a:p>
            <a:r>
              <a:rPr lang="cs-CZ" dirty="0" smtClean="0"/>
              <a:t>Skupiny klientů</a:t>
            </a:r>
          </a:p>
          <a:p>
            <a:r>
              <a:rPr lang="cs-CZ" dirty="0" smtClean="0"/>
              <a:t>Specifická skupina klientů</a:t>
            </a:r>
          </a:p>
          <a:p>
            <a:r>
              <a:rPr lang="cs-CZ" dirty="0" err="1" smtClean="0"/>
              <a:t>Opiofobie</a:t>
            </a:r>
            <a:endParaRPr lang="cs-CZ" dirty="0" smtClean="0"/>
          </a:p>
          <a:p>
            <a:r>
              <a:rPr lang="cs-CZ" dirty="0" err="1" smtClean="0"/>
              <a:t>Opiofobie</a:t>
            </a:r>
            <a:r>
              <a:rPr lang="cs-CZ" dirty="0" smtClean="0"/>
              <a:t> a její důsledky</a:t>
            </a:r>
          </a:p>
          <a:p>
            <a:r>
              <a:rPr lang="cs-CZ" dirty="0" smtClean="0"/>
              <a:t>Studie</a:t>
            </a:r>
          </a:p>
          <a:p>
            <a:r>
              <a:rPr lang="cs-CZ" dirty="0" smtClean="0"/>
              <a:t>Závěr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Studie kohort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Alkohol</a:t>
            </a:r>
          </a:p>
          <a:p>
            <a:pPr lvl="1"/>
            <a:r>
              <a:rPr lang="cs-CZ" dirty="0" smtClean="0"/>
              <a:t>62 </a:t>
            </a:r>
            <a:r>
              <a:rPr lang="cs-CZ" dirty="0" smtClean="0"/>
              <a:t>% respondentů </a:t>
            </a:r>
            <a:r>
              <a:rPr lang="cs-CZ" dirty="0" smtClean="0"/>
              <a:t>– nízké riziko problémů </a:t>
            </a:r>
            <a:r>
              <a:rPr lang="cs-CZ" dirty="0" smtClean="0"/>
              <a:t>s alkoholem (AUDIT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38 %</a:t>
            </a:r>
            <a:r>
              <a:rPr lang="cs-CZ" dirty="0" smtClean="0"/>
              <a:t> </a:t>
            </a:r>
            <a:r>
              <a:rPr lang="cs-CZ" dirty="0" smtClean="0"/>
              <a:t>respondentů – střední problémy s alkoholem (AUDIT)</a:t>
            </a:r>
          </a:p>
          <a:p>
            <a:r>
              <a:rPr lang="cs-CZ" dirty="0" smtClean="0"/>
              <a:t>Tabák</a:t>
            </a:r>
          </a:p>
          <a:p>
            <a:pPr lvl="1"/>
            <a:r>
              <a:rPr lang="cs-CZ" dirty="0" err="1" smtClean="0"/>
              <a:t>Fagerströmova</a:t>
            </a:r>
            <a:r>
              <a:rPr lang="cs-CZ" dirty="0" smtClean="0"/>
              <a:t> testu nikotinové závislosti</a:t>
            </a:r>
          </a:p>
          <a:p>
            <a:pPr lvl="2"/>
            <a:r>
              <a:rPr lang="cs-CZ" dirty="0" smtClean="0"/>
              <a:t>Velmi nízká nebo žádná závislost	3 respondenti</a:t>
            </a:r>
          </a:p>
          <a:p>
            <a:pPr lvl="2"/>
            <a:r>
              <a:rPr lang="cs-CZ" dirty="0" smtClean="0"/>
              <a:t>Nízká závislost			4 respondenti</a:t>
            </a:r>
          </a:p>
          <a:p>
            <a:pPr lvl="2"/>
            <a:r>
              <a:rPr lang="cs-CZ" dirty="0" smtClean="0"/>
              <a:t>Vysoká závislost			1 respondent</a:t>
            </a:r>
          </a:p>
          <a:p>
            <a:pPr lvl="2"/>
            <a:r>
              <a:rPr lang="cs-CZ" dirty="0" smtClean="0"/>
              <a:t>43 %</a:t>
            </a:r>
            <a:r>
              <a:rPr lang="cs-CZ" dirty="0" smtClean="0"/>
              <a:t> </a:t>
            </a:r>
            <a:r>
              <a:rPr lang="cs-CZ" dirty="0" smtClean="0"/>
              <a:t>respondentů přestalo kouřit po nasazení opioidních analgetik </a:t>
            </a:r>
            <a:r>
              <a:rPr lang="cs-CZ" dirty="0" err="1" smtClean="0"/>
              <a:t>III.typu</a:t>
            </a:r>
            <a:endParaRPr lang="cs-CZ" dirty="0" smtClean="0"/>
          </a:p>
          <a:p>
            <a:r>
              <a:rPr lang="cs-CZ" dirty="0" smtClean="0"/>
              <a:t>Léky </a:t>
            </a:r>
          </a:p>
          <a:p>
            <a:pPr lvl="1"/>
            <a:r>
              <a:rPr lang="cs-CZ" dirty="0" smtClean="0"/>
              <a:t>Užití extra dávky léků v posledním měsíci </a:t>
            </a:r>
          </a:p>
          <a:p>
            <a:pPr lvl="2"/>
            <a:r>
              <a:rPr lang="cs-CZ" dirty="0" smtClean="0"/>
              <a:t>7</a:t>
            </a:r>
            <a:r>
              <a:rPr lang="cs-CZ" dirty="0" smtClean="0"/>
              <a:t>6 % </a:t>
            </a:r>
            <a:r>
              <a:rPr lang="cs-CZ" dirty="0" smtClean="0"/>
              <a:t>respondentů</a:t>
            </a:r>
          </a:p>
          <a:p>
            <a:pPr lvl="1"/>
            <a:r>
              <a:rPr lang="cs-CZ" dirty="0" smtClean="0"/>
              <a:t>Užití z důvodů nespavosti nebo stavů úzkosti</a:t>
            </a:r>
          </a:p>
          <a:p>
            <a:pPr lvl="2"/>
            <a:r>
              <a:rPr lang="cs-CZ" dirty="0" smtClean="0"/>
              <a:t>52 %</a:t>
            </a:r>
            <a:r>
              <a:rPr lang="cs-CZ" dirty="0" smtClean="0"/>
              <a:t> </a:t>
            </a:r>
            <a:r>
              <a:rPr lang="cs-CZ" dirty="0" smtClean="0"/>
              <a:t>respondentů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cs-CZ" dirty="0" smtClean="0"/>
              <a:t>Vzestup trendu užívání těchto medikamentů bez jakékoli předešlé lékařské intervence mezi pacienty s diagnostikovanou bolestí chronického charakteru</a:t>
            </a:r>
          </a:p>
          <a:p>
            <a:pPr algn="just"/>
            <a:r>
              <a:rPr lang="cs-CZ" dirty="0" smtClean="0"/>
              <a:t>Vzniká na základě přítomnosti bolestivých stavů a nepříjemných stavů spojovaných s chronickou bolestí</a:t>
            </a:r>
          </a:p>
          <a:p>
            <a:pPr algn="just"/>
            <a:r>
              <a:rPr lang="cs-CZ" dirty="0" smtClean="0"/>
              <a:t>V otázce NL marihuany došlo v průběhu jednoho roku k zásadní změně</a:t>
            </a:r>
          </a:p>
          <a:p>
            <a:pPr lvl="1" algn="just"/>
            <a:r>
              <a:rPr lang="cs-CZ" dirty="0" smtClean="0"/>
              <a:t>Pacienti s diagnózou chronické bolesti se řadí mezi aktivní uživatele</a:t>
            </a:r>
          </a:p>
          <a:p>
            <a:pPr lvl="1" algn="just"/>
            <a:r>
              <a:rPr lang="cs-CZ" dirty="0" smtClean="0"/>
              <a:t>Pozitivním aspektem zákon č. 50/2013 Sb.</a:t>
            </a:r>
          </a:p>
          <a:p>
            <a:pPr lvl="1" algn="just"/>
            <a:r>
              <a:rPr lang="cs-CZ" dirty="0" smtClean="0"/>
              <a:t>Negativem </a:t>
            </a:r>
          </a:p>
          <a:p>
            <a:pPr lvl="2" algn="just"/>
            <a:r>
              <a:rPr lang="cs-CZ" dirty="0" smtClean="0"/>
              <a:t>Nedošlo ke změně kontraktů mezi pacienty a zařízeními pro léčbu bolesti = nutno upravit</a:t>
            </a:r>
          </a:p>
          <a:p>
            <a:pPr lvl="2" algn="just"/>
            <a:r>
              <a:rPr lang="cs-CZ" dirty="0" smtClean="0"/>
              <a:t>Nutné odsouhlasení úhrad </a:t>
            </a:r>
            <a:r>
              <a:rPr lang="cs-CZ" dirty="0" err="1" smtClean="0"/>
              <a:t>SÚKLem</a:t>
            </a:r>
            <a:endParaRPr lang="cs-CZ" dirty="0" smtClean="0"/>
          </a:p>
          <a:p>
            <a:pPr algn="just"/>
            <a:r>
              <a:rPr lang="cs-CZ" dirty="0" smtClean="0"/>
              <a:t>Nikdy se nejedná pouze o jednu návykovou látku legálního nebo nelegálního charakteru v kombinaci s opioidními analgetiky u zhruba 65 % pacientů</a:t>
            </a:r>
          </a:p>
          <a:p>
            <a:pPr lvl="1" algn="just"/>
            <a:r>
              <a:rPr lang="cs-CZ" dirty="0" smtClean="0"/>
              <a:t>Jedná se hlavně o kombinaci alkohol + OTC + OA </a:t>
            </a:r>
            <a:r>
              <a:rPr lang="cs-CZ" smtClean="0"/>
              <a:t>nebo tabák + OTC + OA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644650" y="1447800"/>
            <a:ext cx="7499350" cy="4800600"/>
          </a:xfrm>
        </p:spPr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jana.lavickova</a:t>
            </a:r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@yahoo.co.uk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Význam paradigma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Paradigma je definováno jako ...</a:t>
            </a:r>
          </a:p>
          <a:p>
            <a:pPr lvl="1" algn="just"/>
            <a:r>
              <a:rPr lang="cs-CZ" dirty="0" smtClean="0"/>
              <a:t>V aspektu všeobecného hlediska jako příklad, vzor, model nebo schéma</a:t>
            </a:r>
          </a:p>
          <a:p>
            <a:pPr lvl="1" algn="just"/>
            <a:r>
              <a:rPr lang="cs-CZ" dirty="0" smtClean="0"/>
              <a:t>V rámci sociologického pohledu jej lze vnímat jako úhel pohledu na určitou věc v určitý moment ovlivněný faktory jako např. zkušenosti apod.</a:t>
            </a:r>
          </a:p>
          <a:p>
            <a:pPr lvl="2" algn="just"/>
            <a:r>
              <a:rPr lang="cs-CZ" b="1" i="1" dirty="0" smtClean="0">
                <a:solidFill>
                  <a:srgbClr val="00B0F0"/>
                </a:solidFill>
              </a:rPr>
              <a:t>Je to barva brýlí, kterými se v daný moment díváme na danou problematiku.</a:t>
            </a:r>
            <a:endParaRPr lang="cs-CZ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Paradigma lékové závislosti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 smtClean="0"/>
              <a:t>Léky moderní doby jsou již od začátku jejich vývoje doprovázeny následujícím paradigmatem</a:t>
            </a:r>
          </a:p>
          <a:p>
            <a:pPr lvl="1" algn="just"/>
            <a:r>
              <a:rPr lang="cs-CZ" b="1" i="1" dirty="0" smtClean="0">
                <a:solidFill>
                  <a:srgbClr val="00B0F0"/>
                </a:solidFill>
              </a:rPr>
              <a:t>„léky jsou zdraví zachraňující a uzdravující artefakty, které nemohou nebo by alespoň neměli být zdraví škodlivé ani ohrožující“</a:t>
            </a:r>
          </a:p>
          <a:p>
            <a:pPr algn="just"/>
            <a:r>
              <a:rPr lang="cs-CZ" dirty="0" smtClean="0"/>
              <a:t>Vzhledem k tomuto paradigmatu, dalšímu vývoji léků a jejich užívání, jak ze strany pacientů, tak lékařů následně dochází k relativnímu podceňování nebezpečnosti některých skupin léků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Léková závislost včera a dnes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V minulosti se léková závislost a její léčba týkaly hlavně léků </a:t>
            </a:r>
            <a:r>
              <a:rPr lang="cs-CZ" dirty="0" err="1" smtClean="0"/>
              <a:t>benzodiazepinového</a:t>
            </a:r>
            <a:r>
              <a:rPr lang="cs-CZ" dirty="0" smtClean="0"/>
              <a:t> charakteru, v menší míře se jednalo o léky morfinového charakteru</a:t>
            </a:r>
          </a:p>
          <a:p>
            <a:pPr algn="just"/>
            <a:r>
              <a:rPr lang="cs-CZ" dirty="0" smtClean="0"/>
              <a:t>V současnosti dochází k přesunu z </a:t>
            </a:r>
            <a:r>
              <a:rPr lang="cs-CZ" dirty="0" err="1" smtClean="0"/>
              <a:t>benzodiazepinů</a:t>
            </a:r>
            <a:r>
              <a:rPr lang="cs-CZ" dirty="0" smtClean="0"/>
              <a:t> na jiné skupiny léků</a:t>
            </a:r>
          </a:p>
          <a:p>
            <a:pPr lvl="1" algn="just"/>
            <a:r>
              <a:rPr lang="cs-CZ" dirty="0" smtClean="0"/>
              <a:t>Antidepresiva</a:t>
            </a:r>
          </a:p>
          <a:p>
            <a:pPr lvl="1" algn="just"/>
            <a:r>
              <a:rPr lang="cs-CZ" dirty="0" smtClean="0"/>
              <a:t>Volně prodejné léky (nesteroidní antirevmatika (NSA), antiflogistika, antipyretika)</a:t>
            </a:r>
          </a:p>
          <a:p>
            <a:pPr lvl="1" algn="just"/>
            <a:r>
              <a:rPr lang="cs-CZ" dirty="0" smtClean="0"/>
              <a:t>Léky na spaní </a:t>
            </a:r>
            <a:r>
              <a:rPr lang="cs-CZ" dirty="0" err="1" smtClean="0"/>
              <a:t>nebenzodiazepinového</a:t>
            </a:r>
            <a:r>
              <a:rPr lang="cs-CZ" dirty="0" smtClean="0"/>
              <a:t> charakteru (</a:t>
            </a:r>
            <a:r>
              <a:rPr lang="cs-CZ" dirty="0" err="1" smtClean="0"/>
              <a:t>Stilnox</a:t>
            </a:r>
            <a:r>
              <a:rPr lang="cs-CZ" dirty="0" smtClean="0"/>
              <a:t>, </a:t>
            </a:r>
            <a:r>
              <a:rPr lang="cs-CZ" dirty="0" err="1" smtClean="0"/>
              <a:t>Hypnogen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Opioidní analgetika II. a III. stupně (dle WHO)</a:t>
            </a:r>
          </a:p>
          <a:p>
            <a:pPr lvl="2" algn="just"/>
            <a:r>
              <a:rPr lang="cs-CZ" dirty="0" smtClean="0"/>
              <a:t>Slabé opioidy (tramadol)</a:t>
            </a:r>
          </a:p>
          <a:p>
            <a:pPr lvl="2" algn="just"/>
            <a:r>
              <a:rPr lang="cs-CZ" dirty="0" smtClean="0"/>
              <a:t>Silné opioidy (fentanyl, oxycontin, durogesic)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Adiktologické</a:t>
            </a:r>
            <a:r>
              <a:rPr lang="cs-CZ" dirty="0" smtClean="0"/>
              <a:t> služby a léková závislost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Nízkoprahová</a:t>
            </a:r>
            <a:r>
              <a:rPr lang="cs-CZ" dirty="0" smtClean="0"/>
              <a:t> zařízení </a:t>
            </a:r>
          </a:p>
          <a:p>
            <a:r>
              <a:rPr lang="cs-CZ" dirty="0" smtClean="0"/>
              <a:t>Ambulantní zařízení </a:t>
            </a:r>
          </a:p>
          <a:p>
            <a:r>
              <a:rPr lang="cs-CZ" dirty="0" smtClean="0"/>
              <a:t>Detoxifikační jednotky</a:t>
            </a:r>
          </a:p>
          <a:p>
            <a:r>
              <a:rPr lang="cs-CZ" dirty="0" smtClean="0"/>
              <a:t>Psychiatrické léčebny a specializovaná oddělení psychiatrické péče léčby závislostí</a:t>
            </a:r>
          </a:p>
          <a:p>
            <a:r>
              <a:rPr lang="cs-CZ" dirty="0" smtClean="0"/>
              <a:t>Terapeutické komunity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Skupiny klientů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Uživatelé antidepresiv SSRI typu</a:t>
            </a:r>
          </a:p>
          <a:p>
            <a:pPr algn="just"/>
            <a:r>
              <a:rPr lang="cs-CZ" dirty="0" smtClean="0"/>
              <a:t>Uživatelé </a:t>
            </a:r>
            <a:r>
              <a:rPr lang="cs-CZ" dirty="0" err="1" smtClean="0"/>
              <a:t>suboxonu</a:t>
            </a:r>
            <a:endParaRPr lang="cs-CZ" dirty="0" smtClean="0"/>
          </a:p>
          <a:p>
            <a:pPr algn="just"/>
            <a:r>
              <a:rPr lang="cs-CZ" dirty="0" smtClean="0"/>
              <a:t>Uživatelé </a:t>
            </a:r>
            <a:r>
              <a:rPr lang="cs-CZ" dirty="0" err="1" smtClean="0"/>
              <a:t>benzodiazepinů</a:t>
            </a:r>
            <a:endParaRPr lang="cs-CZ" dirty="0" smtClean="0"/>
          </a:p>
          <a:p>
            <a:pPr algn="just"/>
            <a:r>
              <a:rPr lang="cs-CZ" dirty="0" smtClean="0"/>
              <a:t>Uživatelé </a:t>
            </a:r>
            <a:r>
              <a:rPr lang="cs-CZ" dirty="0" err="1" smtClean="0"/>
              <a:t>stilnoxu</a:t>
            </a:r>
            <a:r>
              <a:rPr lang="cs-CZ" dirty="0" smtClean="0"/>
              <a:t> nebo </a:t>
            </a:r>
            <a:r>
              <a:rPr lang="cs-CZ" dirty="0" err="1" smtClean="0"/>
              <a:t>hypnogenu</a:t>
            </a:r>
            <a:endParaRPr lang="cs-CZ" dirty="0" smtClean="0"/>
          </a:p>
          <a:p>
            <a:pPr algn="just"/>
            <a:r>
              <a:rPr lang="cs-CZ" dirty="0" smtClean="0"/>
              <a:t>Uživatelé opioidních analgetik II. a III. typu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Specifická skupina klientů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dirty="0" smtClean="0"/>
              <a:t>Klienti se rekrutují ze skupiny pacientů s diagnózou chronické bolesti</a:t>
            </a:r>
          </a:p>
          <a:p>
            <a:pPr lvl="1" algn="just"/>
            <a:r>
              <a:rPr lang="cs-CZ" dirty="0" smtClean="0"/>
              <a:t>V Evropě trpí touto diagnózou 19 % populace (</a:t>
            </a:r>
            <a:r>
              <a:rPr lang="cs-CZ" dirty="0" err="1" smtClean="0"/>
              <a:t>Breivik</a:t>
            </a:r>
            <a:r>
              <a:rPr lang="cs-CZ" dirty="0" smtClean="0"/>
              <a:t> </a:t>
            </a:r>
            <a:r>
              <a:rPr lang="cs-CZ" dirty="0" err="1" smtClean="0"/>
              <a:t>et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., 2006; </a:t>
            </a:r>
            <a:r>
              <a:rPr lang="cs-CZ" dirty="0" err="1" smtClean="0"/>
              <a:t>Lejčko</a:t>
            </a:r>
            <a:r>
              <a:rPr lang="cs-CZ" dirty="0" smtClean="0"/>
              <a:t>, 2009)</a:t>
            </a:r>
          </a:p>
          <a:p>
            <a:pPr lvl="1" algn="just"/>
            <a:r>
              <a:rPr lang="cs-CZ" dirty="0" smtClean="0"/>
              <a:t>Pro ČR v současné době odhadováno, že 90 % všech pacientů je starší 60 let</a:t>
            </a:r>
          </a:p>
          <a:p>
            <a:pPr algn="just"/>
            <a:r>
              <a:rPr lang="cs-CZ" dirty="0" smtClean="0"/>
              <a:t>Jedná se o prozatím skrytou skupinu vzhledem k existenci kontraktu mezi klientem a zařízením pro léčbu bolesti</a:t>
            </a:r>
          </a:p>
          <a:p>
            <a:pPr algn="just"/>
            <a:r>
              <a:rPr lang="cs-CZ" dirty="0" smtClean="0"/>
              <a:t>Jedná se o uživatele opioidních analgetik II. a III. typu</a:t>
            </a:r>
          </a:p>
          <a:p>
            <a:pPr lvl="1" algn="just"/>
            <a:r>
              <a:rPr lang="cs-CZ" dirty="0" smtClean="0"/>
              <a:t>Léky získávané na lékařský předpis</a:t>
            </a:r>
          </a:p>
          <a:p>
            <a:pPr lvl="1"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Opiofobie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Jedná se o fenomén, jehož zdrojem jsou mylné představy o vedlejších účincích opioidů a jejich indikací</a:t>
            </a:r>
          </a:p>
          <a:p>
            <a:pPr algn="just"/>
            <a:r>
              <a:rPr lang="cs-CZ" dirty="0" smtClean="0"/>
              <a:t>Nadměrný strach z účinků opioidů</a:t>
            </a:r>
          </a:p>
          <a:p>
            <a:pPr algn="just"/>
            <a:r>
              <a:rPr lang="cs-CZ" dirty="0" smtClean="0"/>
              <a:t>Existence tzv. vnitřního paradigma </a:t>
            </a:r>
          </a:p>
          <a:p>
            <a:pPr lvl="1" algn="just"/>
            <a:r>
              <a:rPr lang="cs-CZ" b="1" dirty="0" smtClean="0">
                <a:solidFill>
                  <a:srgbClr val="00B0F0"/>
                </a:solidFill>
              </a:rPr>
              <a:t>„opioidy jsou lékem koncem života“</a:t>
            </a:r>
          </a:p>
          <a:p>
            <a:pPr lvl="1" algn="just"/>
            <a:r>
              <a:rPr lang="cs-CZ" b="1" dirty="0" smtClean="0">
                <a:solidFill>
                  <a:srgbClr val="00B0F0"/>
                </a:solidFill>
              </a:rPr>
              <a:t>„užívání opioidů je cosi neslušného, nemorálního a hodného zavržení“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8762</TotalTime>
  <Words>771</Words>
  <Application>Microsoft Office PowerPoint</Application>
  <PresentationFormat>Předvádění na obrazovce (4:3)</PresentationFormat>
  <Paragraphs>166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Slunovrat</vt:lpstr>
      <vt:lpstr>Paradigma lékové závislosti v adiktologii</vt:lpstr>
      <vt:lpstr>Outline </vt:lpstr>
      <vt:lpstr>Význam paradigma</vt:lpstr>
      <vt:lpstr>Paradigma lékové závislosti</vt:lpstr>
      <vt:lpstr>Léková závislost včera a dnes</vt:lpstr>
      <vt:lpstr>Adiktologické služby a léková závislost</vt:lpstr>
      <vt:lpstr>Skupiny klientů</vt:lpstr>
      <vt:lpstr>Specifická skupina klientů</vt:lpstr>
      <vt:lpstr>Opiofobie </vt:lpstr>
      <vt:lpstr>Opiofobie a její důsledky</vt:lpstr>
      <vt:lpstr>Studie </vt:lpstr>
      <vt:lpstr>Východiska I.</vt:lpstr>
      <vt:lpstr>Východiska II.</vt:lpstr>
      <vt:lpstr>Polostrukturovaná interview I.</vt:lpstr>
      <vt:lpstr>Polostrukturovaná interview II.</vt:lpstr>
      <vt:lpstr>Polostrukturovaná interview III.</vt:lpstr>
      <vt:lpstr>Polostrukturovaná interview IV.</vt:lpstr>
      <vt:lpstr>Polostrukturovaná interview V.</vt:lpstr>
      <vt:lpstr>Studie kohort I.</vt:lpstr>
      <vt:lpstr>Studie kohort II.</vt:lpstr>
      <vt:lpstr>Závěry 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Paradigma lékové závislosti v adiktologii</dc:title>
  <dc:creator>Jana</dc:creator>
  <cp:lastModifiedBy>Jana</cp:lastModifiedBy>
  <cp:revision>317</cp:revision>
  <dcterms:created xsi:type="dcterms:W3CDTF">2013-05-25T19:08:12Z</dcterms:created>
  <dcterms:modified xsi:type="dcterms:W3CDTF">2013-06-03T12:47:59Z</dcterms:modified>
</cp:coreProperties>
</file>