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59" r:id="rId3"/>
    <p:sldId id="335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297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desova" initials="HF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99822" autoAdjust="0"/>
  </p:normalViewPr>
  <p:slideViewPr>
    <p:cSldViewPr snapToGrid="0">
      <p:cViewPr>
        <p:scale>
          <a:sx n="121" d="100"/>
          <a:sy n="121" d="100"/>
        </p:scale>
        <p:origin x="-8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465521-816F-4CB4-9595-AAE96FF89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33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GPS ČR 2008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7CFDD49-541D-48EB-B2A6-772CEC31E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871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GPS ČR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CFDD49-541D-48EB-B2A6-772CEC31E0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GPS ČR 2008</a:t>
            </a: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100F3B-E1FC-A049-B136-99F169A748D2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GPS ČR 2008</a:t>
            </a: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100F3B-E1FC-A049-B136-99F169A748D2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GPS ČR 2008</a:t>
            </a: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100F3B-E1FC-A049-B136-99F169A748D2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GPS ČR 2008</a:t>
            </a: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100F3B-E1FC-A049-B136-99F169A748D2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GPS ČR 2008</a:t>
            </a: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100F3B-E1FC-A049-B136-99F169A748D2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GPS ČR 2008</a:t>
            </a: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100F3B-E1FC-A049-B136-99F169A748D2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GPS ČR 2008</a:t>
            </a: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100F3B-E1FC-A049-B136-99F169A748D2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GPS ČR 2008</a:t>
            </a: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100F3B-E1FC-A049-B136-99F169A748D2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elka\Desktop\POZADI na ppt_2012_tit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48255"/>
            <a:ext cx="8229599" cy="263334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09015"/>
          </a:xfrm>
        </p:spPr>
        <p:txBody>
          <a:bodyPr/>
          <a:lstStyle>
            <a:lvl1pPr marL="0" indent="0">
              <a:spcBef>
                <a:spcPct val="5000"/>
              </a:spcBef>
              <a:buFontTx/>
              <a:buNone/>
              <a:defRPr sz="2000"/>
            </a:lvl1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9100" y="65309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F509-0226-43E3-9C4F-C66D87C05C7F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6FA0-A8F4-499F-A15D-94EC85EF2DC6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9C334E8-2A03-4336-9D9F-912E20F2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0688" y="300038"/>
            <a:ext cx="2049462" cy="5854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0713" y="300038"/>
            <a:ext cx="5997575" cy="5854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7543-37DC-4B15-B623-29138043921E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4FABFAEF-7BD6-49F5-B856-E1810192D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9900" y="3284855"/>
            <a:ext cx="3390900" cy="263334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BAFE1AA9-202F-4A8F-A603-836D0EAD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602B-5235-4439-BA12-FA52C07FAB04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EB818C7A-DE5A-4FDD-9E5E-C152F16D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006E-019F-446F-AFD9-72901035D0DE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7A17E0AA-F510-4EC0-8918-AE23E7265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A395-FE06-4015-A227-6F74D7B48773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565C1019-EBFD-4965-A574-16CA32C18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66CC-3CF4-4F3A-BC1A-20353FA77CA8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A4D3EA2-E619-4002-9D20-E53B9EDE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A6A2-683B-42D4-A064-9E723AD4DA21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D270AC6-8E41-423A-88C9-7F84D8FD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F83F-7862-4EDB-962A-F1494B649B43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22EA836-6020-4B47-A2E4-AC90C8BE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BF012-6E28-4430-BC9F-3798EE7B01B5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023FB8FA-5EAA-4664-A01C-124F4EC17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Adelka\Desktop\POZADI na ppt_2012-vnitrek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23200" y="6527800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51F1E19-711C-464C-8C01-68215E4F1D14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40500"/>
            <a:ext cx="1112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DE5C05E4-A8BD-4352-B11E-638AE6D33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223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dirty="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24625"/>
            <a:ext cx="971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  <p:pic>
        <p:nvPicPr>
          <p:cNvPr id="2054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49900" y="3284538"/>
            <a:ext cx="3390900" cy="26336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 kern="0" dirty="0" smtClean="0">
                <a:ea typeface="+mj-ea"/>
                <a:cs typeface="+mj-cs"/>
              </a:rPr>
              <a:t>Děkujeme za pozornost</a:t>
            </a:r>
            <a:endParaRPr lang="en-US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342900" y="2438401"/>
            <a:ext cx="8591550" cy="2389188"/>
          </a:xfrm>
        </p:spPr>
        <p:txBody>
          <a:bodyPr/>
          <a:lstStyle/>
          <a:p>
            <a:r>
              <a:rPr lang="cs-CZ" sz="3200" dirty="0" smtClean="0"/>
              <a:t>Klíčové dokumenty oboru </a:t>
            </a:r>
            <a:r>
              <a:rPr lang="cs-CZ" sz="3200" dirty="0" err="1" smtClean="0"/>
              <a:t>adiktologie</a:t>
            </a:r>
            <a:r>
              <a:rPr lang="cs-CZ" sz="3200" dirty="0" smtClean="0"/>
              <a:t>:</a:t>
            </a:r>
            <a:br>
              <a:rPr lang="cs-CZ" sz="3200" dirty="0" smtClean="0"/>
            </a:br>
            <a:r>
              <a:rPr lang="cs-CZ" sz="3200" dirty="0" smtClean="0"/>
              <a:t>zásadní předpoklad úspěšného </a:t>
            </a:r>
            <a:br>
              <a:rPr lang="cs-CZ" sz="3200" dirty="0" smtClean="0"/>
            </a:br>
            <a:r>
              <a:rPr lang="cs-CZ" sz="3200" dirty="0" smtClean="0"/>
              <a:t>budoucího vývoje oboru </a:t>
            </a: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346343" y="4880766"/>
            <a:ext cx="8423360" cy="1658410"/>
          </a:xfrm>
        </p:spPr>
        <p:txBody>
          <a:bodyPr/>
          <a:lstStyle/>
          <a:p>
            <a:r>
              <a:rPr lang="cs-CZ" b="1" dirty="0" smtClean="0"/>
              <a:t>Michal </a:t>
            </a:r>
            <a:r>
              <a:rPr lang="cs-CZ" b="1" dirty="0" err="1"/>
              <a:t>Miovský</a:t>
            </a:r>
            <a:endParaRPr lang="cs-CZ" b="1" dirty="0"/>
          </a:p>
          <a:p>
            <a:endParaRPr lang="cs-CZ" sz="1800" b="1" dirty="0" smtClean="0"/>
          </a:p>
          <a:p>
            <a:r>
              <a:rPr lang="cs-CZ" sz="1800" b="1" dirty="0" smtClean="0"/>
              <a:t>Celostátní AT konference, Sečská přehrada</a:t>
            </a:r>
            <a:r>
              <a:rPr lang="cs-CZ" sz="1800" b="1" dirty="0"/>
              <a:t> </a:t>
            </a:r>
            <a:r>
              <a:rPr lang="cs-CZ" sz="1800" b="1" dirty="0" smtClean="0"/>
              <a:t>(4. června, 2013)</a:t>
            </a:r>
          </a:p>
          <a:p>
            <a:r>
              <a:rPr lang="en-US" sz="1600" dirty="0" err="1" smtClean="0">
                <a:cs typeface="Calibri"/>
              </a:rPr>
              <a:t>Projekt</a:t>
            </a:r>
            <a:r>
              <a:rPr lang="en-US" sz="1600" dirty="0" smtClean="0">
                <a:cs typeface="Calibri"/>
              </a:rPr>
              <a:t> </a:t>
            </a:r>
            <a:r>
              <a:rPr lang="cs-CZ" sz="1600" dirty="0">
                <a:solidFill>
                  <a:schemeClr val="tx2"/>
                </a:solidFill>
                <a:cs typeface="Calibri"/>
              </a:rPr>
              <a:t>NETAD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</a:t>
            </a:r>
            <a:r>
              <a:rPr lang="cs-CZ" sz="1600" dirty="0" err="1">
                <a:solidFill>
                  <a:schemeClr val="tx2"/>
                </a:solidFill>
                <a:cs typeface="Calibri"/>
              </a:rPr>
              <a:t>reg</a:t>
            </a:r>
            <a:r>
              <a:rPr lang="cs-CZ" sz="1600" dirty="0">
                <a:solidFill>
                  <a:schemeClr val="tx2"/>
                </a:solidFill>
                <a:cs typeface="Calibri"/>
              </a:rPr>
              <a:t>. č.</a:t>
            </a:r>
            <a:r>
              <a:rPr lang="cs-CZ" sz="1600" dirty="0">
                <a:cs typeface="Calibri"/>
              </a:rPr>
              <a:t> </a:t>
            </a:r>
            <a:r>
              <a:rPr lang="cs-CZ" sz="1600" dirty="0">
                <a:solidFill>
                  <a:schemeClr val="tx2"/>
                </a:solidFill>
                <a:cs typeface="Calibri"/>
              </a:rPr>
              <a:t>CZ.1.07/2.4.00/17.0111  OP VK.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 </a:t>
            </a:r>
            <a:endParaRPr lang="cs-CZ" sz="1600" dirty="0">
              <a:cs typeface="Calibri"/>
            </a:endParaRPr>
          </a:p>
          <a:p>
            <a:r>
              <a:rPr lang="cs-CZ" sz="1600" dirty="0">
                <a:cs typeface="Calibri"/>
              </a:rPr>
              <a:t>Tento projekt je spolufinancován Evropským sociálním fondem a státním rozpočtem ČR</a:t>
            </a:r>
            <a:r>
              <a:rPr lang="cs-CZ" sz="1800" i="1" dirty="0">
                <a:cs typeface="Calibri"/>
              </a:rPr>
              <a:t>.</a:t>
            </a:r>
          </a:p>
          <a:p>
            <a:endParaRPr lang="cs-CZ" sz="1800" dirty="0"/>
          </a:p>
        </p:txBody>
      </p:sp>
      <p:pic>
        <p:nvPicPr>
          <p:cNvPr id="4" name="Picture 3" descr="Logo_MSM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22" y="1"/>
            <a:ext cx="4076278" cy="99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4 June 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  <p:pic>
        <p:nvPicPr>
          <p:cNvPr id="7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7"/>
          <p:cNvSpPr txBox="1"/>
          <p:nvPr/>
        </p:nvSpPr>
        <p:spPr>
          <a:xfrm>
            <a:off x="5519985" y="4545936"/>
            <a:ext cx="34194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accent3"/>
                </a:solidFill>
                <a:latin typeface="+mj-lt"/>
              </a:rPr>
              <a:t>Děkuji</a:t>
            </a:r>
            <a:r>
              <a:rPr lang="en-GB" sz="36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accent3"/>
                </a:solidFill>
                <a:latin typeface="+mj-lt"/>
              </a:rPr>
              <a:t>za</a:t>
            </a:r>
            <a:r>
              <a:rPr lang="en-GB" sz="36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accent3"/>
                </a:solidFill>
                <a:latin typeface="+mj-lt"/>
              </a:rPr>
              <a:t>pozornost</a:t>
            </a:r>
            <a:endParaRPr lang="en-GB" sz="3600" b="1" dirty="0" smtClean="0">
              <a:solidFill>
                <a:schemeClr val="accent3"/>
              </a:solidFill>
              <a:latin typeface="+mj-lt"/>
            </a:endParaRPr>
          </a:p>
          <a:p>
            <a:endParaRPr lang="en-GB" sz="3600" b="1" dirty="0" smtClean="0">
              <a:solidFill>
                <a:schemeClr val="accent3"/>
              </a:solidFill>
              <a:latin typeface="+mj-lt"/>
            </a:endParaRPr>
          </a:p>
          <a:p>
            <a:r>
              <a:rPr lang="en-GB" sz="2000" dirty="0" err="1" smtClean="0">
                <a:solidFill>
                  <a:schemeClr val="accent3"/>
                </a:solidFill>
                <a:latin typeface="+mj-lt"/>
              </a:rPr>
              <a:t>mmiovsky@adiktologie.cz</a:t>
            </a:r>
            <a:endParaRPr lang="en-GB" sz="2000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Obor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adiktologie</a:t>
            </a:r>
            <a:r>
              <a:rPr lang="en-US" dirty="0" smtClean="0">
                <a:latin typeface="Arial" charset="0"/>
              </a:rPr>
              <a:t> 1995-2013: </a:t>
            </a:r>
            <a:r>
              <a:rPr lang="en-US" dirty="0" err="1">
                <a:latin typeface="Arial" charset="0"/>
              </a:rPr>
              <a:t>b</a:t>
            </a:r>
            <a:r>
              <a:rPr lang="en-US" dirty="0" err="1" smtClean="0">
                <a:latin typeface="Arial" charset="0"/>
              </a:rPr>
              <a:t>ilance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93096" y="1148259"/>
            <a:ext cx="8573073" cy="5252017"/>
          </a:xfrm>
        </p:spPr>
        <p:txBody>
          <a:bodyPr/>
          <a:lstStyle/>
          <a:p>
            <a:pPr eaLnBrk="1" hangingPunct="1"/>
            <a:r>
              <a:rPr lang="cs-CZ" sz="2400" dirty="0" smtClean="0">
                <a:latin typeface="Arial" charset="0"/>
              </a:rPr>
              <a:t>1995: vznik meziresortní skupiny pro standardy a zahájení vývoje celého systému.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1999-2001: </a:t>
            </a:r>
            <a:r>
              <a:rPr lang="cs-CZ" sz="2400" dirty="0" err="1" smtClean="0">
                <a:latin typeface="Arial" charset="0"/>
              </a:rPr>
              <a:t>Phare</a:t>
            </a:r>
            <a:r>
              <a:rPr lang="cs-CZ" sz="2400" dirty="0" smtClean="0">
                <a:latin typeface="Arial" charset="0"/>
              </a:rPr>
              <a:t> 2000: zásadní revize a posílení celého systému a paralelní zahájení řešení prevence.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2005-2007: Zahájení implementace preventivních </a:t>
            </a:r>
            <a:r>
              <a:rPr lang="cs-CZ" sz="2400" dirty="0" err="1" smtClean="0">
                <a:latin typeface="Arial" charset="0"/>
              </a:rPr>
              <a:t>stand</a:t>
            </a:r>
            <a:r>
              <a:rPr lang="cs-CZ" sz="24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2008: první pracovní koncepce ambulantní péče.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2005-2012: etablování odbornosti </a:t>
            </a:r>
            <a:r>
              <a:rPr lang="cs-CZ" sz="2400" dirty="0" err="1" smtClean="0">
                <a:latin typeface="Arial" charset="0"/>
              </a:rPr>
              <a:t>adiktologie</a:t>
            </a:r>
            <a:r>
              <a:rPr lang="cs-CZ" sz="2400" dirty="0" smtClean="0">
                <a:latin typeface="Arial" charset="0"/>
              </a:rPr>
              <a:t> ústící v roce 2013 až do schválení výkonů pro sazebník v roce 2014. 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2010-2012: diskuse o roli doporučených postupů a koncepci sítě v rámci psychiatrie a jejich vztah k </a:t>
            </a:r>
            <a:r>
              <a:rPr lang="cs-CZ" sz="2400" dirty="0" err="1" smtClean="0">
                <a:latin typeface="Arial" charset="0"/>
              </a:rPr>
              <a:t>adiktologii</a:t>
            </a:r>
            <a:r>
              <a:rPr lang="cs-CZ" sz="2400" dirty="0" smtClean="0">
                <a:latin typeface="Arial" charset="0"/>
              </a:rPr>
              <a:t> a vize/ambice </a:t>
            </a:r>
            <a:r>
              <a:rPr lang="cs-CZ" sz="2400" dirty="0" err="1" smtClean="0">
                <a:latin typeface="Arial" charset="0"/>
              </a:rPr>
              <a:t>adiktologie</a:t>
            </a:r>
            <a:r>
              <a:rPr lang="cs-CZ" sz="2400" dirty="0" smtClean="0">
                <a:latin typeface="Arial" charset="0"/>
              </a:rPr>
              <a:t> na samostatný rámec.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2012: vznik </a:t>
            </a:r>
            <a:r>
              <a:rPr lang="cs-CZ" sz="2400" dirty="0" err="1" smtClean="0">
                <a:latin typeface="Arial" charset="0"/>
              </a:rPr>
              <a:t>Adiktologického</a:t>
            </a:r>
            <a:r>
              <a:rPr lang="cs-CZ" sz="2400" dirty="0" smtClean="0">
                <a:latin typeface="Arial" charset="0"/>
              </a:rPr>
              <a:t> fóra a návrh seznamu klíčových dokumentů oboru </a:t>
            </a:r>
            <a:r>
              <a:rPr lang="cs-CZ" sz="2400" dirty="0" err="1" smtClean="0">
                <a:latin typeface="Arial" charset="0"/>
              </a:rPr>
              <a:t>adiktologie</a:t>
            </a:r>
            <a:r>
              <a:rPr lang="cs-CZ" sz="2400" dirty="0" smtClean="0">
                <a:latin typeface="Arial" charset="0"/>
              </a:rPr>
              <a:t>.   </a:t>
            </a:r>
            <a:endParaRPr lang="cs-CZ" sz="2400" dirty="0">
              <a:latin typeface="Arial" charset="0"/>
            </a:endParaRPr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3B0D1C-044C-704C-AD3D-5088E2FB6D15}" type="datetime1">
              <a:rPr lang="cs-CZ">
                <a:solidFill>
                  <a:schemeClr val="bg1"/>
                </a:solidFill>
              </a:rPr>
              <a:pPr eaLnBrk="1" hangingPunct="1"/>
              <a:t>6/4/13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page</a:t>
            </a:r>
            <a:r>
              <a:rPr lang="en-US">
                <a:solidFill>
                  <a:schemeClr val="bg1"/>
                </a:solidFill>
              </a:rPr>
              <a:t> </a:t>
            </a:r>
            <a:fld id="{3C7C0CC2-4777-E344-9461-76C44C68CB42}" type="slidenum">
              <a:rPr lang="en-US">
                <a:solidFill>
                  <a:schemeClr val="bg1"/>
                </a:solidFill>
              </a:rPr>
              <a:pPr eaLnBrk="1" hangingPunct="1"/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1. </a:t>
            </a:r>
            <a:r>
              <a:rPr lang="en-US" dirty="0" err="1" smtClean="0">
                <a:latin typeface="Arial" charset="0"/>
              </a:rPr>
              <a:t>Teorie</a:t>
            </a:r>
            <a:r>
              <a:rPr lang="en-US" dirty="0" smtClean="0">
                <a:latin typeface="Arial" charset="0"/>
              </a:rPr>
              <a:t> a </a:t>
            </a:r>
            <a:r>
              <a:rPr lang="en-US" dirty="0" err="1" smtClean="0">
                <a:latin typeface="Arial" charset="0"/>
              </a:rPr>
              <a:t>vazba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výzkumu</a:t>
            </a:r>
            <a:r>
              <a:rPr lang="en-US" dirty="0" smtClean="0">
                <a:latin typeface="Arial" charset="0"/>
              </a:rPr>
              <a:t> s </a:t>
            </a:r>
            <a:r>
              <a:rPr lang="en-US" dirty="0" err="1" smtClean="0">
                <a:latin typeface="Arial" charset="0"/>
              </a:rPr>
              <a:t>praxí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30896" y="1184468"/>
            <a:ext cx="8635273" cy="2075868"/>
          </a:xfrm>
        </p:spPr>
        <p:txBody>
          <a:bodyPr/>
          <a:lstStyle/>
          <a:p>
            <a:pPr eaLnBrk="1" hangingPunct="1"/>
            <a:r>
              <a:rPr lang="cs-CZ" sz="2400" dirty="0" smtClean="0">
                <a:latin typeface="Arial" charset="0"/>
              </a:rPr>
              <a:t>Postupná tvorba teoretického rámce oboru navazující na linii publikací jako byla Urbanova Toxikománie (1973): Kalina et al. (2001), Kalina (2005), Millerová (2010) atd.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Běžící proces terminologické a teoretické homogenizace a ujasňování/usazování terminologie atd.</a:t>
            </a:r>
          </a:p>
          <a:p>
            <a:r>
              <a:rPr lang="cs-CZ" sz="2400" dirty="0" smtClean="0">
                <a:latin typeface="Arial" charset="0"/>
              </a:rPr>
              <a:t>Dostupná a tvořící se funkční „střecha“ (rámec) oboru:</a:t>
            </a:r>
            <a:endParaRPr lang="cs-CZ" sz="2400" dirty="0">
              <a:latin typeface="Arial" charset="0"/>
            </a:endParaRPr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3B0D1C-044C-704C-AD3D-5088E2FB6D15}" type="datetime1">
              <a:rPr lang="cs-CZ">
                <a:solidFill>
                  <a:schemeClr val="bg1"/>
                </a:solidFill>
              </a:rPr>
              <a:pPr eaLnBrk="1" hangingPunct="1"/>
              <a:t>6/4/13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page</a:t>
            </a:r>
            <a:r>
              <a:rPr lang="en-US">
                <a:solidFill>
                  <a:schemeClr val="bg1"/>
                </a:solidFill>
              </a:rPr>
              <a:t> </a:t>
            </a:r>
            <a:fld id="{3C7C0CC2-4777-E344-9461-76C44C68CB42}" type="slidenum">
              <a:rPr lang="en-US">
                <a:solidFill>
                  <a:schemeClr val="bg1"/>
                </a:solidFill>
              </a:rPr>
              <a:pPr eaLnBrk="1" hangingPunct="1"/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366369" y="4120605"/>
            <a:ext cx="8450950" cy="1398766"/>
          </a:xfrm>
          <a:prstGeom prst="trapezoid">
            <a:avLst>
              <a:gd name="adj" fmla="val 130221"/>
            </a:avLst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61B16"/>
                </a:solidFill>
              </a:rPr>
              <a:t>(</a:t>
            </a:r>
            <a:r>
              <a:rPr lang="en-US" b="1" dirty="0" smtClean="0">
                <a:solidFill>
                  <a:srgbClr val="061B16"/>
                </a:solidFill>
              </a:rPr>
              <a:t>1)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061B16"/>
                </a:solidFill>
              </a:rPr>
              <a:t>Základní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teoretický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rámec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oboru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adiktologie</a:t>
            </a:r>
            <a:endParaRPr lang="en-US" b="1" dirty="0" smtClean="0">
              <a:solidFill>
                <a:srgbClr val="061B16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61B16"/>
                </a:solidFill>
              </a:rPr>
              <a:t>A/ </a:t>
            </a:r>
            <a:r>
              <a:rPr lang="en-US" dirty="0" err="1" smtClean="0">
                <a:solidFill>
                  <a:srgbClr val="061B16"/>
                </a:solidFill>
              </a:rPr>
              <a:t>Teoretická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východiska</a:t>
            </a:r>
            <a:r>
              <a:rPr lang="en-US" dirty="0" smtClean="0">
                <a:solidFill>
                  <a:srgbClr val="061B16"/>
                </a:solidFill>
              </a:rPr>
              <a:t> (</a:t>
            </a:r>
            <a:r>
              <a:rPr lang="en-US" dirty="0" err="1" smtClean="0">
                <a:solidFill>
                  <a:srgbClr val="061B16"/>
                </a:solidFill>
              </a:rPr>
              <a:t>Kalina</a:t>
            </a:r>
            <a:r>
              <a:rPr lang="en-US" dirty="0" smtClean="0">
                <a:solidFill>
                  <a:srgbClr val="061B16"/>
                </a:solidFill>
              </a:rPr>
              <a:t> a </a:t>
            </a:r>
            <a:r>
              <a:rPr lang="en-US" dirty="0" err="1" smtClean="0">
                <a:solidFill>
                  <a:srgbClr val="061B16"/>
                </a:solidFill>
              </a:rPr>
              <a:t>kol</a:t>
            </a:r>
            <a:r>
              <a:rPr lang="en-US" dirty="0" smtClean="0">
                <a:solidFill>
                  <a:srgbClr val="061B16"/>
                </a:solidFill>
              </a:rPr>
              <a:t>., </a:t>
            </a:r>
            <a:r>
              <a:rPr lang="en-US" dirty="0" err="1" smtClean="0">
                <a:solidFill>
                  <a:srgbClr val="061B16"/>
                </a:solidFill>
              </a:rPr>
              <a:t>Millerová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atd</a:t>
            </a:r>
            <a:r>
              <a:rPr lang="en-US" dirty="0" smtClean="0">
                <a:solidFill>
                  <a:srgbClr val="061B16"/>
                </a:solidFill>
              </a:rPr>
              <a:t>.)</a:t>
            </a:r>
          </a:p>
          <a:p>
            <a:pPr algn="ctr">
              <a:defRPr/>
            </a:pPr>
            <a:r>
              <a:rPr lang="en-US" dirty="0" smtClean="0">
                <a:solidFill>
                  <a:srgbClr val="061B16"/>
                </a:solidFill>
              </a:rPr>
              <a:t>B/ </a:t>
            </a:r>
            <a:r>
              <a:rPr lang="en-US" dirty="0" err="1" smtClean="0">
                <a:solidFill>
                  <a:srgbClr val="061B16"/>
                </a:solidFill>
              </a:rPr>
              <a:t>Základní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terminologický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rámec</a:t>
            </a:r>
            <a:r>
              <a:rPr lang="en-US" dirty="0" smtClean="0">
                <a:solidFill>
                  <a:srgbClr val="061B16"/>
                </a:solidFill>
              </a:rPr>
              <a:t> (</a:t>
            </a:r>
            <a:r>
              <a:rPr lang="en-US" dirty="0" err="1" smtClean="0">
                <a:solidFill>
                  <a:srgbClr val="061B16"/>
                </a:solidFill>
              </a:rPr>
              <a:t>Kalina</a:t>
            </a:r>
            <a:r>
              <a:rPr lang="en-US" dirty="0" smtClean="0">
                <a:solidFill>
                  <a:srgbClr val="061B16"/>
                </a:solidFill>
              </a:rPr>
              <a:t> a </a:t>
            </a:r>
            <a:r>
              <a:rPr lang="en-US" dirty="0" err="1" smtClean="0">
                <a:solidFill>
                  <a:srgbClr val="061B16"/>
                </a:solidFill>
              </a:rPr>
              <a:t>kol</a:t>
            </a:r>
            <a:r>
              <a:rPr lang="en-US" dirty="0" smtClean="0">
                <a:solidFill>
                  <a:srgbClr val="061B16"/>
                </a:solidFill>
              </a:rPr>
              <a:t>. - </a:t>
            </a:r>
            <a:r>
              <a:rPr lang="en-US" dirty="0" err="1" smtClean="0">
                <a:solidFill>
                  <a:srgbClr val="061B16"/>
                </a:solidFill>
              </a:rPr>
              <a:t>revize</a:t>
            </a:r>
            <a:r>
              <a:rPr lang="en-US" dirty="0" smtClean="0">
                <a:solidFill>
                  <a:srgbClr val="061B16"/>
                </a:solidFill>
              </a:rPr>
              <a:t>)</a:t>
            </a:r>
          </a:p>
          <a:p>
            <a:pPr algn="ctr">
              <a:defRPr/>
            </a:pPr>
            <a:r>
              <a:rPr lang="en-US" dirty="0" smtClean="0">
                <a:solidFill>
                  <a:srgbClr val="061B16"/>
                </a:solidFill>
              </a:rPr>
              <a:t>C/ </a:t>
            </a:r>
            <a:r>
              <a:rPr lang="en-US" dirty="0" err="1" smtClean="0">
                <a:solidFill>
                  <a:srgbClr val="061B16"/>
                </a:solidFill>
              </a:rPr>
              <a:t>Definice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oboru</a:t>
            </a:r>
            <a:r>
              <a:rPr lang="en-US" dirty="0" smtClean="0">
                <a:solidFill>
                  <a:srgbClr val="061B16"/>
                </a:solidFill>
              </a:rPr>
              <a:t> (</a:t>
            </a:r>
            <a:r>
              <a:rPr lang="en-US" dirty="0" err="1" smtClean="0">
                <a:solidFill>
                  <a:srgbClr val="061B16"/>
                </a:solidFill>
              </a:rPr>
              <a:t>Miovský</a:t>
            </a:r>
            <a:r>
              <a:rPr lang="en-US" dirty="0" smtClean="0">
                <a:solidFill>
                  <a:srgbClr val="061B16"/>
                </a:solidFill>
              </a:rPr>
              <a:t> a </a:t>
            </a:r>
            <a:r>
              <a:rPr lang="en-US" dirty="0" err="1" smtClean="0">
                <a:solidFill>
                  <a:srgbClr val="061B16"/>
                </a:solidFill>
              </a:rPr>
              <a:t>kol</a:t>
            </a:r>
            <a:r>
              <a:rPr lang="en-US" dirty="0" smtClean="0">
                <a:solidFill>
                  <a:srgbClr val="061B16"/>
                </a:solidFill>
              </a:rPr>
              <a:t>.)</a:t>
            </a:r>
          </a:p>
          <a:p>
            <a:pPr algn="ctr">
              <a:defRPr/>
            </a:pPr>
            <a:endParaRPr lang="en-US" dirty="0">
              <a:solidFill>
                <a:srgbClr val="061B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 err="1" smtClean="0">
                <a:latin typeface="Arial" charset="0"/>
              </a:rPr>
              <a:t>Evaluace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standardy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kvalita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93096" y="1184468"/>
            <a:ext cx="8573073" cy="2075868"/>
          </a:xfrm>
        </p:spPr>
        <p:txBody>
          <a:bodyPr/>
          <a:lstStyle/>
          <a:p>
            <a:pPr eaLnBrk="1" hangingPunct="1"/>
            <a:r>
              <a:rPr lang="cs-CZ" sz="2200" dirty="0" smtClean="0">
                <a:latin typeface="Arial" charset="0"/>
              </a:rPr>
              <a:t>Pohyb od první diskuse a verze standardů (1995) k jejich ukotvení pro oblast </a:t>
            </a:r>
            <a:r>
              <a:rPr lang="cs-CZ" sz="2200" dirty="0" err="1" smtClean="0">
                <a:latin typeface="Arial" charset="0"/>
              </a:rPr>
              <a:t>adiktologické</a:t>
            </a:r>
            <a:r>
              <a:rPr lang="cs-CZ" sz="2200" dirty="0" smtClean="0">
                <a:latin typeface="Arial" charset="0"/>
              </a:rPr>
              <a:t> léčby (1997-2002) až po současné řešení rámce prevence rizikového chování (2012)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smtClean="0">
                <a:latin typeface="Arial" charset="0"/>
              </a:rPr>
              <a:t>a čekající integrace obou větví.</a:t>
            </a:r>
          </a:p>
          <a:p>
            <a:pPr eaLnBrk="1" hangingPunct="1"/>
            <a:r>
              <a:rPr lang="cs-CZ" sz="2200" dirty="0" smtClean="0">
                <a:latin typeface="Arial" charset="0"/>
              </a:rPr>
              <a:t>Certifikační proces od příprav v léčbě (1998) a prevenci (2006), prošel několikerým zlepšením, dnes k dispozici jak pro léčbu tak pro prevenci kompletní Standardy, Metodika, a soubor vzorových dokumentů a </a:t>
            </a:r>
            <a:r>
              <a:rPr lang="cs-CZ" sz="2200" dirty="0" smtClean="0">
                <a:latin typeface="Arial" charset="0"/>
              </a:rPr>
              <a:t>Manuál, Doporučené postupy.</a:t>
            </a:r>
            <a:endParaRPr lang="cs-CZ" sz="2200" dirty="0" smtClean="0">
              <a:latin typeface="Arial" charset="0"/>
            </a:endParaRPr>
          </a:p>
          <a:p>
            <a:pPr eaLnBrk="1" hangingPunct="1"/>
            <a:r>
              <a:rPr lang="cs-CZ" sz="2200" dirty="0" smtClean="0">
                <a:latin typeface="Arial" charset="0"/>
              </a:rPr>
              <a:t>Problematickým tématem je systém evidence a průběžné evaluace práce a výkonnosti služeb (MES, </a:t>
            </a:r>
            <a:r>
              <a:rPr lang="cs-CZ" sz="2200" dirty="0" err="1" smtClean="0">
                <a:latin typeface="Arial" charset="0"/>
              </a:rPr>
              <a:t>Freebase</a:t>
            </a:r>
            <a:r>
              <a:rPr lang="cs-CZ" sz="2200" dirty="0" smtClean="0">
                <a:latin typeface="Arial" charset="0"/>
              </a:rPr>
              <a:t> atd.).</a:t>
            </a:r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3B0D1C-044C-704C-AD3D-5088E2FB6D15}" type="datetime1">
              <a:rPr lang="cs-CZ">
                <a:solidFill>
                  <a:schemeClr val="bg1"/>
                </a:solidFill>
              </a:rPr>
              <a:pPr eaLnBrk="1" hangingPunct="1"/>
              <a:t>6/4/13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page</a:t>
            </a:r>
            <a:r>
              <a:rPr lang="en-US">
                <a:solidFill>
                  <a:schemeClr val="bg1"/>
                </a:solidFill>
              </a:rPr>
              <a:t> </a:t>
            </a:r>
            <a:fld id="{3C7C0CC2-4777-E344-9461-76C44C68CB42}" type="slidenum">
              <a:rPr lang="en-US">
                <a:solidFill>
                  <a:schemeClr val="bg1"/>
                </a:solidFill>
              </a:rPr>
              <a:pPr eaLnBrk="1" hangingPunct="1"/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369" y="4847765"/>
            <a:ext cx="8450950" cy="146532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61B16"/>
                </a:solidFill>
              </a:rPr>
              <a:t>(</a:t>
            </a:r>
            <a:r>
              <a:rPr lang="en-US" b="1" dirty="0">
                <a:solidFill>
                  <a:srgbClr val="061B16"/>
                </a:solidFill>
              </a:rPr>
              <a:t>2</a:t>
            </a:r>
            <a:r>
              <a:rPr lang="en-US" b="1" dirty="0" smtClean="0">
                <a:solidFill>
                  <a:srgbClr val="061B16"/>
                </a:solidFill>
              </a:rPr>
              <a:t>)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061B16"/>
                </a:solidFill>
              </a:rPr>
              <a:t>Evaluace</a:t>
            </a:r>
            <a:r>
              <a:rPr lang="en-US" b="1" dirty="0" smtClean="0">
                <a:solidFill>
                  <a:srgbClr val="061B16"/>
                </a:solidFill>
              </a:rPr>
              <a:t>, </a:t>
            </a:r>
            <a:r>
              <a:rPr lang="en-US" b="1" dirty="0" err="1" smtClean="0">
                <a:solidFill>
                  <a:srgbClr val="061B16"/>
                </a:solidFill>
              </a:rPr>
              <a:t>standardy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kvality</a:t>
            </a:r>
            <a:r>
              <a:rPr lang="en-US" b="1" dirty="0" smtClean="0">
                <a:solidFill>
                  <a:srgbClr val="061B16"/>
                </a:solidFill>
              </a:rPr>
              <a:t> a </a:t>
            </a:r>
            <a:r>
              <a:rPr lang="en-US" b="1" dirty="0" err="1" smtClean="0">
                <a:solidFill>
                  <a:srgbClr val="061B16"/>
                </a:solidFill>
              </a:rPr>
              <a:t>systém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certifikací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poskytovatelů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programů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</a:p>
          <a:p>
            <a:pPr algn="ctr">
              <a:defRPr/>
            </a:pPr>
            <a:r>
              <a:rPr lang="en-US" dirty="0" smtClean="0">
                <a:solidFill>
                  <a:srgbClr val="061B16"/>
                </a:solidFill>
              </a:rPr>
              <a:t>A/ </a:t>
            </a:r>
            <a:r>
              <a:rPr lang="en-US" dirty="0" err="1" smtClean="0">
                <a:solidFill>
                  <a:srgbClr val="061B16"/>
                </a:solidFill>
              </a:rPr>
              <a:t>Standardy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odborné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způsobilosti</a:t>
            </a:r>
            <a:r>
              <a:rPr lang="en-US" dirty="0" smtClean="0">
                <a:solidFill>
                  <a:srgbClr val="061B16"/>
                </a:solidFill>
              </a:rPr>
              <a:t> pro </a:t>
            </a:r>
            <a:r>
              <a:rPr lang="en-US" dirty="0" err="1" smtClean="0">
                <a:solidFill>
                  <a:srgbClr val="061B16"/>
                </a:solidFill>
              </a:rPr>
              <a:t>léčbu</a:t>
            </a:r>
            <a:r>
              <a:rPr lang="en-US" dirty="0" smtClean="0">
                <a:solidFill>
                  <a:srgbClr val="061B16"/>
                </a:solidFill>
              </a:rPr>
              <a:t> (2012) </a:t>
            </a:r>
            <a:r>
              <a:rPr lang="en-US" dirty="0" err="1" smtClean="0">
                <a:solidFill>
                  <a:srgbClr val="061B16"/>
                </a:solidFill>
              </a:rPr>
              <a:t>i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prevenci</a:t>
            </a:r>
            <a:r>
              <a:rPr lang="en-US" dirty="0" smtClean="0">
                <a:solidFill>
                  <a:srgbClr val="061B16"/>
                </a:solidFill>
              </a:rPr>
              <a:t> (2012).</a:t>
            </a:r>
          </a:p>
          <a:p>
            <a:pPr algn="ctr">
              <a:defRPr/>
            </a:pPr>
            <a:r>
              <a:rPr lang="en-US" dirty="0" smtClean="0">
                <a:solidFill>
                  <a:srgbClr val="061B16"/>
                </a:solidFill>
              </a:rPr>
              <a:t>B/ </a:t>
            </a:r>
            <a:r>
              <a:rPr lang="en-US" dirty="0" err="1" smtClean="0">
                <a:solidFill>
                  <a:srgbClr val="061B16"/>
                </a:solidFill>
              </a:rPr>
              <a:t>Metodika</a:t>
            </a:r>
            <a:r>
              <a:rPr lang="en-US" dirty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šetření</a:t>
            </a:r>
            <a:r>
              <a:rPr lang="en-US" dirty="0" smtClean="0">
                <a:solidFill>
                  <a:srgbClr val="061B16"/>
                </a:solidFill>
              </a:rPr>
              <a:t> a </a:t>
            </a:r>
            <a:r>
              <a:rPr lang="en-US" dirty="0" err="1" smtClean="0">
                <a:solidFill>
                  <a:srgbClr val="061B16"/>
                </a:solidFill>
              </a:rPr>
              <a:t>Manuál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certifikátora</a:t>
            </a:r>
            <a:r>
              <a:rPr lang="en-US" dirty="0">
                <a:solidFill>
                  <a:srgbClr val="061B16"/>
                </a:solidFill>
              </a:rPr>
              <a:t> </a:t>
            </a:r>
            <a:r>
              <a:rPr lang="en-US" dirty="0" smtClean="0">
                <a:solidFill>
                  <a:srgbClr val="061B16"/>
                </a:solidFill>
              </a:rPr>
              <a:t>(2012), </a:t>
            </a:r>
            <a:r>
              <a:rPr lang="en-US" dirty="0" err="1" smtClean="0">
                <a:solidFill>
                  <a:srgbClr val="061B16"/>
                </a:solidFill>
              </a:rPr>
              <a:t>včetně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týmu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certifikátorů</a:t>
            </a:r>
            <a:r>
              <a:rPr lang="en-US" dirty="0">
                <a:solidFill>
                  <a:srgbClr val="061B16"/>
                </a:solidFill>
              </a:rPr>
              <a:t>.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</a:p>
          <a:p>
            <a:pPr algn="ctr">
              <a:defRPr/>
            </a:pPr>
            <a:r>
              <a:rPr lang="en-US" dirty="0" smtClean="0">
                <a:solidFill>
                  <a:srgbClr val="061B16"/>
                </a:solidFill>
              </a:rPr>
              <a:t>C/ </a:t>
            </a:r>
            <a:r>
              <a:rPr lang="en-US" dirty="0" err="1" smtClean="0">
                <a:solidFill>
                  <a:srgbClr val="061B16"/>
                </a:solidFill>
              </a:rPr>
              <a:t>Navržený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systém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klasifikace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programů</a:t>
            </a:r>
            <a:r>
              <a:rPr lang="en-US" dirty="0">
                <a:solidFill>
                  <a:srgbClr val="061B16"/>
                </a:solidFill>
              </a:rPr>
              <a:t> </a:t>
            </a:r>
            <a:r>
              <a:rPr lang="en-US" dirty="0" smtClean="0">
                <a:solidFill>
                  <a:srgbClr val="061B16"/>
                </a:solidFill>
              </a:rPr>
              <a:t>(</a:t>
            </a:r>
            <a:r>
              <a:rPr lang="en-US" dirty="0" err="1" smtClean="0">
                <a:solidFill>
                  <a:srgbClr val="061B16"/>
                </a:solidFill>
              </a:rPr>
              <a:t>zatím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bez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návrhu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sběrného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systému</a:t>
            </a:r>
            <a:r>
              <a:rPr lang="en-US" dirty="0" smtClean="0">
                <a:solidFill>
                  <a:srgbClr val="061B1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30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>
                <a:latin typeface="Arial" charset="0"/>
              </a:rPr>
              <a:t>3. </a:t>
            </a:r>
            <a:r>
              <a:rPr lang="en-US" sz="3000" dirty="0" err="1" smtClean="0">
                <a:latin typeface="Arial" charset="0"/>
              </a:rPr>
              <a:t>Struktura</a:t>
            </a:r>
            <a:r>
              <a:rPr lang="en-US" sz="3000" dirty="0" smtClean="0">
                <a:latin typeface="Arial" charset="0"/>
              </a:rPr>
              <a:t> </a:t>
            </a:r>
            <a:r>
              <a:rPr lang="en-US" sz="3000" dirty="0" err="1" smtClean="0">
                <a:latin typeface="Arial" charset="0"/>
              </a:rPr>
              <a:t>služeb</a:t>
            </a:r>
            <a:r>
              <a:rPr lang="en-US" sz="3000" dirty="0" smtClean="0">
                <a:latin typeface="Arial" charset="0"/>
              </a:rPr>
              <a:t> a </a:t>
            </a:r>
            <a:r>
              <a:rPr lang="en-US" sz="3000" dirty="0" err="1" smtClean="0">
                <a:latin typeface="Arial" charset="0"/>
              </a:rPr>
              <a:t>jejich</a:t>
            </a:r>
            <a:r>
              <a:rPr lang="en-US" sz="3000" dirty="0" smtClean="0">
                <a:latin typeface="Arial" charset="0"/>
              </a:rPr>
              <a:t> </a:t>
            </a:r>
            <a:r>
              <a:rPr lang="en-US" sz="3000" dirty="0" err="1" smtClean="0">
                <a:latin typeface="Arial" charset="0"/>
              </a:rPr>
              <a:t>dostupnost</a:t>
            </a:r>
            <a:r>
              <a:rPr lang="en-US" dirty="0" smtClean="0">
                <a:latin typeface="Arial" charset="0"/>
              </a:rPr>
              <a:t>  </a:t>
            </a:r>
            <a:endParaRPr lang="en-US" dirty="0">
              <a:latin typeface="Arial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93096" y="1123413"/>
            <a:ext cx="8573073" cy="2075868"/>
          </a:xfrm>
        </p:spPr>
        <p:txBody>
          <a:bodyPr/>
          <a:lstStyle/>
          <a:p>
            <a:r>
              <a:rPr lang="cs-CZ" sz="2400" dirty="0" smtClean="0">
                <a:latin typeface="Arial" charset="0"/>
              </a:rPr>
              <a:t>Klíčový pojem „specializované </a:t>
            </a:r>
            <a:r>
              <a:rPr lang="cs-CZ" sz="2400" dirty="0" err="1" smtClean="0">
                <a:latin typeface="Arial" charset="0"/>
              </a:rPr>
              <a:t>adiktologické</a:t>
            </a:r>
            <a:r>
              <a:rPr lang="cs-CZ" sz="2400" dirty="0" smtClean="0">
                <a:latin typeface="Arial" charset="0"/>
              </a:rPr>
              <a:t> služby“ a jeho legislativní ukotvení (zákon 379, dále zákon o zdravotních službách a zákon o sociálních službách).  </a:t>
            </a:r>
          </a:p>
          <a:p>
            <a:r>
              <a:rPr lang="cs-CZ" sz="2400" dirty="0" smtClean="0">
                <a:latin typeface="Arial" charset="0"/>
              </a:rPr>
              <a:t>Zásadním tématem se stala klasifikace a stratifikace programů léčby i prevence: zásadní roli zde získávají </a:t>
            </a:r>
            <a:r>
              <a:rPr lang="cs-CZ" sz="2400" b="1" dirty="0" smtClean="0">
                <a:latin typeface="Arial" charset="0"/>
              </a:rPr>
              <a:t>standardy odborné způsobilosti a jimi vytvořený systém typologických jednotek programů</a:t>
            </a:r>
            <a:r>
              <a:rPr lang="cs-CZ" sz="2400" dirty="0" smtClean="0">
                <a:latin typeface="Arial" charset="0"/>
              </a:rPr>
              <a:t>.</a:t>
            </a:r>
          </a:p>
          <a:p>
            <a:r>
              <a:rPr lang="cs-CZ" sz="2400" dirty="0" smtClean="0">
                <a:latin typeface="Arial" charset="0"/>
              </a:rPr>
              <a:t>Blíží se klíčová diskuse o návrhu dostupnosti a kapacity této sítě pro oblast </a:t>
            </a:r>
            <a:r>
              <a:rPr lang="cs-CZ" sz="2400" dirty="0" smtClean="0">
                <a:latin typeface="Arial" charset="0"/>
              </a:rPr>
              <a:t>léčby a </a:t>
            </a:r>
            <a:r>
              <a:rPr lang="cs-CZ" sz="2400" b="1" dirty="0" smtClean="0">
                <a:latin typeface="Arial" charset="0"/>
              </a:rPr>
              <a:t>Doporučené postupy</a:t>
            </a:r>
            <a:r>
              <a:rPr lang="cs-CZ" sz="2400" dirty="0" smtClean="0">
                <a:latin typeface="Arial" charset="0"/>
              </a:rPr>
              <a:t>.</a:t>
            </a:r>
            <a:endParaRPr lang="cs-CZ" sz="2400" dirty="0" smtClean="0">
              <a:latin typeface="Arial" charset="0"/>
            </a:endParaRPr>
          </a:p>
          <a:p>
            <a:r>
              <a:rPr lang="cs-CZ" sz="2400" dirty="0" smtClean="0">
                <a:latin typeface="Arial" charset="0"/>
              </a:rPr>
              <a:t>Prevenci čeká delší cesta z hlediska problému usazení v rámci širšího konceptu rizikového chování (MPP).</a:t>
            </a:r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3B0D1C-044C-704C-AD3D-5088E2FB6D15}" type="datetime1">
              <a:rPr lang="cs-CZ">
                <a:solidFill>
                  <a:schemeClr val="bg1"/>
                </a:solidFill>
              </a:rPr>
              <a:pPr eaLnBrk="1" hangingPunct="1"/>
              <a:t>6/4/13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page</a:t>
            </a:r>
            <a:r>
              <a:rPr lang="en-US">
                <a:solidFill>
                  <a:schemeClr val="bg1"/>
                </a:solidFill>
              </a:rPr>
              <a:t> </a:t>
            </a:r>
            <a:fld id="{3C7C0CC2-4777-E344-9461-76C44C68CB42}" type="slidenum">
              <a:rPr lang="en-US">
                <a:solidFill>
                  <a:schemeClr val="bg1"/>
                </a:solidFill>
              </a:rPr>
              <a:pPr eaLnBrk="1" hangingPunct="1"/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2222" y="5542032"/>
            <a:ext cx="8450950" cy="85019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61B16"/>
                </a:solidFill>
              </a:rPr>
              <a:t>(3)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061B16"/>
                </a:solidFill>
              </a:rPr>
              <a:t>Struktura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adiktologických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služeb</a:t>
            </a:r>
            <a:r>
              <a:rPr lang="en-US" b="1" dirty="0" smtClean="0">
                <a:solidFill>
                  <a:srgbClr val="061B16"/>
                </a:solidFill>
              </a:rPr>
              <a:t> a </a:t>
            </a:r>
            <a:r>
              <a:rPr lang="en-US" b="1" dirty="0" err="1" smtClean="0">
                <a:solidFill>
                  <a:srgbClr val="061B16"/>
                </a:solidFill>
              </a:rPr>
              <a:t>jejich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dostupnost</a:t>
            </a:r>
            <a:r>
              <a:rPr lang="en-US" b="1" dirty="0" smtClean="0">
                <a:solidFill>
                  <a:srgbClr val="061B16"/>
                </a:solidFill>
              </a:rPr>
              <a:t>/</a:t>
            </a:r>
            <a:r>
              <a:rPr lang="en-US" b="1" dirty="0" err="1" smtClean="0">
                <a:solidFill>
                  <a:srgbClr val="061B16"/>
                </a:solidFill>
              </a:rPr>
              <a:t>kapacita</a:t>
            </a:r>
            <a:r>
              <a:rPr lang="en-US" b="1" dirty="0">
                <a:solidFill>
                  <a:srgbClr val="061B16"/>
                </a:solidFill>
              </a:rPr>
              <a:t> </a:t>
            </a:r>
            <a:endParaRPr lang="en-US" b="1" dirty="0" smtClean="0">
              <a:solidFill>
                <a:srgbClr val="061B16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61B16"/>
                </a:solidFill>
              </a:rPr>
              <a:t>(</a:t>
            </a:r>
            <a:r>
              <a:rPr lang="en-US" b="1" dirty="0" err="1" smtClean="0">
                <a:solidFill>
                  <a:srgbClr val="061B16"/>
                </a:solidFill>
              </a:rPr>
              <a:t>specializovaná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péče</a:t>
            </a:r>
            <a:r>
              <a:rPr lang="en-US" b="1" dirty="0" smtClean="0">
                <a:solidFill>
                  <a:srgbClr val="061B16"/>
                </a:solidFill>
              </a:rPr>
              <a:t> v </a:t>
            </a:r>
            <a:r>
              <a:rPr lang="en-US" b="1" dirty="0" err="1" smtClean="0">
                <a:solidFill>
                  <a:srgbClr val="061B16"/>
                </a:solidFill>
              </a:rPr>
              <a:t>oboru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adiktologie</a:t>
            </a:r>
            <a:r>
              <a:rPr lang="en-US" b="1" dirty="0" smtClean="0">
                <a:solidFill>
                  <a:srgbClr val="061B1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93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4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 err="1" smtClean="0">
                <a:latin typeface="Arial" charset="0"/>
              </a:rPr>
              <a:t>Katalogizace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programů</a:t>
            </a:r>
            <a:r>
              <a:rPr lang="en-US" dirty="0" smtClean="0">
                <a:latin typeface="Arial" charset="0"/>
              </a:rPr>
              <a:t> (NETAD)</a:t>
            </a:r>
            <a:endParaRPr lang="en-US" dirty="0">
              <a:latin typeface="Arial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93096" y="1184468"/>
            <a:ext cx="8573073" cy="2075868"/>
          </a:xfrm>
        </p:spPr>
        <p:txBody>
          <a:bodyPr/>
          <a:lstStyle/>
          <a:p>
            <a:pPr eaLnBrk="1" hangingPunct="1"/>
            <a:r>
              <a:rPr lang="cs-CZ" sz="2000" dirty="0" smtClean="0">
                <a:latin typeface="Arial" charset="0"/>
              </a:rPr>
              <a:t>Celý proces integrace systému </a:t>
            </a:r>
            <a:r>
              <a:rPr lang="cs-CZ" sz="2000" dirty="0" err="1" smtClean="0">
                <a:latin typeface="Arial" charset="0"/>
              </a:rPr>
              <a:t>adiktologických</a:t>
            </a:r>
            <a:r>
              <a:rPr lang="cs-CZ" sz="2000" dirty="0" smtClean="0">
                <a:latin typeface="Arial" charset="0"/>
              </a:rPr>
              <a:t> služeb přináší již zmíněné rozlišení specializovaná versus nespecializovaná péče v </a:t>
            </a:r>
            <a:r>
              <a:rPr lang="cs-CZ" sz="2000" dirty="0" err="1" smtClean="0">
                <a:latin typeface="Arial" charset="0"/>
              </a:rPr>
              <a:t>adiktologii</a:t>
            </a:r>
            <a:r>
              <a:rPr lang="cs-CZ" sz="20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cs-CZ" sz="2000" dirty="0" smtClean="0">
                <a:latin typeface="Arial" charset="0"/>
              </a:rPr>
              <a:t>Navazujícím klíčovým krokem je tedy </a:t>
            </a:r>
            <a:r>
              <a:rPr lang="cs-CZ" sz="2000" b="1" dirty="0" smtClean="0">
                <a:latin typeface="Arial" charset="0"/>
              </a:rPr>
              <a:t>kategorizace (dle standardů) a katalogizace (v rámci NETAD) všech typů péče </a:t>
            </a:r>
            <a:r>
              <a:rPr lang="cs-CZ" sz="2000" dirty="0" smtClean="0">
                <a:latin typeface="Arial" charset="0"/>
              </a:rPr>
              <a:t>a vytvoření popisu těchto sítí s klíčovým prvkem – návrhem dostupnosti péče, tj. návrhem garantované </a:t>
            </a:r>
            <a:r>
              <a:rPr lang="cs-CZ" sz="2000" b="1" dirty="0" smtClean="0">
                <a:latin typeface="Arial" charset="0"/>
              </a:rPr>
              <a:t>minimální kapacity péče </a:t>
            </a:r>
            <a:r>
              <a:rPr lang="cs-CZ" sz="2000" dirty="0" smtClean="0">
                <a:latin typeface="Arial" charset="0"/>
              </a:rPr>
              <a:t>pro každý segment.</a:t>
            </a:r>
          </a:p>
          <a:p>
            <a:pPr eaLnBrk="1" hangingPunct="1"/>
            <a:r>
              <a:rPr lang="cs-CZ" sz="2000" dirty="0" smtClean="0">
                <a:latin typeface="Arial" charset="0"/>
              </a:rPr>
              <a:t>Celý tento proces ústí do příležitosti více systémového a institucionálně a systémově ukotveného řešení financování.</a:t>
            </a:r>
          </a:p>
          <a:p>
            <a:pPr eaLnBrk="1" hangingPunct="1"/>
            <a:r>
              <a:rPr lang="cs-CZ" sz="2000" dirty="0" smtClean="0">
                <a:latin typeface="Arial" charset="0"/>
              </a:rPr>
              <a:t>Jsme ale schopni koordinovat rámec pro více odborností a jejich společností a </a:t>
            </a:r>
            <a:r>
              <a:rPr lang="cs-CZ" sz="2000" b="1" dirty="0" smtClean="0">
                <a:latin typeface="Arial" charset="0"/>
              </a:rPr>
              <a:t>vytvořit i společnou filozofii přístupu a etický kodex</a:t>
            </a:r>
            <a:r>
              <a:rPr lang="cs-CZ" sz="2000" dirty="0" smtClean="0">
                <a:latin typeface="Arial" charset="0"/>
              </a:rPr>
              <a:t>?</a:t>
            </a:r>
            <a:r>
              <a:rPr lang="cs-CZ" sz="2400" dirty="0" smtClean="0">
                <a:latin typeface="Arial" charset="0"/>
              </a:rPr>
              <a:t>     </a:t>
            </a:r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3B0D1C-044C-704C-AD3D-5088E2FB6D15}" type="datetime1">
              <a:rPr lang="cs-CZ">
                <a:solidFill>
                  <a:schemeClr val="bg1"/>
                </a:solidFill>
              </a:rPr>
              <a:pPr eaLnBrk="1" hangingPunct="1"/>
              <a:t>6/4/13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page</a:t>
            </a:r>
            <a:r>
              <a:rPr lang="en-US">
                <a:solidFill>
                  <a:schemeClr val="bg1"/>
                </a:solidFill>
              </a:rPr>
              <a:t> </a:t>
            </a:r>
            <a:fld id="{3C7C0CC2-4777-E344-9461-76C44C68CB42}" type="slidenum">
              <a:rPr lang="en-US">
                <a:solidFill>
                  <a:schemeClr val="bg1"/>
                </a:solidFill>
              </a:rPr>
              <a:pPr eaLnBrk="1" hangingPunct="1"/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7432" y="5336205"/>
            <a:ext cx="2637867" cy="65939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61B16"/>
                </a:solidFill>
              </a:rPr>
              <a:t>(4a) </a:t>
            </a:r>
            <a:r>
              <a:rPr lang="en-US" b="1" dirty="0" err="1">
                <a:solidFill>
                  <a:srgbClr val="061B16"/>
                </a:solidFill>
              </a:rPr>
              <a:t>Typologie</a:t>
            </a:r>
            <a:r>
              <a:rPr lang="en-US" b="1" dirty="0">
                <a:solidFill>
                  <a:srgbClr val="061B16"/>
                </a:solidFill>
              </a:rPr>
              <a:t> (</a:t>
            </a:r>
            <a:r>
              <a:rPr lang="en-US" b="1" dirty="0" err="1">
                <a:solidFill>
                  <a:srgbClr val="061B16"/>
                </a:solidFill>
              </a:rPr>
              <a:t>sítí</a:t>
            </a:r>
            <a:r>
              <a:rPr lang="en-US" b="1" dirty="0">
                <a:solidFill>
                  <a:srgbClr val="061B16"/>
                </a:solidFill>
              </a:rPr>
              <a:t>)</a:t>
            </a:r>
          </a:p>
          <a:p>
            <a:pPr algn="ctr">
              <a:defRPr/>
            </a:pPr>
            <a:r>
              <a:rPr lang="en-US" b="1" dirty="0" err="1">
                <a:solidFill>
                  <a:srgbClr val="061B16"/>
                </a:solidFill>
              </a:rPr>
              <a:t>programů</a:t>
            </a:r>
            <a:r>
              <a:rPr lang="en-US" b="1" dirty="0">
                <a:solidFill>
                  <a:srgbClr val="061B16"/>
                </a:solidFill>
              </a:rPr>
              <a:t> a </a:t>
            </a:r>
            <a:r>
              <a:rPr lang="en-US" b="1" dirty="0" err="1">
                <a:solidFill>
                  <a:srgbClr val="061B16"/>
                </a:solidFill>
              </a:rPr>
              <a:t>dostupnost</a:t>
            </a:r>
            <a:r>
              <a:rPr lang="en-US" b="1" dirty="0">
                <a:solidFill>
                  <a:srgbClr val="061B16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42090" y="5317651"/>
            <a:ext cx="2558778" cy="66573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61B16"/>
                </a:solidFill>
              </a:rPr>
              <a:t>(4b) </a:t>
            </a:r>
            <a:r>
              <a:rPr lang="en-US" b="1" dirty="0" err="1">
                <a:solidFill>
                  <a:srgbClr val="061B16"/>
                </a:solidFill>
              </a:rPr>
              <a:t>Jednotný</a:t>
            </a:r>
            <a:r>
              <a:rPr lang="en-US" b="1" dirty="0">
                <a:solidFill>
                  <a:srgbClr val="061B16"/>
                </a:solidFill>
              </a:rPr>
              <a:t> </a:t>
            </a:r>
            <a:r>
              <a:rPr lang="en-US" b="1" dirty="0" err="1">
                <a:solidFill>
                  <a:srgbClr val="061B16"/>
                </a:solidFill>
              </a:rPr>
              <a:t>rámec</a:t>
            </a:r>
            <a:r>
              <a:rPr lang="en-US" b="1" dirty="0">
                <a:solidFill>
                  <a:srgbClr val="061B16"/>
                </a:solidFill>
              </a:rPr>
              <a:t>, </a:t>
            </a:r>
          </a:p>
          <a:p>
            <a:pPr algn="ctr">
              <a:defRPr/>
            </a:pPr>
            <a:r>
              <a:rPr lang="en-US" b="1" dirty="0" err="1">
                <a:solidFill>
                  <a:srgbClr val="061B16"/>
                </a:solidFill>
              </a:rPr>
              <a:t>koordinace</a:t>
            </a:r>
            <a:r>
              <a:rPr lang="en-US" b="1" dirty="0">
                <a:solidFill>
                  <a:srgbClr val="061B16"/>
                </a:solidFill>
              </a:rPr>
              <a:t> a </a:t>
            </a:r>
            <a:r>
              <a:rPr lang="en-US" b="1" dirty="0" err="1">
                <a:solidFill>
                  <a:srgbClr val="061B16"/>
                </a:solidFill>
              </a:rPr>
              <a:t>etika</a:t>
            </a:r>
            <a:endParaRPr lang="en-US" b="1" dirty="0">
              <a:solidFill>
                <a:srgbClr val="061B16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7857" y="5323519"/>
            <a:ext cx="2736189" cy="66573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61B16"/>
                </a:solidFill>
              </a:rPr>
              <a:t>(4c) </a:t>
            </a:r>
            <a:r>
              <a:rPr lang="en-US" b="1" dirty="0" err="1" smtClean="0">
                <a:solidFill>
                  <a:srgbClr val="061B16"/>
                </a:solidFill>
              </a:rPr>
              <a:t>Systém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financování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61B16"/>
                </a:solidFill>
              </a:rPr>
              <a:t>(</a:t>
            </a:r>
            <a:r>
              <a:rPr lang="en-US" b="1" dirty="0" err="1" smtClean="0">
                <a:solidFill>
                  <a:srgbClr val="061B16"/>
                </a:solidFill>
              </a:rPr>
              <a:t>specializovaná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péče</a:t>
            </a:r>
            <a:r>
              <a:rPr lang="en-US" b="1" dirty="0" smtClean="0">
                <a:solidFill>
                  <a:srgbClr val="061B1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73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5. </a:t>
            </a:r>
            <a:r>
              <a:rPr lang="en-US" dirty="0" err="1" smtClean="0">
                <a:latin typeface="Arial" charset="0"/>
              </a:rPr>
              <a:t>Vzdělávání</a:t>
            </a:r>
            <a:r>
              <a:rPr lang="en-US" dirty="0">
                <a:latin typeface="Arial" charset="0"/>
              </a:rPr>
              <a:t>/</a:t>
            </a:r>
            <a:r>
              <a:rPr lang="en-US" dirty="0" err="1" smtClean="0">
                <a:latin typeface="Arial" charset="0"/>
              </a:rPr>
              <a:t>kvalifikace</a:t>
            </a:r>
            <a:r>
              <a:rPr lang="en-US" dirty="0" smtClean="0">
                <a:latin typeface="Arial" charset="0"/>
              </a:rPr>
              <a:t> a </a:t>
            </a:r>
            <a:r>
              <a:rPr lang="en-US" dirty="0" err="1" smtClean="0">
                <a:latin typeface="Arial" charset="0"/>
              </a:rPr>
              <a:t>věda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88916" y="1069012"/>
            <a:ext cx="8677254" cy="2075868"/>
          </a:xfrm>
        </p:spPr>
        <p:txBody>
          <a:bodyPr/>
          <a:lstStyle/>
          <a:p>
            <a:pPr eaLnBrk="1" hangingPunct="1"/>
            <a:r>
              <a:rPr lang="cs-CZ" sz="2000" dirty="0" smtClean="0">
                <a:latin typeface="Arial" charset="0"/>
              </a:rPr>
              <a:t>Jednotný systém znamená přehlednost, jasnost a </a:t>
            </a:r>
            <a:r>
              <a:rPr lang="cs-CZ" sz="2000" dirty="0" err="1" smtClean="0">
                <a:latin typeface="Arial" charset="0"/>
              </a:rPr>
              <a:t>nadoborový</a:t>
            </a:r>
            <a:r>
              <a:rPr lang="cs-CZ" sz="2000" dirty="0" smtClean="0">
                <a:latin typeface="Arial" charset="0"/>
              </a:rPr>
              <a:t> rámec: </a:t>
            </a:r>
            <a:r>
              <a:rPr lang="cs-CZ" sz="2000" dirty="0" err="1" smtClean="0">
                <a:latin typeface="Arial" charset="0"/>
              </a:rPr>
              <a:t>adiktologie</a:t>
            </a:r>
            <a:r>
              <a:rPr lang="cs-CZ" sz="2000" dirty="0" smtClean="0">
                <a:latin typeface="Arial" charset="0"/>
              </a:rPr>
              <a:t> je z povahy definice mezioborová a stala se </a:t>
            </a:r>
            <a:r>
              <a:rPr lang="cs-CZ" sz="2000" dirty="0" err="1" smtClean="0">
                <a:latin typeface="Arial" charset="0"/>
              </a:rPr>
              <a:t>transoborová</a:t>
            </a:r>
            <a:r>
              <a:rPr lang="cs-CZ" sz="2000" dirty="0">
                <a:latin typeface="Arial" charset="0"/>
              </a:rPr>
              <a:t>:</a:t>
            </a:r>
            <a:r>
              <a:rPr lang="cs-CZ" sz="2000" dirty="0" smtClean="0">
                <a:latin typeface="Arial" charset="0"/>
              </a:rPr>
              <a:t> požadavek </a:t>
            </a:r>
            <a:r>
              <a:rPr lang="cs-CZ" sz="2000" b="1" dirty="0" smtClean="0">
                <a:latin typeface="Arial" charset="0"/>
              </a:rPr>
              <a:t>definovat pro klíčové odbornosti specifické </a:t>
            </a:r>
            <a:r>
              <a:rPr lang="cs-CZ" sz="2000" dirty="0" smtClean="0">
                <a:latin typeface="Arial" charset="0"/>
              </a:rPr>
              <a:t>znalosti, dovednosti a kompetence vytvářející homogenní celek a navrhnout </a:t>
            </a:r>
            <a:r>
              <a:rPr lang="cs-CZ" sz="2000" b="1" dirty="0" smtClean="0">
                <a:latin typeface="Arial" charset="0"/>
              </a:rPr>
              <a:t>vzdělávací koncepci oboru</a:t>
            </a:r>
            <a:r>
              <a:rPr lang="cs-CZ" sz="2000" dirty="0" smtClean="0">
                <a:latin typeface="Arial" charset="0"/>
              </a:rPr>
              <a:t>.</a:t>
            </a:r>
          </a:p>
          <a:p>
            <a:r>
              <a:rPr lang="cs-CZ" sz="2000" b="1" dirty="0" smtClean="0">
                <a:latin typeface="Arial" charset="0"/>
              </a:rPr>
              <a:t>Limity:</a:t>
            </a:r>
            <a:r>
              <a:rPr lang="cs-CZ" sz="2000" dirty="0" smtClean="0">
                <a:latin typeface="Arial" charset="0"/>
              </a:rPr>
              <a:t> A/ akreditace nejsou dostatečným nástrojem kontroly obsahu a kvality, B/ problematičnost srovnávání oborů, jejich rolí a pozice, C/ problematičnost srovnávání praxí (rozsah, kvalitou).    </a:t>
            </a:r>
          </a:p>
          <a:p>
            <a:pPr eaLnBrk="1" hangingPunct="1"/>
            <a:r>
              <a:rPr lang="cs-CZ" sz="2000" dirty="0" smtClean="0">
                <a:latin typeface="Arial" charset="0"/>
              </a:rPr>
              <a:t>Věda v oboru je nyní roztříštěna dle původních oborů: klíčovým prvkem tedy je paralelní posilování obou větví: tj. posilování a harmonizování vývoje vědy v dílčích oborech a současně posílení </a:t>
            </a:r>
            <a:r>
              <a:rPr lang="cs-CZ" sz="2000" dirty="0" err="1" smtClean="0">
                <a:latin typeface="Arial" charset="0"/>
              </a:rPr>
              <a:t>transoborové</a:t>
            </a:r>
            <a:r>
              <a:rPr lang="cs-CZ" sz="2000" dirty="0" smtClean="0">
                <a:latin typeface="Arial" charset="0"/>
              </a:rPr>
              <a:t> platformy umožňující integraci poznatků a </a:t>
            </a:r>
            <a:r>
              <a:rPr lang="cs-CZ" sz="2000" dirty="0" err="1" smtClean="0">
                <a:latin typeface="Arial" charset="0"/>
              </a:rPr>
              <a:t>emacipaci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b="1" dirty="0" smtClean="0">
                <a:latin typeface="Arial" charset="0"/>
              </a:rPr>
              <a:t>koncepce vědy a výzkumu v oboru </a:t>
            </a:r>
            <a:r>
              <a:rPr lang="cs-CZ" sz="2000" b="1" dirty="0" err="1" smtClean="0">
                <a:latin typeface="Arial" charset="0"/>
              </a:rPr>
              <a:t>adiktologie</a:t>
            </a:r>
            <a:r>
              <a:rPr lang="cs-CZ" sz="2000" b="1" dirty="0" smtClean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(vazba na systém financování).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3B0D1C-044C-704C-AD3D-5088E2FB6D15}" type="datetime1">
              <a:rPr lang="cs-CZ">
                <a:solidFill>
                  <a:schemeClr val="bg1"/>
                </a:solidFill>
              </a:rPr>
              <a:pPr eaLnBrk="1" hangingPunct="1"/>
              <a:t>6/4/13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page</a:t>
            </a:r>
            <a:r>
              <a:rPr lang="en-US">
                <a:solidFill>
                  <a:schemeClr val="bg1"/>
                </a:solidFill>
              </a:rPr>
              <a:t> </a:t>
            </a:r>
            <a:fld id="{3C7C0CC2-4777-E344-9461-76C44C68CB42}" type="slidenum">
              <a:rPr lang="en-US">
                <a:solidFill>
                  <a:schemeClr val="bg1"/>
                </a:solidFill>
              </a:rPr>
              <a:pPr eaLnBrk="1" hangingPunct="1"/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369" y="5262939"/>
            <a:ext cx="8450950" cy="108677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61B16"/>
                </a:solidFill>
              </a:rPr>
              <a:t>(5)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061B16"/>
                </a:solidFill>
              </a:rPr>
              <a:t>Klíčové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>
                <a:solidFill>
                  <a:srgbClr val="061B16"/>
                </a:solidFill>
              </a:rPr>
              <a:t>d</a:t>
            </a:r>
            <a:r>
              <a:rPr lang="en-US" b="1" dirty="0" err="1" smtClean="0">
                <a:solidFill>
                  <a:srgbClr val="061B16"/>
                </a:solidFill>
              </a:rPr>
              <a:t>okumenty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tvořící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homogenní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rámec</a:t>
            </a:r>
            <a:r>
              <a:rPr lang="en-US" b="1" dirty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linie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oborové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i</a:t>
            </a:r>
            <a:r>
              <a:rPr lang="en-US" b="1" dirty="0" smtClean="0">
                <a:solidFill>
                  <a:srgbClr val="061B16"/>
                </a:solidFill>
              </a:rPr>
              <a:t> </a:t>
            </a:r>
            <a:r>
              <a:rPr lang="en-US" b="1" dirty="0" err="1" smtClean="0">
                <a:solidFill>
                  <a:srgbClr val="061B16"/>
                </a:solidFill>
              </a:rPr>
              <a:t>transoborové</a:t>
            </a:r>
            <a:endParaRPr lang="en-US" b="1" dirty="0" smtClean="0">
              <a:solidFill>
                <a:srgbClr val="061B16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61B16"/>
                </a:solidFill>
              </a:rPr>
              <a:t>A/ </a:t>
            </a:r>
            <a:r>
              <a:rPr lang="en-US" dirty="0" err="1" smtClean="0">
                <a:solidFill>
                  <a:srgbClr val="061B16"/>
                </a:solidFill>
              </a:rPr>
              <a:t>Vzdělávací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>
                <a:solidFill>
                  <a:srgbClr val="061B16"/>
                </a:solidFill>
              </a:rPr>
              <a:t>k</a:t>
            </a:r>
            <a:r>
              <a:rPr lang="en-US" dirty="0" err="1" smtClean="0">
                <a:solidFill>
                  <a:srgbClr val="061B16"/>
                </a:solidFill>
              </a:rPr>
              <a:t>oncepce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řešící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oborová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hlediska</a:t>
            </a:r>
            <a:r>
              <a:rPr lang="en-US" dirty="0" smtClean="0">
                <a:solidFill>
                  <a:srgbClr val="061B16"/>
                </a:solidFill>
              </a:rPr>
              <a:t> a </a:t>
            </a:r>
            <a:r>
              <a:rPr lang="en-US" dirty="0" err="1" smtClean="0">
                <a:solidFill>
                  <a:srgbClr val="061B16"/>
                </a:solidFill>
              </a:rPr>
              <a:t>kvalifikační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požadavky</a:t>
            </a:r>
            <a:r>
              <a:rPr lang="en-US" dirty="0" smtClean="0">
                <a:solidFill>
                  <a:srgbClr val="061B16"/>
                </a:solidFill>
              </a:rPr>
              <a:t>.</a:t>
            </a:r>
          </a:p>
          <a:p>
            <a:pPr algn="ctr">
              <a:defRPr/>
            </a:pPr>
            <a:r>
              <a:rPr lang="en-US" dirty="0" smtClean="0">
                <a:solidFill>
                  <a:srgbClr val="061B16"/>
                </a:solidFill>
              </a:rPr>
              <a:t>B/ </a:t>
            </a:r>
            <a:r>
              <a:rPr lang="en-US" dirty="0" err="1" smtClean="0">
                <a:solidFill>
                  <a:srgbClr val="061B16"/>
                </a:solidFill>
              </a:rPr>
              <a:t>Koncepce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vědy</a:t>
            </a:r>
            <a:r>
              <a:rPr lang="en-US" dirty="0" smtClean="0">
                <a:solidFill>
                  <a:srgbClr val="061B16"/>
                </a:solidFill>
              </a:rPr>
              <a:t> a </a:t>
            </a:r>
            <a:r>
              <a:rPr lang="en-US" dirty="0" err="1" smtClean="0">
                <a:solidFill>
                  <a:srgbClr val="061B16"/>
                </a:solidFill>
              </a:rPr>
              <a:t>výzkumu</a:t>
            </a:r>
            <a:r>
              <a:rPr lang="en-US" dirty="0" smtClean="0">
                <a:solidFill>
                  <a:srgbClr val="061B16"/>
                </a:solidFill>
              </a:rPr>
              <a:t> v </a:t>
            </a:r>
            <a:r>
              <a:rPr lang="en-US" dirty="0" err="1" smtClean="0">
                <a:solidFill>
                  <a:srgbClr val="061B16"/>
                </a:solidFill>
              </a:rPr>
              <a:t>oboru</a:t>
            </a:r>
            <a:r>
              <a:rPr lang="en-US" dirty="0" smtClean="0">
                <a:solidFill>
                  <a:srgbClr val="061B16"/>
                </a:solidFill>
              </a:rPr>
              <a:t> </a:t>
            </a:r>
            <a:r>
              <a:rPr lang="en-US" dirty="0" err="1" smtClean="0">
                <a:solidFill>
                  <a:srgbClr val="061B16"/>
                </a:solidFill>
              </a:rPr>
              <a:t>adiktologie</a:t>
            </a:r>
            <a:r>
              <a:rPr lang="en-US" dirty="0" smtClean="0">
                <a:solidFill>
                  <a:srgbClr val="061B16"/>
                </a:solidFill>
              </a:rPr>
              <a:t> (</a:t>
            </a:r>
            <a:r>
              <a:rPr lang="en-US" dirty="0" err="1" smtClean="0">
                <a:solidFill>
                  <a:srgbClr val="061B16"/>
                </a:solidFill>
              </a:rPr>
              <a:t>diferenciace</a:t>
            </a:r>
            <a:r>
              <a:rPr lang="en-US" dirty="0" smtClean="0">
                <a:solidFill>
                  <a:srgbClr val="061B16"/>
                </a:solidFill>
              </a:rPr>
              <a:t>/</a:t>
            </a:r>
            <a:r>
              <a:rPr lang="en-US" dirty="0" err="1" smtClean="0">
                <a:solidFill>
                  <a:srgbClr val="061B16"/>
                </a:solidFill>
              </a:rPr>
              <a:t>integrace</a:t>
            </a:r>
            <a:r>
              <a:rPr lang="en-US" dirty="0" smtClean="0">
                <a:solidFill>
                  <a:srgbClr val="061B16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3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Jednotný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rámec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oboru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adiktologie</a:t>
            </a:r>
            <a:endParaRPr lang="en-US" dirty="0">
              <a:latin typeface="Arial" charset="0"/>
            </a:endParaRPr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3B0D1C-044C-704C-AD3D-5088E2FB6D15}" type="datetime1">
              <a:rPr lang="cs-CZ">
                <a:solidFill>
                  <a:schemeClr val="bg1"/>
                </a:solidFill>
              </a:rPr>
              <a:pPr eaLnBrk="1" hangingPunct="1"/>
              <a:t>6/4/13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page</a:t>
            </a:r>
            <a:r>
              <a:rPr lang="en-US">
                <a:solidFill>
                  <a:schemeClr val="bg1"/>
                </a:solidFill>
              </a:rPr>
              <a:t> </a:t>
            </a:r>
            <a:fld id="{3C7C0CC2-4777-E344-9461-76C44C68CB42}" type="slidenum">
              <a:rPr lang="en-US">
                <a:solidFill>
                  <a:schemeClr val="bg1"/>
                </a:solidFill>
              </a:rPr>
              <a:pPr eaLnBrk="1" hangingPunct="1"/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Alternate Process 6"/>
          <p:cNvSpPr/>
          <p:nvPr/>
        </p:nvSpPr>
        <p:spPr>
          <a:xfrm>
            <a:off x="219822" y="1135622"/>
            <a:ext cx="8682983" cy="5348415"/>
          </a:xfrm>
          <a:prstGeom prst="flowChartAlternateProcess">
            <a:avLst/>
          </a:prstGeom>
          <a:solidFill>
            <a:schemeClr val="tx1">
              <a:lumMod val="10000"/>
              <a:lumOff val="90000"/>
              <a:alpha val="9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rapezoid 18"/>
          <p:cNvSpPr/>
          <p:nvPr/>
        </p:nvSpPr>
        <p:spPr>
          <a:xfrm>
            <a:off x="503773" y="1209037"/>
            <a:ext cx="8070859" cy="1264444"/>
          </a:xfrm>
          <a:prstGeom prst="trapezoid">
            <a:avLst>
              <a:gd name="adj" fmla="val 130221"/>
            </a:avLst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61B16"/>
                </a:solidFill>
              </a:rPr>
              <a:t>(1)</a:t>
            </a:r>
          </a:p>
          <a:p>
            <a:pPr algn="ctr">
              <a:defRPr/>
            </a:pPr>
            <a:r>
              <a:rPr lang="en-US" sz="1600" b="1" dirty="0" err="1">
                <a:solidFill>
                  <a:srgbClr val="061B16"/>
                </a:solidFill>
              </a:rPr>
              <a:t>Základní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teoretický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rámec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oboru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adiktologie</a:t>
            </a:r>
            <a:endParaRPr lang="en-US" sz="1600" b="1" dirty="0">
              <a:solidFill>
                <a:srgbClr val="061B16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61B16"/>
                </a:solidFill>
              </a:rPr>
              <a:t>A/ </a:t>
            </a:r>
            <a:r>
              <a:rPr lang="en-US" sz="1600" dirty="0" err="1">
                <a:solidFill>
                  <a:srgbClr val="061B16"/>
                </a:solidFill>
              </a:rPr>
              <a:t>Teoretická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východiska</a:t>
            </a:r>
            <a:r>
              <a:rPr lang="en-US" sz="1600" dirty="0">
                <a:solidFill>
                  <a:srgbClr val="061B16"/>
                </a:solidFill>
              </a:rPr>
              <a:t> (</a:t>
            </a:r>
            <a:r>
              <a:rPr lang="en-US" sz="1600" dirty="0" err="1">
                <a:solidFill>
                  <a:srgbClr val="061B16"/>
                </a:solidFill>
              </a:rPr>
              <a:t>Kalina</a:t>
            </a:r>
            <a:r>
              <a:rPr lang="en-US" sz="1600" dirty="0">
                <a:solidFill>
                  <a:srgbClr val="061B16"/>
                </a:solidFill>
              </a:rPr>
              <a:t> a </a:t>
            </a:r>
            <a:r>
              <a:rPr lang="en-US" sz="1600" dirty="0" err="1">
                <a:solidFill>
                  <a:srgbClr val="061B16"/>
                </a:solidFill>
              </a:rPr>
              <a:t>kol</a:t>
            </a:r>
            <a:r>
              <a:rPr lang="en-US" sz="1600" dirty="0">
                <a:solidFill>
                  <a:srgbClr val="061B16"/>
                </a:solidFill>
              </a:rPr>
              <a:t>., </a:t>
            </a:r>
            <a:r>
              <a:rPr lang="en-US" sz="1600" dirty="0" err="1">
                <a:solidFill>
                  <a:srgbClr val="061B16"/>
                </a:solidFill>
              </a:rPr>
              <a:t>Millerová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atd</a:t>
            </a:r>
            <a:r>
              <a:rPr lang="en-US" sz="1600" dirty="0">
                <a:solidFill>
                  <a:srgbClr val="061B16"/>
                </a:solidFill>
              </a:rPr>
              <a:t>.)</a:t>
            </a:r>
          </a:p>
          <a:p>
            <a:pPr algn="ctr">
              <a:defRPr/>
            </a:pPr>
            <a:r>
              <a:rPr lang="en-US" sz="1600" dirty="0">
                <a:solidFill>
                  <a:srgbClr val="061B16"/>
                </a:solidFill>
              </a:rPr>
              <a:t>B/ </a:t>
            </a:r>
            <a:r>
              <a:rPr lang="en-US" sz="1600" dirty="0" err="1">
                <a:solidFill>
                  <a:srgbClr val="061B16"/>
                </a:solidFill>
              </a:rPr>
              <a:t>Základní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terminologický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rámec</a:t>
            </a:r>
            <a:r>
              <a:rPr lang="en-US" sz="1600" dirty="0">
                <a:solidFill>
                  <a:srgbClr val="061B16"/>
                </a:solidFill>
              </a:rPr>
              <a:t> (</a:t>
            </a:r>
            <a:r>
              <a:rPr lang="en-US" sz="1600" dirty="0" err="1">
                <a:solidFill>
                  <a:srgbClr val="061B16"/>
                </a:solidFill>
              </a:rPr>
              <a:t>Kalina</a:t>
            </a:r>
            <a:r>
              <a:rPr lang="en-US" sz="1600" dirty="0">
                <a:solidFill>
                  <a:srgbClr val="061B16"/>
                </a:solidFill>
              </a:rPr>
              <a:t> a </a:t>
            </a:r>
            <a:r>
              <a:rPr lang="en-US" sz="1600" dirty="0" err="1">
                <a:solidFill>
                  <a:srgbClr val="061B16"/>
                </a:solidFill>
              </a:rPr>
              <a:t>kol</a:t>
            </a:r>
            <a:r>
              <a:rPr lang="en-US" sz="1600" dirty="0">
                <a:solidFill>
                  <a:srgbClr val="061B16"/>
                </a:solidFill>
              </a:rPr>
              <a:t>. - </a:t>
            </a:r>
            <a:r>
              <a:rPr lang="en-US" sz="1600" dirty="0" err="1">
                <a:solidFill>
                  <a:srgbClr val="061B16"/>
                </a:solidFill>
              </a:rPr>
              <a:t>revize</a:t>
            </a:r>
            <a:r>
              <a:rPr lang="en-US" sz="1600" dirty="0">
                <a:solidFill>
                  <a:srgbClr val="061B16"/>
                </a:solidFill>
              </a:rPr>
              <a:t>)</a:t>
            </a:r>
          </a:p>
          <a:p>
            <a:pPr algn="ctr">
              <a:defRPr/>
            </a:pPr>
            <a:r>
              <a:rPr lang="en-US" sz="1600" dirty="0">
                <a:solidFill>
                  <a:srgbClr val="061B16"/>
                </a:solidFill>
              </a:rPr>
              <a:t>C/ </a:t>
            </a:r>
            <a:r>
              <a:rPr lang="en-US" sz="1600" dirty="0" err="1">
                <a:solidFill>
                  <a:srgbClr val="061B16"/>
                </a:solidFill>
              </a:rPr>
              <a:t>Definice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oboru</a:t>
            </a:r>
            <a:r>
              <a:rPr lang="en-US" sz="1600" dirty="0">
                <a:solidFill>
                  <a:srgbClr val="061B16"/>
                </a:solidFill>
              </a:rPr>
              <a:t> (</a:t>
            </a:r>
            <a:r>
              <a:rPr lang="en-US" sz="1600" dirty="0" err="1">
                <a:solidFill>
                  <a:srgbClr val="061B16"/>
                </a:solidFill>
              </a:rPr>
              <a:t>Miovský</a:t>
            </a:r>
            <a:r>
              <a:rPr lang="en-US" sz="1600" dirty="0">
                <a:solidFill>
                  <a:srgbClr val="061B16"/>
                </a:solidFill>
              </a:rPr>
              <a:t> a </a:t>
            </a:r>
            <a:r>
              <a:rPr lang="en-US" sz="1600" dirty="0" err="1">
                <a:solidFill>
                  <a:srgbClr val="061B16"/>
                </a:solidFill>
              </a:rPr>
              <a:t>kol</a:t>
            </a:r>
            <a:r>
              <a:rPr lang="en-US" sz="1600" dirty="0">
                <a:solidFill>
                  <a:srgbClr val="061B16"/>
                </a:solidFill>
              </a:rPr>
              <a:t>.)</a:t>
            </a:r>
          </a:p>
          <a:p>
            <a:pPr algn="ctr">
              <a:defRPr/>
            </a:pPr>
            <a:endParaRPr lang="en-US" dirty="0">
              <a:solidFill>
                <a:srgbClr val="061B16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3277" y="2562388"/>
            <a:ext cx="8112842" cy="119667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61B16"/>
                </a:solidFill>
              </a:rPr>
              <a:t>(2)</a:t>
            </a:r>
          </a:p>
          <a:p>
            <a:pPr algn="ctr">
              <a:defRPr/>
            </a:pPr>
            <a:r>
              <a:rPr lang="en-US" sz="1600" b="1" dirty="0" err="1">
                <a:solidFill>
                  <a:srgbClr val="061B16"/>
                </a:solidFill>
              </a:rPr>
              <a:t>Evaluace</a:t>
            </a:r>
            <a:r>
              <a:rPr lang="en-US" sz="1600" b="1" dirty="0">
                <a:solidFill>
                  <a:srgbClr val="061B16"/>
                </a:solidFill>
              </a:rPr>
              <a:t>, </a:t>
            </a:r>
            <a:r>
              <a:rPr lang="en-US" sz="1600" b="1" dirty="0" err="1">
                <a:solidFill>
                  <a:srgbClr val="061B16"/>
                </a:solidFill>
              </a:rPr>
              <a:t>standardy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kvality</a:t>
            </a:r>
            <a:r>
              <a:rPr lang="en-US" sz="1600" b="1" dirty="0">
                <a:solidFill>
                  <a:srgbClr val="061B16"/>
                </a:solidFill>
              </a:rPr>
              <a:t> a </a:t>
            </a:r>
            <a:r>
              <a:rPr lang="en-US" sz="1600" b="1" dirty="0" err="1">
                <a:solidFill>
                  <a:srgbClr val="061B16"/>
                </a:solidFill>
              </a:rPr>
              <a:t>systém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certifikací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poskytovatelů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programů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</a:p>
          <a:p>
            <a:pPr algn="ctr">
              <a:defRPr/>
            </a:pPr>
            <a:r>
              <a:rPr lang="en-US" sz="1600" dirty="0">
                <a:solidFill>
                  <a:srgbClr val="061B16"/>
                </a:solidFill>
              </a:rPr>
              <a:t>A/ </a:t>
            </a:r>
            <a:r>
              <a:rPr lang="en-US" sz="1600" dirty="0" err="1">
                <a:solidFill>
                  <a:srgbClr val="061B16"/>
                </a:solidFill>
              </a:rPr>
              <a:t>Standardy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odborné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způsobilosti</a:t>
            </a:r>
            <a:r>
              <a:rPr lang="en-US" sz="1600" dirty="0">
                <a:solidFill>
                  <a:srgbClr val="061B16"/>
                </a:solidFill>
              </a:rPr>
              <a:t> pro </a:t>
            </a:r>
            <a:r>
              <a:rPr lang="en-US" sz="1600" dirty="0" err="1">
                <a:solidFill>
                  <a:srgbClr val="061B16"/>
                </a:solidFill>
              </a:rPr>
              <a:t>léčbu</a:t>
            </a:r>
            <a:r>
              <a:rPr lang="en-US" sz="1600" dirty="0">
                <a:solidFill>
                  <a:srgbClr val="061B16"/>
                </a:solidFill>
              </a:rPr>
              <a:t> (2012) </a:t>
            </a:r>
            <a:r>
              <a:rPr lang="en-US" sz="1600" dirty="0" err="1">
                <a:solidFill>
                  <a:srgbClr val="061B16"/>
                </a:solidFill>
              </a:rPr>
              <a:t>i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prevenci</a:t>
            </a:r>
            <a:r>
              <a:rPr lang="en-US" sz="1600" dirty="0">
                <a:solidFill>
                  <a:srgbClr val="061B16"/>
                </a:solidFill>
              </a:rPr>
              <a:t> (2012).</a:t>
            </a:r>
          </a:p>
          <a:p>
            <a:pPr algn="ctr">
              <a:defRPr/>
            </a:pPr>
            <a:r>
              <a:rPr lang="en-US" sz="1600" dirty="0">
                <a:solidFill>
                  <a:srgbClr val="061B16"/>
                </a:solidFill>
              </a:rPr>
              <a:t>B/ </a:t>
            </a:r>
            <a:r>
              <a:rPr lang="en-US" sz="1600" dirty="0" err="1">
                <a:solidFill>
                  <a:srgbClr val="061B16"/>
                </a:solidFill>
              </a:rPr>
              <a:t>Metodika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šetření</a:t>
            </a:r>
            <a:r>
              <a:rPr lang="en-US" sz="1600" dirty="0">
                <a:solidFill>
                  <a:srgbClr val="061B16"/>
                </a:solidFill>
              </a:rPr>
              <a:t> a </a:t>
            </a:r>
            <a:r>
              <a:rPr lang="en-US" sz="1600" dirty="0" err="1">
                <a:solidFill>
                  <a:srgbClr val="061B16"/>
                </a:solidFill>
              </a:rPr>
              <a:t>Manuál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certifikátora</a:t>
            </a:r>
            <a:r>
              <a:rPr lang="en-US" sz="1600" dirty="0">
                <a:solidFill>
                  <a:srgbClr val="061B16"/>
                </a:solidFill>
              </a:rPr>
              <a:t> (2012), </a:t>
            </a:r>
            <a:r>
              <a:rPr lang="en-US" sz="1600" dirty="0" err="1">
                <a:solidFill>
                  <a:srgbClr val="061B16"/>
                </a:solidFill>
              </a:rPr>
              <a:t>včetně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týmu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certifikátorů</a:t>
            </a:r>
            <a:r>
              <a:rPr lang="en-US" sz="1600" dirty="0">
                <a:solidFill>
                  <a:srgbClr val="061B16"/>
                </a:solidFill>
              </a:rPr>
              <a:t>. </a:t>
            </a:r>
          </a:p>
          <a:p>
            <a:pPr algn="ctr">
              <a:defRPr/>
            </a:pPr>
            <a:r>
              <a:rPr lang="en-US" sz="1600" dirty="0">
                <a:solidFill>
                  <a:srgbClr val="061B16"/>
                </a:solidFill>
              </a:rPr>
              <a:t>C/ </a:t>
            </a:r>
            <a:r>
              <a:rPr lang="en-US" sz="1600" dirty="0" err="1">
                <a:solidFill>
                  <a:srgbClr val="061B16"/>
                </a:solidFill>
              </a:rPr>
              <a:t>Navržený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systém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klasifikace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programů</a:t>
            </a:r>
            <a:r>
              <a:rPr lang="en-US" sz="1600" dirty="0">
                <a:solidFill>
                  <a:srgbClr val="061B16"/>
                </a:solidFill>
              </a:rPr>
              <a:t> (</a:t>
            </a:r>
            <a:r>
              <a:rPr lang="en-US" sz="1600" dirty="0" err="1">
                <a:solidFill>
                  <a:srgbClr val="061B16"/>
                </a:solidFill>
              </a:rPr>
              <a:t>zatím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bez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návrhu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sběrného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systému</a:t>
            </a:r>
            <a:r>
              <a:rPr lang="en-US" sz="1600" dirty="0">
                <a:solidFill>
                  <a:srgbClr val="061B16"/>
                </a:solidFill>
              </a:rPr>
              <a:t>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3773" y="3831139"/>
            <a:ext cx="8060364" cy="69275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61B16"/>
                </a:solidFill>
              </a:rPr>
              <a:t>(3)</a:t>
            </a:r>
          </a:p>
          <a:p>
            <a:pPr algn="ctr">
              <a:defRPr/>
            </a:pPr>
            <a:r>
              <a:rPr lang="en-US" sz="1600" b="1" dirty="0" err="1">
                <a:solidFill>
                  <a:srgbClr val="061B16"/>
                </a:solidFill>
              </a:rPr>
              <a:t>Struktura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adiktologických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služeb</a:t>
            </a:r>
            <a:r>
              <a:rPr lang="en-US" sz="1600" b="1" dirty="0">
                <a:solidFill>
                  <a:srgbClr val="061B16"/>
                </a:solidFill>
              </a:rPr>
              <a:t> a </a:t>
            </a:r>
            <a:r>
              <a:rPr lang="en-US" sz="1600" b="1" dirty="0" err="1">
                <a:solidFill>
                  <a:srgbClr val="061B16"/>
                </a:solidFill>
              </a:rPr>
              <a:t>jejich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dostupnost</a:t>
            </a:r>
            <a:r>
              <a:rPr lang="en-US" sz="1600" b="1" dirty="0">
                <a:solidFill>
                  <a:srgbClr val="061B16"/>
                </a:solidFill>
              </a:rPr>
              <a:t>/</a:t>
            </a:r>
            <a:r>
              <a:rPr lang="en-US" sz="1600" b="1" dirty="0" err="1">
                <a:solidFill>
                  <a:srgbClr val="061B16"/>
                </a:solidFill>
              </a:rPr>
              <a:t>kapacita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61B16"/>
                </a:solidFill>
              </a:rPr>
              <a:t>(</a:t>
            </a:r>
            <a:r>
              <a:rPr lang="en-US" sz="1600" b="1" dirty="0" err="1">
                <a:solidFill>
                  <a:srgbClr val="061B16"/>
                </a:solidFill>
              </a:rPr>
              <a:t>specializovaná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péče</a:t>
            </a:r>
            <a:r>
              <a:rPr lang="en-US" sz="1600" b="1" dirty="0">
                <a:solidFill>
                  <a:srgbClr val="061B16"/>
                </a:solidFill>
              </a:rPr>
              <a:t> v </a:t>
            </a:r>
            <a:r>
              <a:rPr lang="en-US" sz="1600" b="1" dirty="0" err="1">
                <a:solidFill>
                  <a:srgbClr val="061B16"/>
                </a:solidFill>
              </a:rPr>
              <a:t>oboru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adiktologie</a:t>
            </a:r>
            <a:r>
              <a:rPr lang="en-US" sz="1600" b="1" dirty="0">
                <a:solidFill>
                  <a:srgbClr val="061B16"/>
                </a:solidFill>
              </a:rPr>
              <a:t>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4524" y="4614041"/>
            <a:ext cx="2637867" cy="5372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61B16"/>
                </a:solidFill>
              </a:rPr>
              <a:t>(4a</a:t>
            </a:r>
            <a:r>
              <a:rPr lang="en-US" sz="1600" b="1" dirty="0">
                <a:solidFill>
                  <a:srgbClr val="061B16"/>
                </a:solidFill>
              </a:rPr>
              <a:t>) </a:t>
            </a:r>
            <a:r>
              <a:rPr lang="en-US" sz="1600" b="1" dirty="0" err="1">
                <a:solidFill>
                  <a:srgbClr val="061B16"/>
                </a:solidFill>
              </a:rPr>
              <a:t>Typologie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smtClean="0">
                <a:solidFill>
                  <a:srgbClr val="061B16"/>
                </a:solidFill>
              </a:rPr>
              <a:t>(</a:t>
            </a:r>
            <a:r>
              <a:rPr lang="en-US" sz="1600" b="1" dirty="0" err="1" smtClean="0">
                <a:solidFill>
                  <a:srgbClr val="061B16"/>
                </a:solidFill>
              </a:rPr>
              <a:t>sítí</a:t>
            </a:r>
            <a:r>
              <a:rPr lang="en-US" sz="1600" b="1" dirty="0" smtClean="0">
                <a:solidFill>
                  <a:srgbClr val="061B16"/>
                </a:solidFill>
              </a:rPr>
              <a:t>)</a:t>
            </a:r>
            <a:endParaRPr lang="en-US" sz="1600" b="1" dirty="0">
              <a:solidFill>
                <a:srgbClr val="061B16"/>
              </a:solidFill>
            </a:endParaRPr>
          </a:p>
          <a:p>
            <a:pPr algn="ctr">
              <a:defRPr/>
            </a:pPr>
            <a:r>
              <a:rPr lang="en-US" sz="1600" b="1" dirty="0" err="1">
                <a:solidFill>
                  <a:srgbClr val="061B16"/>
                </a:solidFill>
              </a:rPr>
              <a:t>p</a:t>
            </a:r>
            <a:r>
              <a:rPr lang="en-US" sz="1600" b="1" dirty="0" err="1" smtClean="0">
                <a:solidFill>
                  <a:srgbClr val="061B16"/>
                </a:solidFill>
              </a:rPr>
              <a:t>rogramů</a:t>
            </a:r>
            <a:r>
              <a:rPr lang="en-US" sz="1600" b="1" dirty="0" smtClean="0">
                <a:solidFill>
                  <a:srgbClr val="061B16"/>
                </a:solidFill>
              </a:rPr>
              <a:t> a </a:t>
            </a:r>
            <a:r>
              <a:rPr lang="en-US" sz="1600" b="1" dirty="0" err="1" smtClean="0">
                <a:solidFill>
                  <a:srgbClr val="061B16"/>
                </a:solidFill>
              </a:rPr>
              <a:t>dostupnost</a:t>
            </a:r>
            <a:r>
              <a:rPr lang="en-US" sz="1600" b="1" dirty="0" smtClean="0">
                <a:solidFill>
                  <a:srgbClr val="061B16"/>
                </a:solidFill>
              </a:rPr>
              <a:t> </a:t>
            </a:r>
            <a:endParaRPr lang="en-US" sz="1600" b="1" dirty="0">
              <a:solidFill>
                <a:srgbClr val="061B1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42090" y="4603545"/>
            <a:ext cx="2558778" cy="56170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61B16"/>
                </a:solidFill>
              </a:rPr>
              <a:t>(4b) </a:t>
            </a:r>
            <a:r>
              <a:rPr lang="en-US" sz="1600" b="1" dirty="0" err="1" smtClean="0">
                <a:solidFill>
                  <a:srgbClr val="061B16"/>
                </a:solidFill>
              </a:rPr>
              <a:t>Jednotný</a:t>
            </a:r>
            <a:r>
              <a:rPr lang="en-US" sz="1600" b="1" dirty="0" smtClean="0">
                <a:solidFill>
                  <a:srgbClr val="061B16"/>
                </a:solidFill>
              </a:rPr>
              <a:t> </a:t>
            </a:r>
            <a:r>
              <a:rPr lang="en-US" sz="1600" b="1" dirty="0" err="1" smtClean="0">
                <a:solidFill>
                  <a:srgbClr val="061B16"/>
                </a:solidFill>
              </a:rPr>
              <a:t>rámec</a:t>
            </a:r>
            <a:r>
              <a:rPr lang="en-US" sz="1600" b="1" dirty="0" smtClean="0">
                <a:solidFill>
                  <a:srgbClr val="061B16"/>
                </a:solidFill>
              </a:rPr>
              <a:t>, </a:t>
            </a:r>
          </a:p>
          <a:p>
            <a:pPr algn="ctr">
              <a:defRPr/>
            </a:pPr>
            <a:r>
              <a:rPr lang="en-US" sz="1600" b="1" dirty="0" err="1">
                <a:solidFill>
                  <a:srgbClr val="061B16"/>
                </a:solidFill>
              </a:rPr>
              <a:t>k</a:t>
            </a:r>
            <a:r>
              <a:rPr lang="en-US" sz="1600" b="1" dirty="0" err="1" smtClean="0">
                <a:solidFill>
                  <a:srgbClr val="061B16"/>
                </a:solidFill>
              </a:rPr>
              <a:t>oordinace</a:t>
            </a:r>
            <a:r>
              <a:rPr lang="en-US" sz="1600" b="1" dirty="0" smtClean="0">
                <a:solidFill>
                  <a:srgbClr val="061B16"/>
                </a:solidFill>
              </a:rPr>
              <a:t> a </a:t>
            </a:r>
            <a:r>
              <a:rPr lang="en-US" sz="1600" b="1" dirty="0" err="1" smtClean="0">
                <a:solidFill>
                  <a:srgbClr val="061B16"/>
                </a:solidFill>
              </a:rPr>
              <a:t>etika</a:t>
            </a:r>
            <a:endParaRPr lang="en-US" sz="1600" b="1" dirty="0">
              <a:solidFill>
                <a:srgbClr val="061B1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74856" y="4593049"/>
            <a:ext cx="2689281" cy="5797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61B16"/>
                </a:solidFill>
              </a:rPr>
              <a:t>(4c</a:t>
            </a:r>
            <a:r>
              <a:rPr lang="en-US" sz="1600" b="1" dirty="0">
                <a:solidFill>
                  <a:srgbClr val="061B16"/>
                </a:solidFill>
              </a:rPr>
              <a:t>) </a:t>
            </a:r>
            <a:r>
              <a:rPr lang="en-US" sz="1600" b="1" dirty="0" err="1">
                <a:solidFill>
                  <a:srgbClr val="061B16"/>
                </a:solidFill>
              </a:rPr>
              <a:t>Systém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financování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61B16"/>
                </a:solidFill>
              </a:rPr>
              <a:t>(</a:t>
            </a:r>
            <a:r>
              <a:rPr lang="en-US" sz="1600" b="1" dirty="0" err="1">
                <a:solidFill>
                  <a:srgbClr val="061B16"/>
                </a:solidFill>
              </a:rPr>
              <a:t>specializovaná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péče</a:t>
            </a:r>
            <a:r>
              <a:rPr lang="en-US" sz="1600" b="1" dirty="0">
                <a:solidFill>
                  <a:srgbClr val="061B16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3772" y="5255873"/>
            <a:ext cx="8060365" cy="11573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 w="1270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61B16"/>
                </a:solidFill>
              </a:rPr>
              <a:t>(5)</a:t>
            </a:r>
          </a:p>
          <a:p>
            <a:pPr algn="ctr">
              <a:defRPr/>
            </a:pPr>
            <a:r>
              <a:rPr lang="en-US" sz="1600" b="1" dirty="0" err="1">
                <a:solidFill>
                  <a:srgbClr val="061B16"/>
                </a:solidFill>
              </a:rPr>
              <a:t>Klíčové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dokumenty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tvořící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homogenní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rámec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linie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oborové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i</a:t>
            </a:r>
            <a:r>
              <a:rPr lang="en-US" sz="1600" b="1" dirty="0">
                <a:solidFill>
                  <a:srgbClr val="061B16"/>
                </a:solidFill>
              </a:rPr>
              <a:t> </a:t>
            </a:r>
            <a:r>
              <a:rPr lang="en-US" sz="1600" b="1" dirty="0" err="1">
                <a:solidFill>
                  <a:srgbClr val="061B16"/>
                </a:solidFill>
              </a:rPr>
              <a:t>transoborové</a:t>
            </a:r>
            <a:endParaRPr lang="en-US" sz="1600" b="1" dirty="0">
              <a:solidFill>
                <a:srgbClr val="061B16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61B16"/>
                </a:solidFill>
              </a:rPr>
              <a:t>A/ </a:t>
            </a:r>
            <a:r>
              <a:rPr lang="en-US" sz="1600" dirty="0" err="1">
                <a:solidFill>
                  <a:srgbClr val="061B16"/>
                </a:solidFill>
              </a:rPr>
              <a:t>Vzdělávací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koncepce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řešící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oborová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hlediska</a:t>
            </a:r>
            <a:r>
              <a:rPr lang="en-US" sz="1600" dirty="0">
                <a:solidFill>
                  <a:srgbClr val="061B16"/>
                </a:solidFill>
              </a:rPr>
              <a:t> a </a:t>
            </a:r>
            <a:r>
              <a:rPr lang="en-US" sz="1600" dirty="0" err="1">
                <a:solidFill>
                  <a:srgbClr val="061B16"/>
                </a:solidFill>
              </a:rPr>
              <a:t>kvalifikační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požadavky</a:t>
            </a:r>
            <a:r>
              <a:rPr lang="en-US" sz="1600" dirty="0">
                <a:solidFill>
                  <a:srgbClr val="061B16"/>
                </a:solidFill>
              </a:rPr>
              <a:t>.</a:t>
            </a:r>
          </a:p>
          <a:p>
            <a:pPr algn="ctr">
              <a:defRPr/>
            </a:pPr>
            <a:r>
              <a:rPr lang="en-US" sz="1600" dirty="0">
                <a:solidFill>
                  <a:srgbClr val="061B16"/>
                </a:solidFill>
              </a:rPr>
              <a:t>B/ </a:t>
            </a:r>
            <a:r>
              <a:rPr lang="en-US" sz="1600" dirty="0" err="1">
                <a:solidFill>
                  <a:srgbClr val="061B16"/>
                </a:solidFill>
              </a:rPr>
              <a:t>Koncepce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vědy</a:t>
            </a:r>
            <a:r>
              <a:rPr lang="en-US" sz="1600" dirty="0">
                <a:solidFill>
                  <a:srgbClr val="061B16"/>
                </a:solidFill>
              </a:rPr>
              <a:t> a </a:t>
            </a:r>
            <a:r>
              <a:rPr lang="en-US" sz="1600" dirty="0" err="1">
                <a:solidFill>
                  <a:srgbClr val="061B16"/>
                </a:solidFill>
              </a:rPr>
              <a:t>výzkumu</a:t>
            </a:r>
            <a:r>
              <a:rPr lang="en-US" sz="1600" dirty="0">
                <a:solidFill>
                  <a:srgbClr val="061B16"/>
                </a:solidFill>
              </a:rPr>
              <a:t> v </a:t>
            </a:r>
            <a:r>
              <a:rPr lang="en-US" sz="1600" dirty="0" err="1">
                <a:solidFill>
                  <a:srgbClr val="061B16"/>
                </a:solidFill>
              </a:rPr>
              <a:t>oboru</a:t>
            </a:r>
            <a:r>
              <a:rPr lang="en-US" sz="1600" dirty="0">
                <a:solidFill>
                  <a:srgbClr val="061B16"/>
                </a:solidFill>
              </a:rPr>
              <a:t> </a:t>
            </a:r>
            <a:r>
              <a:rPr lang="en-US" sz="1600" dirty="0" err="1">
                <a:solidFill>
                  <a:srgbClr val="061B16"/>
                </a:solidFill>
              </a:rPr>
              <a:t>adiktologie</a:t>
            </a:r>
            <a:r>
              <a:rPr lang="en-US" sz="1600" dirty="0">
                <a:solidFill>
                  <a:srgbClr val="061B16"/>
                </a:solidFill>
              </a:rPr>
              <a:t> (</a:t>
            </a:r>
            <a:r>
              <a:rPr lang="en-US" sz="1600" dirty="0" err="1">
                <a:solidFill>
                  <a:srgbClr val="061B16"/>
                </a:solidFill>
              </a:rPr>
              <a:t>diferenciace</a:t>
            </a:r>
            <a:r>
              <a:rPr lang="en-US" sz="1600" dirty="0">
                <a:solidFill>
                  <a:srgbClr val="061B16"/>
                </a:solidFill>
              </a:rPr>
              <a:t>/</a:t>
            </a:r>
            <a:r>
              <a:rPr lang="en-US" sz="1600" dirty="0" err="1">
                <a:solidFill>
                  <a:srgbClr val="061B16"/>
                </a:solidFill>
              </a:rPr>
              <a:t>integrace</a:t>
            </a:r>
            <a:r>
              <a:rPr lang="en-US" sz="1600" dirty="0">
                <a:solidFill>
                  <a:srgbClr val="061B16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44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 smtClean="0">
                <a:latin typeface="Arial" charset="0"/>
              </a:rPr>
              <a:t>Hlavní</a:t>
            </a:r>
            <a:r>
              <a:rPr lang="en-US" sz="3000" dirty="0" smtClean="0">
                <a:latin typeface="Arial" charset="0"/>
              </a:rPr>
              <a:t> </a:t>
            </a:r>
            <a:r>
              <a:rPr lang="en-US" sz="3000" dirty="0" err="1" smtClean="0">
                <a:latin typeface="Arial" charset="0"/>
              </a:rPr>
              <a:t>úkoly</a:t>
            </a:r>
            <a:r>
              <a:rPr lang="en-US" sz="3000" dirty="0" smtClean="0">
                <a:latin typeface="Arial" charset="0"/>
              </a:rPr>
              <a:t> a </a:t>
            </a:r>
            <a:r>
              <a:rPr lang="en-US" sz="3000" dirty="0" err="1" smtClean="0">
                <a:latin typeface="Arial" charset="0"/>
              </a:rPr>
              <a:t>výzvy</a:t>
            </a:r>
            <a:r>
              <a:rPr lang="en-US" sz="3000" dirty="0" smtClean="0">
                <a:latin typeface="Arial" charset="0"/>
              </a:rPr>
              <a:t>: </a:t>
            </a:r>
            <a:r>
              <a:rPr lang="en-US" sz="3000" dirty="0" err="1" smtClean="0">
                <a:latin typeface="Arial" charset="0"/>
              </a:rPr>
              <a:t>jak</a:t>
            </a:r>
            <a:r>
              <a:rPr lang="en-US" sz="3000" dirty="0" smtClean="0">
                <a:latin typeface="Arial" charset="0"/>
              </a:rPr>
              <a:t> </a:t>
            </a:r>
            <a:r>
              <a:rPr lang="en-US" sz="3000" dirty="0" err="1" smtClean="0">
                <a:latin typeface="Arial" charset="0"/>
              </a:rPr>
              <a:t>dál</a:t>
            </a:r>
            <a:r>
              <a:rPr lang="en-US" sz="3000" dirty="0" smtClean="0">
                <a:latin typeface="Arial" charset="0"/>
              </a:rPr>
              <a:t> s </a:t>
            </a:r>
            <a:r>
              <a:rPr lang="en-US" sz="3000" dirty="0" err="1" smtClean="0">
                <a:latin typeface="Arial" charset="0"/>
              </a:rPr>
              <a:t>návrhem</a:t>
            </a:r>
            <a:endParaRPr lang="en-US" sz="3000" dirty="0">
              <a:latin typeface="Arial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88915" y="1090004"/>
            <a:ext cx="8742555" cy="2075868"/>
          </a:xfrm>
        </p:spPr>
        <p:txBody>
          <a:bodyPr/>
          <a:lstStyle/>
          <a:p>
            <a:pPr eaLnBrk="1" hangingPunct="1"/>
            <a:r>
              <a:rPr lang="cs-CZ" sz="2000" dirty="0" smtClean="0">
                <a:latin typeface="Arial" charset="0"/>
              </a:rPr>
              <a:t>Navržený systém je zcela </a:t>
            </a:r>
            <a:r>
              <a:rPr lang="cs-CZ" sz="2000" b="1" dirty="0" smtClean="0">
                <a:latin typeface="Arial" charset="0"/>
              </a:rPr>
              <a:t>unikátní</a:t>
            </a:r>
            <a:r>
              <a:rPr lang="cs-CZ" sz="2000" dirty="0" smtClean="0">
                <a:latin typeface="Arial" charset="0"/>
              </a:rPr>
              <a:t> a vychází z naší současné situace a potřeb: </a:t>
            </a:r>
            <a:r>
              <a:rPr lang="cs-CZ" sz="2000" b="1" dirty="0" smtClean="0">
                <a:latin typeface="Arial" charset="0"/>
              </a:rPr>
              <a:t>nemá ekvivalent </a:t>
            </a:r>
            <a:r>
              <a:rPr lang="cs-CZ" sz="2000" dirty="0" smtClean="0">
                <a:latin typeface="Arial" charset="0"/>
              </a:rPr>
              <a:t>nikdy jinde v zahraničí.</a:t>
            </a:r>
          </a:p>
          <a:p>
            <a:pPr eaLnBrk="1" hangingPunct="1"/>
            <a:r>
              <a:rPr lang="cs-CZ" sz="2000" dirty="0" smtClean="0">
                <a:latin typeface="Arial" charset="0"/>
              </a:rPr>
              <a:t>Česká republika je nyní </a:t>
            </a:r>
            <a:r>
              <a:rPr lang="cs-CZ" sz="2000" b="1" dirty="0" smtClean="0">
                <a:latin typeface="Arial" charset="0"/>
              </a:rPr>
              <a:t>jedinou zemí EU mající návrh konzistentního </a:t>
            </a:r>
            <a:r>
              <a:rPr lang="cs-CZ" sz="2000" b="1" dirty="0">
                <a:latin typeface="Arial" charset="0"/>
              </a:rPr>
              <a:t>k</a:t>
            </a:r>
            <a:r>
              <a:rPr lang="cs-CZ" sz="2000" b="1" dirty="0" smtClean="0">
                <a:latin typeface="Arial" charset="0"/>
              </a:rPr>
              <a:t>omprehenzivní rámce nového oboru </a:t>
            </a:r>
            <a:r>
              <a:rPr lang="cs-CZ" sz="2000" dirty="0" smtClean="0">
                <a:latin typeface="Arial" charset="0"/>
              </a:rPr>
              <a:t>integrujícího všechny základní oblasti oboru v tak pokročilé fázi implementace ve vazbě na financování na celonárodní úrovni.</a:t>
            </a:r>
          </a:p>
          <a:p>
            <a:pPr eaLnBrk="1" hangingPunct="1"/>
            <a:r>
              <a:rPr lang="cs-CZ" sz="2000" dirty="0" smtClean="0">
                <a:latin typeface="Arial" charset="0"/>
              </a:rPr>
              <a:t>Plán musí být ale řádně diskutován a vyžaduje </a:t>
            </a:r>
            <a:r>
              <a:rPr lang="cs-CZ" sz="2000" b="1" dirty="0" smtClean="0">
                <a:latin typeface="Arial" charset="0"/>
              </a:rPr>
              <a:t> spolupráci více společností </a:t>
            </a:r>
            <a:r>
              <a:rPr lang="cs-CZ" sz="2000" dirty="0" smtClean="0">
                <a:latin typeface="Arial" charset="0"/>
              </a:rPr>
              <a:t>a klade nároky na definici rolí, kompetencí a zodpovědnosti.</a:t>
            </a:r>
          </a:p>
          <a:p>
            <a:pPr eaLnBrk="1" hangingPunct="1"/>
            <a:r>
              <a:rPr lang="cs-CZ" sz="2000" dirty="0" smtClean="0">
                <a:latin typeface="Arial" charset="0"/>
              </a:rPr>
              <a:t>Celý </a:t>
            </a:r>
            <a:r>
              <a:rPr lang="cs-CZ" sz="2000" b="1" dirty="0" smtClean="0">
                <a:latin typeface="Arial" charset="0"/>
              </a:rPr>
              <a:t>systém nelze ověřit a otestovat </a:t>
            </a:r>
            <a:r>
              <a:rPr lang="cs-CZ" sz="2000" dirty="0" smtClean="0">
                <a:latin typeface="Arial" charset="0"/>
              </a:rPr>
              <a:t>předem. Ověřovány a testovány tedy musí při implementaci být dílčí kroky spolu s vyhodnocením dopadů a konsekvencí.</a:t>
            </a:r>
          </a:p>
          <a:p>
            <a:pPr eaLnBrk="1" hangingPunct="1"/>
            <a:r>
              <a:rPr lang="cs-CZ" sz="2000" dirty="0" smtClean="0">
                <a:latin typeface="Arial" charset="0"/>
              </a:rPr>
              <a:t>Musí být vypracován </a:t>
            </a:r>
            <a:r>
              <a:rPr lang="cs-CZ" sz="2000" b="1" dirty="0" smtClean="0">
                <a:latin typeface="Arial" charset="0"/>
              </a:rPr>
              <a:t>podrobný implementační plán</a:t>
            </a:r>
            <a:r>
              <a:rPr lang="cs-CZ" sz="2000" dirty="0" smtClean="0">
                <a:latin typeface="Arial" charset="0"/>
              </a:rPr>
              <a:t>, specifikující krok za krokem časový a technický rámec.</a:t>
            </a:r>
          </a:p>
          <a:p>
            <a:pPr eaLnBrk="1" hangingPunct="1"/>
            <a:r>
              <a:rPr lang="cs-CZ" sz="2000" dirty="0" smtClean="0">
                <a:latin typeface="Arial" charset="0"/>
              </a:rPr>
              <a:t>Musí být stanoven podrobný </a:t>
            </a:r>
            <a:r>
              <a:rPr lang="cs-CZ" sz="2000" b="1" dirty="0" smtClean="0">
                <a:latin typeface="Arial" charset="0"/>
              </a:rPr>
              <a:t>ekonomický rámec </a:t>
            </a:r>
            <a:r>
              <a:rPr lang="cs-CZ" sz="2000" dirty="0" smtClean="0">
                <a:latin typeface="Arial" charset="0"/>
              </a:rPr>
              <a:t>ohraničující dílčí kroky a realizaci a kontrolu (je to vůbec možné?). Vše nutné </a:t>
            </a:r>
            <a:r>
              <a:rPr lang="cs-CZ" sz="2000" b="1" dirty="0" smtClean="0">
                <a:latin typeface="Arial" charset="0"/>
              </a:rPr>
              <a:t>průběžně evaluovat</a:t>
            </a:r>
            <a:r>
              <a:rPr lang="cs-CZ" sz="2000" dirty="0" smtClean="0">
                <a:latin typeface="Arial" charset="0"/>
              </a:rPr>
              <a:t>.   </a:t>
            </a:r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3B0D1C-044C-704C-AD3D-5088E2FB6D15}" type="datetime1">
              <a:rPr lang="cs-CZ">
                <a:solidFill>
                  <a:schemeClr val="bg1"/>
                </a:solidFill>
              </a:rPr>
              <a:pPr eaLnBrk="1" hangingPunct="1"/>
              <a:t>6/4/13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page</a:t>
            </a:r>
            <a:r>
              <a:rPr lang="en-US">
                <a:solidFill>
                  <a:schemeClr val="bg1"/>
                </a:solidFill>
              </a:rPr>
              <a:t> </a:t>
            </a:r>
            <a:fld id="{3C7C0CC2-4777-E344-9461-76C44C68CB42}" type="slidenum">
              <a:rPr lang="en-US">
                <a:solidFill>
                  <a:schemeClr val="bg1"/>
                </a:solidFill>
              </a:rPr>
              <a:pPr eaLnBrk="1" hangingPunct="1"/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CA-CZ-final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-cz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1283</Words>
  <Application>Microsoft Macintosh PowerPoint</Application>
  <PresentationFormat>On-screen Show (4:3)</PresentationFormat>
  <Paragraphs>144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CA-CZ-final</vt:lpstr>
      <vt:lpstr>1_CA-cz</vt:lpstr>
      <vt:lpstr>Klíčové dokumenty oboru adiktologie: zásadní předpoklad úspěšného  budoucího vývoje oboru </vt:lpstr>
      <vt:lpstr>Obor adiktologie 1995-2013: bilance </vt:lpstr>
      <vt:lpstr>1. Teorie a vazba výzkumu s praxí </vt:lpstr>
      <vt:lpstr>2. Evaluace, standardy, kvalita </vt:lpstr>
      <vt:lpstr>3. Struktura služeb a jejich dostupnost  </vt:lpstr>
      <vt:lpstr>4. Katalogizace programů (NETAD)</vt:lpstr>
      <vt:lpstr>5. Vzdělávání/kvalifikace a věda </vt:lpstr>
      <vt:lpstr>Jednotný rámec oboru adiktologie</vt:lpstr>
      <vt:lpstr>Hlavní úkoly a výzvy: jak dál s návrhem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Konopí: droga, hrozba, panacea?</dc:title>
  <dc:creator>Adelka</dc:creator>
  <cp:lastModifiedBy>Michal Miovsky</cp:lastModifiedBy>
  <cp:revision>154</cp:revision>
  <dcterms:created xsi:type="dcterms:W3CDTF">2012-04-18T08:34:20Z</dcterms:created>
  <dcterms:modified xsi:type="dcterms:W3CDTF">2013-06-04T10:42:34Z</dcterms:modified>
</cp:coreProperties>
</file>