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6" r:id="rId2"/>
  </p:sldMasterIdLst>
  <p:notesMasterIdLst>
    <p:notesMasterId r:id="rId25"/>
  </p:notesMasterIdLst>
  <p:handoutMasterIdLst>
    <p:handoutMasterId r:id="rId26"/>
  </p:handoutMasterIdLst>
  <p:sldIdLst>
    <p:sldId id="259" r:id="rId3"/>
    <p:sldId id="402" r:id="rId4"/>
    <p:sldId id="424" r:id="rId5"/>
    <p:sldId id="416" r:id="rId6"/>
    <p:sldId id="403" r:id="rId7"/>
    <p:sldId id="404" r:id="rId8"/>
    <p:sldId id="417" r:id="rId9"/>
    <p:sldId id="422" r:id="rId10"/>
    <p:sldId id="423" r:id="rId11"/>
    <p:sldId id="405" r:id="rId12"/>
    <p:sldId id="406" r:id="rId13"/>
    <p:sldId id="407" r:id="rId14"/>
    <p:sldId id="418" r:id="rId15"/>
    <p:sldId id="408" r:id="rId16"/>
    <p:sldId id="419" r:id="rId17"/>
    <p:sldId id="409" r:id="rId18"/>
    <p:sldId id="420" r:id="rId19"/>
    <p:sldId id="421" r:id="rId20"/>
    <p:sldId id="413" r:id="rId21"/>
    <p:sldId id="414" r:id="rId22"/>
    <p:sldId id="415" r:id="rId23"/>
    <p:sldId id="297" r:id="rId24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idesova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50" autoAdjust="0"/>
    <p:restoredTop sz="95737" autoAdjust="0"/>
  </p:normalViewPr>
  <p:slideViewPr>
    <p:cSldViewPr snapToGrid="0">
      <p:cViewPr>
        <p:scale>
          <a:sx n="80" d="100"/>
          <a:sy n="80" d="100"/>
        </p:scale>
        <p:origin x="-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cs-CZ"/>
              <a:t>GPS ČR 2008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879E869-0B93-4312-A324-A0C06E43F43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314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en-US"/>
              <a:t>GPS ČR 2008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62B5E6F-8518-405E-A0F9-391AB988F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471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GPS ČR 2008</a:t>
            </a:r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1953F4-364E-4371-BFD8-4764FC64964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elka\Desktop\POZADI na ppt_2012_titl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548255"/>
            <a:ext cx="8229599" cy="2633345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5407025"/>
            <a:ext cx="8280400" cy="1009015"/>
          </a:xfrm>
        </p:spPr>
        <p:txBody>
          <a:bodyPr/>
          <a:lstStyle>
            <a:lvl1pPr marL="0" indent="0">
              <a:spcBef>
                <a:spcPct val="5000"/>
              </a:spcBef>
              <a:buFontTx/>
              <a:buNone/>
              <a:defRPr sz="2000"/>
            </a:lvl1pPr>
          </a:lstStyle>
          <a:p>
            <a:r>
              <a:rPr lang="cs-CZ" smtClean="0"/>
              <a:t>Klepnutím lze upravit styl předlohy podnadpisů.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769100" y="6530975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96E5-3B28-4CB8-84D9-3D32ACC2A30C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86C1-6C0D-4304-834E-5D89263DF1E9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1F2E1621-C3CD-445C-86CF-81212E7B2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70688" y="300038"/>
            <a:ext cx="2049462" cy="5854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0713" y="300038"/>
            <a:ext cx="5997575" cy="5854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0FB13-4B08-4A8A-8846-0C7DF2D9DC98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A1B10FFC-94CF-4B6E-BBF1-82EB9D3A4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0713" y="1484313"/>
            <a:ext cx="3957637" cy="2259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1484313"/>
            <a:ext cx="3959225" cy="2259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0713" y="3895725"/>
            <a:ext cx="3957637" cy="225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0750" y="3895725"/>
            <a:ext cx="3959225" cy="225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F158D-5A5F-4C3D-BB6E-2A39F289C04E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43BA5703-396E-45DA-99BE-AC9F3AB92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300038"/>
            <a:ext cx="7343775" cy="5032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30750" y="1484313"/>
            <a:ext cx="3959225" cy="22590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30750" y="3895725"/>
            <a:ext cx="3959225" cy="22590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BB7A0-1B89-471A-8D54-D4293294EC6C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5F1D0344-0FD1-484A-9839-A7E3399E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549900" y="3284855"/>
            <a:ext cx="3390900" cy="2633345"/>
          </a:xfr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2136A-B331-4913-B6CB-4A70AAEB7E66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F54ABBDA-F6BF-4156-861F-EACD4E647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BFF43-FC31-4EB5-A542-C584D2E525A0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9F2D52D7-C1BC-4BE3-BFF2-B45FCAFCD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0713" y="1484313"/>
            <a:ext cx="3957637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30750" y="1484313"/>
            <a:ext cx="3959225" cy="4670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D3F1F-E331-4B9A-A528-E8D023672C62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A18A5DF5-4D97-4A81-8018-C908BA58B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CF295-83CE-482E-8CD3-00D9E239DD70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679A7453-E585-4251-84DE-701060706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11E5A-04D7-4396-A2D2-43A10954EB59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C4CA7019-00C1-41C6-AFD0-AD5C95E29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4B522-D7EB-40E3-B741-B39EFD18EDF0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238DCD33-A4C6-4B93-98A6-8BF109E21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1D19-BBD1-476E-B904-69AA97EDCC98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7A7B9BBE-9614-40C6-86F2-DB86F51C6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B70CF-B820-4162-8DD6-490BF75B7C18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strana </a:t>
            </a:r>
            <a:fld id="{D7F04361-83EA-4379-AFC6-5CC7F464D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C:\Users\Adelka\Desktop\POZADI na ppt_2012-vnitrek02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23200" y="6527800"/>
            <a:ext cx="10668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D4767D77-08E0-4171-B2E4-8B4A5AF49F00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cs-CZ"/>
              <a:t>strana </a:t>
            </a:r>
            <a:fld id="{A0B71E9B-083E-4233-BD77-1D15EA3AA4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223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1" r:id="rId2"/>
    <p:sldLayoutId id="2147483710" r:id="rId3"/>
    <p:sldLayoutId id="2147483709" r:id="rId4"/>
    <p:sldLayoutId id="2147483708" r:id="rId5"/>
    <p:sldLayoutId id="2147483707" r:id="rId6"/>
    <p:sldLayoutId id="2147483706" r:id="rId7"/>
    <p:sldLayoutId id="2147483705" r:id="rId8"/>
    <p:sldLayoutId id="2147483704" r:id="rId9"/>
    <p:sldLayoutId id="2147483703" r:id="rId10"/>
    <p:sldLayoutId id="2147483702" r:id="rId11"/>
    <p:sldLayoutId id="2147483701" r:id="rId12"/>
    <p:sldLayoutId id="2147483700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300038"/>
            <a:ext cx="73437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 předlohy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0713" y="1484313"/>
            <a:ext cx="8069262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Klepnutím lze upravit styly předlohy textu.</a:t>
            </a:r>
          </a:p>
          <a:p>
            <a:pPr lvl="1"/>
            <a:r>
              <a:rPr lang="en-US" smtClean="0"/>
              <a:t>Druhá úroveň</a:t>
            </a:r>
          </a:p>
          <a:p>
            <a:pPr lvl="2"/>
            <a:r>
              <a:rPr lang="en-US" smtClean="0"/>
              <a:t>Třetí úroveň</a:t>
            </a:r>
          </a:p>
          <a:p>
            <a:pPr lvl="3"/>
            <a:r>
              <a:rPr lang="en-US" smtClean="0"/>
              <a:t>Čtvrtá úroveň</a:t>
            </a:r>
          </a:p>
          <a:p>
            <a:pPr lvl="4"/>
            <a:r>
              <a:rPr lang="en-US" smtClean="0"/>
              <a:t>Pátá úroveň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563" y="6524625"/>
            <a:ext cx="9715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fld id="{E6BB42CE-6124-4790-8695-A0EDDB9CDE3A}" type="slidenum">
              <a:rPr lang="cs-CZ"/>
              <a:pPr/>
              <a:t>‹#›</a:t>
            </a:fld>
            <a:r>
              <a:rPr lang="cs-CZ"/>
              <a:t>strana</a:t>
            </a: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58888" y="6524625"/>
            <a:ext cx="396081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endParaRPr lang="cs-CZ"/>
          </a:p>
        </p:txBody>
      </p:sp>
      <p:pic>
        <p:nvPicPr>
          <p:cNvPr id="15366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5549900" y="3284538"/>
            <a:ext cx="3390900" cy="2633662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cs-CZ" kern="0" dirty="0" smtClean="0">
                <a:ea typeface="+mj-ea"/>
                <a:cs typeface="+mj-cs"/>
              </a:rPr>
              <a:t>Děkujeme za pozornost</a:t>
            </a:r>
            <a:endParaRPr lang="en-US" kern="0" dirty="0"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13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ogy-info.cz" TargetMode="External"/><Relationship Id="rId2" Type="http://schemas.openxmlformats.org/officeDocument/2006/relationships/hyperlink" Target="http://www.adiktologie.c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ctrTitle"/>
          </p:nvPr>
        </p:nvSpPr>
        <p:spPr>
          <a:xfrm>
            <a:off x="414338" y="2255838"/>
            <a:ext cx="8364537" cy="2389187"/>
          </a:xfrm>
        </p:spPr>
        <p:txBody>
          <a:bodyPr/>
          <a:lstStyle/>
          <a:p>
            <a:pPr eaLnBrk="1" hangingPunct="1"/>
            <a:r>
              <a:rPr lang="cs-CZ" sz="3200" dirty="0">
                <a:latin typeface="Arial" charset="0"/>
              </a:rPr>
              <a:t>Psychosociální intervence </a:t>
            </a:r>
            <a:r>
              <a:rPr lang="cs-CZ" sz="3200" dirty="0" smtClean="0">
                <a:latin typeface="Arial" charset="0"/>
              </a:rPr>
              <a:t>a </a:t>
            </a:r>
            <a:r>
              <a:rPr lang="cs-CZ" sz="3200" dirty="0">
                <a:latin typeface="Arial" charset="0"/>
              </a:rPr>
              <a:t>možnosti časné diagnostiky </a:t>
            </a:r>
            <a:r>
              <a:rPr lang="cs-CZ" sz="3200" dirty="0" smtClean="0">
                <a:latin typeface="Arial" charset="0"/>
              </a:rPr>
              <a:t>a </a:t>
            </a:r>
            <a:r>
              <a:rPr lang="cs-CZ" sz="3200" dirty="0">
                <a:latin typeface="Arial" charset="0"/>
              </a:rPr>
              <a:t>intervence u osob majících </a:t>
            </a:r>
            <a:r>
              <a:rPr lang="cs-CZ" sz="3200" dirty="0" smtClean="0">
                <a:latin typeface="Arial" charset="0"/>
              </a:rPr>
              <a:t>problém </a:t>
            </a:r>
            <a:r>
              <a:rPr lang="cs-CZ" sz="3200" dirty="0">
                <a:latin typeface="Arial" charset="0"/>
              </a:rPr>
              <a:t>s alkoholem?</a:t>
            </a:r>
            <a:endParaRPr lang="cs-CZ" sz="3200" dirty="0" smtClean="0"/>
          </a:p>
        </p:txBody>
      </p:sp>
      <p:sp>
        <p:nvSpPr>
          <p:cNvPr id="5" name="Podnadpis 2"/>
          <p:cNvSpPr txBox="1">
            <a:spLocks/>
          </p:cNvSpPr>
          <p:nvPr/>
        </p:nvSpPr>
        <p:spPr bwMode="auto">
          <a:xfrm>
            <a:off x="362466" y="4785770"/>
            <a:ext cx="8423360" cy="165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5000"/>
              </a:spcBef>
              <a:spcAft>
                <a:spcPct val="0"/>
              </a:spcAft>
              <a:buClr>
                <a:schemeClr val="accent2"/>
              </a:buClr>
              <a:buSzPct val="130000"/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3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b="1" dirty="0" smtClean="0"/>
              <a:t>Michal </a:t>
            </a:r>
            <a:r>
              <a:rPr lang="cs-CZ" b="1" dirty="0" err="1" smtClean="0"/>
              <a:t>Miovský</a:t>
            </a:r>
            <a:endParaRPr lang="cs-CZ" b="1" dirty="0" smtClean="0"/>
          </a:p>
          <a:p>
            <a:endParaRPr lang="cs-CZ" sz="1800" b="1" dirty="0" smtClean="0"/>
          </a:p>
          <a:p>
            <a:r>
              <a:rPr lang="cs-CZ" sz="1800" b="1" dirty="0" smtClean="0"/>
              <a:t>Celostátní AT konference, Sečská přehrada (4. června, 2013)</a:t>
            </a:r>
          </a:p>
          <a:p>
            <a:endParaRPr lang="cs-CZ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419225" y="-63500"/>
            <a:ext cx="72390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400" b="1" dirty="0" smtClean="0">
                <a:latin typeface="Arial" charset="0"/>
                <a:cs typeface="+mj-cs"/>
              </a:rPr>
              <a:t>Dílčí aspekty pravidelného </a:t>
            </a:r>
            <a:r>
              <a:rPr lang="cs-CZ" sz="2400" b="1" dirty="0">
                <a:latin typeface="Arial" charset="0"/>
                <a:cs typeface="+mj-cs"/>
              </a:rPr>
              <a:t>sledování </a:t>
            </a:r>
            <a:r>
              <a:rPr lang="cs-CZ" sz="2400" b="1" dirty="0" smtClean="0">
                <a:latin typeface="Arial" charset="0"/>
                <a:cs typeface="+mj-cs"/>
              </a:rPr>
              <a:t/>
            </a:r>
            <a:br>
              <a:rPr lang="cs-CZ" sz="2400" b="1" dirty="0" smtClean="0">
                <a:latin typeface="Arial" charset="0"/>
                <a:cs typeface="+mj-cs"/>
              </a:rPr>
            </a:br>
            <a:r>
              <a:rPr lang="cs-CZ" sz="2400" b="1" dirty="0" smtClean="0">
                <a:latin typeface="Arial" charset="0"/>
                <a:cs typeface="+mj-cs"/>
              </a:rPr>
              <a:t>a </a:t>
            </a:r>
            <a:r>
              <a:rPr lang="cs-CZ" sz="2400" b="1" dirty="0">
                <a:latin typeface="Arial" charset="0"/>
                <a:cs typeface="+mj-cs"/>
              </a:rPr>
              <a:t>psychosociální </a:t>
            </a:r>
            <a:r>
              <a:rPr lang="cs-CZ" sz="2400" b="1" dirty="0" smtClean="0">
                <a:latin typeface="Arial" charset="0"/>
                <a:cs typeface="+mj-cs"/>
              </a:rPr>
              <a:t>podpory</a:t>
            </a:r>
            <a:r>
              <a:rPr lang="cs-CZ" sz="2400" b="1" dirty="0">
                <a:latin typeface="Arial" charset="0"/>
                <a:cs typeface="+mj-cs"/>
              </a:rPr>
              <a:t/>
            </a:r>
            <a:br>
              <a:rPr lang="cs-CZ" sz="2400" b="1" dirty="0">
                <a:latin typeface="Arial" charset="0"/>
                <a:cs typeface="+mj-cs"/>
              </a:rPr>
            </a:br>
            <a:r>
              <a:rPr lang="cs-CZ" sz="2400" b="1" dirty="0" smtClean="0">
                <a:latin typeface="Arial" charset="0"/>
                <a:cs typeface="+mj-cs"/>
              </a:rPr>
              <a:t>pacienta u nové léčebné strategie</a:t>
            </a:r>
            <a:endParaRPr lang="cs-CZ" sz="2400" b="1" dirty="0">
              <a:latin typeface="Arial" charset="0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+mn-cs"/>
              </a:rPr>
              <a:t>Sledování pokroků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+mn-cs"/>
              </a:rPr>
              <a:t>- ve snižování spotřeby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+mn-cs"/>
              </a:rPr>
              <a:t>- v adherenci k léčbě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+mn-cs"/>
              </a:rPr>
              <a:t>- v každodenních aktivitách </a:t>
            </a:r>
          </a:p>
          <a:p>
            <a:pPr marL="0" indent="0" eaLnBrk="1" hangingPunct="1">
              <a:defRPr/>
            </a:pPr>
            <a:r>
              <a:rPr lang="cs-CZ" dirty="0" smtClean="0">
                <a:latin typeface="Arial" charset="0"/>
                <a:cs typeface="+mn-cs"/>
              </a:rPr>
              <a:t> Záchyt případného výskytu nežádoucích účinků </a:t>
            </a:r>
            <a:endParaRPr lang="cs-CZ" dirty="0">
              <a:latin typeface="Arial" charset="0"/>
              <a:cs typeface="+mn-cs"/>
            </a:endParaRPr>
          </a:p>
          <a:p>
            <a:pPr marL="0" indent="0" eaLnBrk="1" hangingPunct="1">
              <a:defRPr/>
            </a:pPr>
            <a:r>
              <a:rPr lang="cs-CZ" dirty="0" smtClean="0">
                <a:latin typeface="Arial" charset="0"/>
                <a:cs typeface="+mn-cs"/>
              </a:rPr>
              <a:t> Podpora </a:t>
            </a:r>
            <a:r>
              <a:rPr lang="cs-CZ" dirty="0">
                <a:latin typeface="Arial" charset="0"/>
                <a:cs typeface="+mn-cs"/>
              </a:rPr>
              <a:t>pacienta v odhodlání k dlouhodobému snižování spotřeby 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10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419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EF07022-056A-7B44-8FD3-A32770D49E1E}" type="slidenum">
              <a:rPr lang="cs-CZ" smtClean="0"/>
              <a:pPr eaLnBrk="1" hangingPunct="1">
                <a:defRPr/>
              </a:pPr>
              <a:t>11</a:t>
            </a:fld>
            <a:endParaRPr lang="cs-C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61980"/>
            <a:ext cx="5271514" cy="5315019"/>
          </a:xfrm>
          <a:prstGeom prst="rect">
            <a:avLst/>
          </a:prstGeom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1476375" y="300038"/>
            <a:ext cx="7343775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dirty="0" smtClean="0">
                <a:latin typeface="Arial" charset="0"/>
              </a:rPr>
              <a:t>Základní algoritmus intervence</a:t>
            </a: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8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charset="0"/>
                <a:cs typeface="+mj-cs"/>
              </a:rPr>
              <a:t>Vysoce rizikové pití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charset="0"/>
                <a:cs typeface="+mn-cs"/>
              </a:rPr>
              <a:t>Spotřeba alkoholu</a:t>
            </a:r>
          </a:p>
          <a:p>
            <a:pPr lvl="1" eaLnBrk="1" hangingPunct="1">
              <a:defRPr/>
            </a:pPr>
            <a:r>
              <a:rPr lang="cs-CZ" b="1" dirty="0">
                <a:latin typeface="Arial" charset="0"/>
              </a:rPr>
              <a:t>Vysoce rizikové pití </a:t>
            </a:r>
            <a:r>
              <a:rPr lang="cs-CZ" dirty="0">
                <a:latin typeface="Arial" charset="0"/>
              </a:rPr>
              <a:t>( </a:t>
            </a:r>
            <a:r>
              <a:rPr lang="cs-CZ" b="1" dirty="0">
                <a:latin typeface="Arial" charset="0"/>
              </a:rPr>
              <a:t>♂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&gt;</a:t>
            </a:r>
            <a:r>
              <a:rPr lang="cs-CZ" dirty="0">
                <a:latin typeface="Arial" charset="0"/>
              </a:rPr>
              <a:t> 60 g alkoholu;</a:t>
            </a:r>
          </a:p>
          <a:p>
            <a:pPr lvl="1" eaLnBrk="1" hangingPunct="1">
              <a:buFontTx/>
              <a:buNone/>
              <a:defRPr/>
            </a:pPr>
            <a:r>
              <a:rPr lang="cs-CZ" dirty="0">
                <a:latin typeface="Arial" charset="0"/>
              </a:rPr>
              <a:t>♀ </a:t>
            </a:r>
            <a:r>
              <a:rPr lang="en-US" dirty="0">
                <a:latin typeface="Arial" charset="0"/>
              </a:rPr>
              <a:t>&gt;</a:t>
            </a:r>
            <a:r>
              <a:rPr lang="cs-CZ" dirty="0">
                <a:latin typeface="Arial" charset="0"/>
              </a:rPr>
              <a:t> 40 g alkoholu) i po 2 týdnech úsilí o snížení </a:t>
            </a:r>
          </a:p>
          <a:p>
            <a:pPr>
              <a:defRPr/>
            </a:pPr>
            <a:endParaRPr lang="cs-CZ" dirty="0">
              <a:latin typeface="Arial" charset="0"/>
              <a:cs typeface="+mn-cs"/>
            </a:endParaRPr>
          </a:p>
          <a:p>
            <a:pPr>
              <a:defRPr/>
            </a:pPr>
            <a:endParaRPr lang="cs-CZ" dirty="0">
              <a:latin typeface="Arial" charset="0"/>
              <a:cs typeface="+mn-cs"/>
            </a:endParaRPr>
          </a:p>
          <a:p>
            <a:pPr>
              <a:buFontTx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6868" name="Zástupný symbol pro číslo snímku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5268925-FB9C-6C4D-A658-D9FB07A9D060}" type="slidenum">
              <a:rPr lang="cs-CZ" smtClean="0"/>
              <a:pPr eaLnBrk="1" hangingPunct="1">
                <a:defRPr/>
              </a:pPr>
              <a:t>12</a:t>
            </a:fld>
            <a:endParaRPr lang="cs-CZ" smtClean="0"/>
          </a:p>
        </p:txBody>
      </p:sp>
      <p:sp>
        <p:nvSpPr>
          <p:cNvPr id="28677" name="TextovéPole 6"/>
          <p:cNvSpPr txBox="1">
            <a:spLocks noChangeArrowheads="1"/>
          </p:cNvSpPr>
          <p:nvPr/>
        </p:nvSpPr>
        <p:spPr bwMode="auto">
          <a:xfrm>
            <a:off x="1371600" y="60436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800" b="1"/>
              <a:t>VÍNO</a:t>
            </a:r>
          </a:p>
        </p:txBody>
      </p:sp>
      <p:sp>
        <p:nvSpPr>
          <p:cNvPr id="28678" name="TextovéPole 7"/>
          <p:cNvSpPr txBox="1">
            <a:spLocks noChangeArrowheads="1"/>
          </p:cNvSpPr>
          <p:nvPr/>
        </p:nvSpPr>
        <p:spPr bwMode="auto">
          <a:xfrm>
            <a:off x="2514600" y="60515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800" b="1"/>
              <a:t>PIVO</a:t>
            </a:r>
          </a:p>
        </p:txBody>
      </p:sp>
      <p:sp>
        <p:nvSpPr>
          <p:cNvPr id="28679" name="TextovéPole 8"/>
          <p:cNvSpPr txBox="1">
            <a:spLocks noChangeArrowheads="1"/>
          </p:cNvSpPr>
          <p:nvPr/>
        </p:nvSpPr>
        <p:spPr bwMode="auto">
          <a:xfrm>
            <a:off x="3581400" y="60436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800" b="1"/>
              <a:t>DESTILÁT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984624"/>
            <a:ext cx="64389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EF07022-056A-7B44-8FD3-A32770D49E1E}" type="slidenum">
              <a:rPr lang="cs-CZ" smtClean="0"/>
              <a:pPr eaLnBrk="1" hangingPunct="1">
                <a:defRPr/>
              </a:pPr>
              <a:t>13</a:t>
            </a:fld>
            <a:endParaRPr lang="cs-C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61980"/>
            <a:ext cx="5271514" cy="5315019"/>
          </a:xfrm>
          <a:prstGeom prst="rect">
            <a:avLst/>
          </a:prstGeom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1476375" y="300038"/>
            <a:ext cx="7343775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dirty="0" smtClean="0">
                <a:latin typeface="Arial" charset="0"/>
              </a:rPr>
              <a:t>1. Zhodnocení spotřeby alkoholu</a:t>
            </a: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587375" y="5975350"/>
            <a:ext cx="821055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dirty="0"/>
              <a:t>Jako riziková je považována hranice 5 bodů u mužů a 4 bodů u žen.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047750"/>
            <a:ext cx="8556625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EF07022-056A-7B44-8FD3-A32770D49E1E}" type="slidenum">
              <a:rPr lang="cs-CZ" smtClean="0"/>
              <a:pPr eaLnBrk="1" hangingPunct="1">
                <a:defRPr/>
              </a:pPr>
              <a:t>15</a:t>
            </a:fld>
            <a:endParaRPr lang="cs-C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61980"/>
            <a:ext cx="5271514" cy="5315019"/>
          </a:xfrm>
          <a:prstGeom prst="rect">
            <a:avLst/>
          </a:prstGeom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1476375" y="300038"/>
            <a:ext cx="7343775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dirty="0">
                <a:latin typeface="Arial" charset="0"/>
              </a:rPr>
              <a:t>2</a:t>
            </a:r>
            <a:r>
              <a:rPr lang="cs-CZ" dirty="0" smtClean="0">
                <a:latin typeface="Arial" charset="0"/>
              </a:rPr>
              <a:t>. Zhodnocení adherence k léčbě</a:t>
            </a: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2"/>
          <p:cNvSpPr>
            <a:spLocks noGrp="1"/>
          </p:cNvSpPr>
          <p:nvPr>
            <p:ph type="title"/>
          </p:nvPr>
        </p:nvSpPr>
        <p:spPr>
          <a:xfrm>
            <a:off x="1330325" y="-47625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dirty="0" smtClean="0">
                <a:latin typeface="Arial" charset="0"/>
                <a:cs typeface="+mj-cs"/>
              </a:rPr>
              <a:t>A. </a:t>
            </a:r>
            <a:r>
              <a:rPr lang="cs-CZ" sz="2800" dirty="0">
                <a:latin typeface="Arial" charset="0"/>
                <a:cs typeface="+mj-cs"/>
              </a:rPr>
              <a:t>Sledování spotřeby </a:t>
            </a:r>
            <a:r>
              <a:rPr lang="cs-CZ" sz="2800" dirty="0" smtClean="0">
                <a:latin typeface="Arial" charset="0"/>
                <a:cs typeface="+mj-cs"/>
              </a:rPr>
              <a:t>alkoholu </a:t>
            </a:r>
            <a:br>
              <a:rPr lang="cs-CZ" sz="2800" dirty="0" smtClean="0">
                <a:latin typeface="Arial" charset="0"/>
                <a:cs typeface="+mj-cs"/>
              </a:rPr>
            </a:br>
            <a:r>
              <a:rPr lang="cs-CZ" sz="2800" dirty="0" smtClean="0">
                <a:latin typeface="Arial" charset="0"/>
              </a:rPr>
              <a:t>B. Zhodnocení adherence k léčbě</a:t>
            </a:r>
            <a:r>
              <a:rPr lang="cs-CZ" sz="2800" dirty="0" smtClean="0">
                <a:latin typeface="Arial" charset="0"/>
                <a:cs typeface="+mj-cs"/>
              </a:rPr>
              <a:t> </a:t>
            </a:r>
            <a:endParaRPr lang="cs-CZ" sz="2800" dirty="0">
              <a:latin typeface="Arial" charset="0"/>
              <a:cs typeface="+mj-cs"/>
            </a:endParaRP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t="9147" b="9147"/>
          <a:stretch>
            <a:fillRect/>
          </a:stretch>
        </p:blipFill>
        <p:spPr>
          <a:xfrm>
            <a:off x="419325" y="1333500"/>
            <a:ext cx="8302400" cy="4805363"/>
          </a:xfrm>
        </p:spPr>
      </p:pic>
      <p:sp>
        <p:nvSpPr>
          <p:cNvPr id="44036" name="Zástupný symbol pro číslo snímku 1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30CFC7D-BF5F-C54E-A73C-D08A7B9FD9C6}" type="slidenum">
              <a:rPr lang="cs-CZ" smtClean="0"/>
              <a:pPr eaLnBrk="1" hangingPunct="1">
                <a:defRPr/>
              </a:pPr>
              <a:t>16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74601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419225" y="-63500"/>
            <a:ext cx="72390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 smtClean="0">
                <a:latin typeface="Arial" charset="0"/>
                <a:cs typeface="+mj-cs"/>
              </a:rPr>
              <a:t>Klíčová je motivace a nastavení pacienta</a:t>
            </a:r>
            <a:endParaRPr lang="cs-CZ" sz="2800" b="1" dirty="0">
              <a:latin typeface="Arial" charset="0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6875" y="1285875"/>
            <a:ext cx="8293100" cy="48688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A/ </a:t>
            </a:r>
            <a:r>
              <a:rPr lang="cs-CZ" sz="2400" b="1" dirty="0" err="1" smtClean="0">
                <a:latin typeface="Arial" charset="0"/>
                <a:cs typeface="Times New Roman" charset="0"/>
              </a:rPr>
              <a:t>Transteoretický</a:t>
            </a:r>
            <a:r>
              <a:rPr lang="cs-CZ" sz="2400" b="1" dirty="0" smtClean="0">
                <a:latin typeface="Arial" charset="0"/>
                <a:cs typeface="Times New Roman" charset="0"/>
              </a:rPr>
              <a:t> </a:t>
            </a:r>
            <a:r>
              <a:rPr lang="cs-CZ" sz="2400" b="1" dirty="0">
                <a:latin typeface="Arial" charset="0"/>
                <a:cs typeface="Times New Roman" charset="0"/>
              </a:rPr>
              <a:t>model </a:t>
            </a:r>
            <a:endParaRPr lang="cs-CZ" sz="2400" b="1" dirty="0" smtClean="0">
              <a:latin typeface="Arial" charset="0"/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změny  (</a:t>
            </a:r>
            <a:r>
              <a:rPr lang="cs-CZ" sz="2400" b="1" dirty="0" err="1">
                <a:latin typeface="Arial" charset="0"/>
                <a:cs typeface="Times New Roman" charset="0"/>
              </a:rPr>
              <a:t>Prochaska</a:t>
            </a:r>
            <a:r>
              <a:rPr lang="cs-CZ" sz="2400" b="1" dirty="0">
                <a:latin typeface="Arial" charset="0"/>
                <a:cs typeface="Times New Roman" charset="0"/>
              </a:rPr>
              <a:t>, </a:t>
            </a:r>
            <a:endParaRPr lang="cs-CZ" sz="2400" b="1" dirty="0" smtClean="0">
              <a:latin typeface="Arial" charset="0"/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err="1" smtClean="0">
                <a:latin typeface="Arial" charset="0"/>
                <a:cs typeface="Times New Roman" charset="0"/>
              </a:rPr>
              <a:t>DiClemente</a:t>
            </a:r>
            <a:r>
              <a:rPr lang="cs-CZ" sz="2400" b="1" dirty="0" smtClean="0">
                <a:latin typeface="Arial" charset="0"/>
                <a:cs typeface="Times New Roman" charset="0"/>
              </a:rPr>
              <a:t>).</a:t>
            </a:r>
          </a:p>
          <a:p>
            <a:pPr marL="0" indent="0" eaLnBrk="1" hangingPunct="1">
              <a:buFontTx/>
              <a:buNone/>
              <a:defRPr/>
            </a:pPr>
            <a:endParaRPr lang="cs-CZ" sz="2400" b="1" dirty="0">
              <a:latin typeface="Arial" charset="0"/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B/ Kontraktování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jako jednoduchá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forma tvorby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Terapeutického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>
                <a:latin typeface="Arial" charset="0"/>
                <a:cs typeface="Times New Roman" charset="0"/>
              </a:rPr>
              <a:t>p</a:t>
            </a:r>
            <a:r>
              <a:rPr lang="cs-CZ" sz="2400" b="1" dirty="0" smtClean="0">
                <a:latin typeface="Arial" charset="0"/>
                <a:cs typeface="Times New Roman" charset="0"/>
              </a:rPr>
              <a:t>lánu + práce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>
                <a:latin typeface="Arial" charset="0"/>
                <a:cs typeface="Times New Roman" charset="0"/>
              </a:rPr>
              <a:t>s</a:t>
            </a:r>
            <a:r>
              <a:rPr lang="cs-CZ" sz="2400" b="1" dirty="0" smtClean="0">
                <a:latin typeface="Arial" charset="0"/>
                <a:cs typeface="Times New Roman" charset="0"/>
              </a:rPr>
              <a:t> lékem</a:t>
            </a:r>
            <a:endParaRPr lang="cs-CZ" sz="2400" b="1" dirty="0">
              <a:latin typeface="Arial" charset="0"/>
              <a:cs typeface="Times New Roman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2400" b="1" dirty="0" smtClean="0">
                <a:latin typeface="Arial" charset="0"/>
                <a:cs typeface="Times New Roman" charset="0"/>
              </a:rPr>
              <a:t> 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3600" dirty="0" smtClean="0">
                <a:solidFill>
                  <a:srgbClr val="0000FF"/>
                </a:solidFill>
                <a:latin typeface="Arial" charset="0"/>
              </a:rPr>
              <a:t> </a:t>
            </a: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17</a:t>
            </a:fld>
            <a:endParaRPr lang="cs-CZ" dirty="0" smtClean="0"/>
          </a:p>
        </p:txBody>
      </p:sp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3397250" y="1254126"/>
            <a:ext cx="4873625" cy="4878388"/>
            <a:chOff x="5267" y="988"/>
            <a:chExt cx="4200" cy="3818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5267" y="988"/>
              <a:ext cx="4200" cy="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267" y="1089"/>
              <a:ext cx="4100" cy="371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cs-CZ" sz="1200">
                <a:latin typeface="Times New Roman" charset="0"/>
              </a:endParaRPr>
            </a:p>
            <a:p>
              <a:pPr eaLnBrk="0" hangingPunct="0"/>
              <a:endParaRPr lang="cs-CZ" sz="1200">
                <a:latin typeface="Times New Roman" charset="0"/>
              </a:endParaRPr>
            </a:p>
            <a:p>
              <a:pPr eaLnBrk="0" hangingPunct="0"/>
              <a:endParaRPr lang="cs-CZ" sz="1200">
                <a:latin typeface="Times New Roman" charset="0"/>
              </a:endParaRPr>
            </a:p>
            <a:p>
              <a:pPr eaLnBrk="0" hangingPunct="0"/>
              <a:endParaRPr lang="cs-CZ" sz="1200">
                <a:latin typeface="Times New Roman" charset="0"/>
              </a:endParaRPr>
            </a:p>
            <a:p>
              <a:pPr eaLnBrk="0" hangingPunct="0"/>
              <a:endParaRPr lang="cs-CZ" sz="1200">
                <a:latin typeface="Times New Roman" charset="0"/>
              </a:endParaRPr>
            </a:p>
            <a:p>
              <a:pPr eaLnBrk="0" hangingPunct="0"/>
              <a:endParaRPr lang="cs-CZ">
                <a:latin typeface="Times New Roman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V="1">
              <a:off x="7367" y="2897"/>
              <a:ext cx="0" cy="19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367" y="2897"/>
              <a:ext cx="2000" cy="3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5267" y="2897"/>
              <a:ext cx="2100" cy="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7367" y="1591"/>
              <a:ext cx="1300" cy="13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 flipV="1">
              <a:off x="5967" y="1491"/>
              <a:ext cx="1400" cy="140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867" y="3601"/>
              <a:ext cx="1400" cy="4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cs-CZ" sz="1800" b="1">
                  <a:latin typeface="Times New Roman" charset="0"/>
                </a:rPr>
                <a:t>Kontemplace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7667" y="3500"/>
              <a:ext cx="1100" cy="60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cs-CZ" sz="2000" b="1">
                  <a:latin typeface="Times New Roman" charset="0"/>
                </a:rPr>
                <a:t>Relaps (recidiva)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5567" y="2395"/>
              <a:ext cx="1000" cy="3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cs-CZ" sz="1800" b="1">
                  <a:latin typeface="Times New Roman" charset="0"/>
                </a:rPr>
                <a:t>Příprava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6767" y="1390"/>
              <a:ext cx="1100" cy="6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cs-CZ" sz="2000" b="1">
                  <a:latin typeface="Times New Roman" charset="0"/>
                </a:rPr>
                <a:t>Akce (činnost)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8067" y="2294"/>
              <a:ext cx="1100" cy="60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cs-CZ" sz="1800" b="1">
                  <a:latin typeface="Times New Roman" charset="0"/>
                </a:rPr>
                <a:t>Udržování stavu</a:t>
              </a: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967" y="1591"/>
              <a:ext cx="600" cy="5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8167" y="1692"/>
              <a:ext cx="60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8867" y="2998"/>
              <a:ext cx="300" cy="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H="1">
              <a:off x="6967" y="4404"/>
              <a:ext cx="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 flipV="1">
              <a:off x="5567" y="2998"/>
              <a:ext cx="300" cy="7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 flipV="1">
              <a:off x="5358" y="4141"/>
              <a:ext cx="800" cy="4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V="1">
              <a:off x="9167" y="1792"/>
              <a:ext cx="300" cy="5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7721600" y="1490663"/>
            <a:ext cx="12319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sz="1800" b="1" dirty="0">
                <a:latin typeface="Times New Roman" charset="0"/>
              </a:rPr>
              <a:t>Dosažené změny</a:t>
            </a: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1852613" y="5627688"/>
            <a:ext cx="1828800" cy="381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cs-CZ" sz="1800" b="1">
                <a:latin typeface="Times New Roman" charset="0"/>
              </a:rPr>
              <a:t>Prekontemplace</a:t>
            </a:r>
          </a:p>
        </p:txBody>
      </p:sp>
    </p:spTree>
    <p:extLst>
      <p:ext uri="{BB962C8B-B14F-4D97-AF65-F5344CB8AC3E}">
        <p14:creationId xmlns:p14="http://schemas.microsoft.com/office/powerpoint/2010/main" val="14716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EF07022-056A-7B44-8FD3-A32770D49E1E}" type="slidenum">
              <a:rPr lang="cs-CZ" smtClean="0"/>
              <a:pPr eaLnBrk="1" hangingPunct="1">
                <a:defRPr/>
              </a:pPr>
              <a:t>18</a:t>
            </a:fld>
            <a:endParaRPr lang="cs-C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61980"/>
            <a:ext cx="5271514" cy="5315019"/>
          </a:xfrm>
          <a:prstGeom prst="rect">
            <a:avLst/>
          </a:prstGeom>
        </p:spPr>
      </p:pic>
      <p:sp>
        <p:nvSpPr>
          <p:cNvPr id="4" name="Nadpis 3"/>
          <p:cNvSpPr txBox="1">
            <a:spLocks/>
          </p:cNvSpPr>
          <p:nvPr/>
        </p:nvSpPr>
        <p:spPr>
          <a:xfrm>
            <a:off x="1476375" y="300038"/>
            <a:ext cx="7343775" cy="5032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dirty="0" smtClean="0">
                <a:latin typeface="Arial" charset="0"/>
              </a:rPr>
              <a:t>3. </a:t>
            </a:r>
            <a:r>
              <a:rPr lang="cs-CZ" smtClean="0">
                <a:latin typeface="Arial" charset="0"/>
              </a:rPr>
              <a:t>Zhodnocení pokroků</a:t>
            </a:r>
            <a:endParaRPr lang="cs-CZ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1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349375" y="315913"/>
            <a:ext cx="7153275" cy="503237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latin typeface="Arial" charset="0"/>
              </a:rPr>
              <a:t>C</a:t>
            </a:r>
            <a:r>
              <a:rPr lang="cs-CZ" dirty="0" smtClean="0">
                <a:latin typeface="Arial" charset="0"/>
                <a:cs typeface="+mj-cs"/>
              </a:rPr>
              <a:t>. </a:t>
            </a:r>
            <a:r>
              <a:rPr lang="cs-CZ" dirty="0">
                <a:latin typeface="Arial" charset="0"/>
                <a:cs typeface="+mj-cs"/>
              </a:rPr>
              <a:t>Celkové zhodnocení pokroků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44500" y="1262063"/>
            <a:ext cx="8245475" cy="4992687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>
                <a:latin typeface="Arial" charset="0"/>
                <a:cs typeface="+mn-cs"/>
              </a:rPr>
              <a:t>Zdravotní aspekty 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+mn-cs"/>
              </a:rPr>
              <a:t>	</a:t>
            </a:r>
            <a:r>
              <a:rPr lang="cs-CZ" sz="2800" dirty="0">
                <a:latin typeface="Arial" charset="0"/>
                <a:cs typeface="+mn-cs"/>
              </a:rPr>
              <a:t>(subjektivní pocity, objektivní vyšetření)</a:t>
            </a:r>
          </a:p>
          <a:p>
            <a:pPr eaLnBrk="1" hangingPunct="1">
              <a:defRPr/>
            </a:pPr>
            <a:r>
              <a:rPr lang="cs-CZ" dirty="0">
                <a:latin typeface="Arial" charset="0"/>
                <a:cs typeface="+mn-cs"/>
              </a:rPr>
              <a:t>Pracovní aspekty </a:t>
            </a:r>
          </a:p>
          <a:p>
            <a:pPr eaLnBrk="1" hangingPunct="1">
              <a:buFontTx/>
              <a:buNone/>
              <a:defRPr/>
            </a:pPr>
            <a:r>
              <a:rPr lang="cs-CZ" dirty="0">
                <a:latin typeface="Arial" charset="0"/>
                <a:cs typeface="+mn-cs"/>
              </a:rPr>
              <a:t>	</a:t>
            </a:r>
            <a:r>
              <a:rPr lang="cs-CZ" sz="2800" dirty="0">
                <a:latin typeface="Arial" charset="0"/>
                <a:cs typeface="+mn-cs"/>
              </a:rPr>
              <a:t>(pracovní výkon, absence, zpětné vazby)</a:t>
            </a:r>
          </a:p>
          <a:p>
            <a:pPr eaLnBrk="1" hangingPunct="1">
              <a:defRPr/>
            </a:pPr>
            <a:r>
              <a:rPr lang="cs-CZ" dirty="0">
                <a:latin typeface="Arial" charset="0"/>
                <a:cs typeface="+mn-cs"/>
              </a:rPr>
              <a:t>Rodina a </a:t>
            </a:r>
            <a:r>
              <a:rPr lang="cs-CZ" dirty="0" smtClean="0">
                <a:latin typeface="Arial" charset="0"/>
                <a:cs typeface="+mn-cs"/>
              </a:rPr>
              <a:t>přátelé</a:t>
            </a:r>
          </a:p>
          <a:p>
            <a:pPr marL="0" indent="0" eaLnBrk="1" hangingPunct="1">
              <a:buNone/>
              <a:defRPr/>
            </a:pPr>
            <a:r>
              <a:rPr lang="cs-CZ" dirty="0" smtClean="0">
                <a:latin typeface="Arial" charset="0"/>
              </a:rPr>
              <a:t>(</a:t>
            </a:r>
            <a:r>
              <a:rPr lang="cs-CZ" dirty="0">
                <a:latin typeface="Arial" charset="0"/>
              </a:rPr>
              <a:t>pozitivní zpětné vazby, méně konfliktů, 	   </a:t>
            </a:r>
            <a:r>
              <a:rPr lang="cs-CZ" dirty="0" smtClean="0">
                <a:latin typeface="Arial" charset="0"/>
              </a:rPr>
              <a:t>zlepšení </a:t>
            </a:r>
            <a:r>
              <a:rPr lang="cs-CZ" dirty="0">
                <a:latin typeface="Arial" charset="0"/>
              </a:rPr>
              <a:t>sociálního fungování,… </a:t>
            </a:r>
            <a:r>
              <a:rPr lang="cs-CZ" dirty="0" smtClean="0">
                <a:latin typeface="Arial" charset="0"/>
              </a:rPr>
              <a:t>)</a:t>
            </a:r>
            <a:endParaRPr lang="cs-CZ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cs-CZ" dirty="0" smtClean="0">
                <a:latin typeface="Arial" charset="0"/>
                <a:cs typeface="+mn-cs"/>
              </a:rPr>
              <a:t>Práce s lékem a úspora prostředků při zlepšující se sebekontrole </a:t>
            </a:r>
            <a:endParaRPr lang="cs-CZ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8D7B0E5-C1CD-444E-A67B-08ADB6AAEB06}" type="slidenum">
              <a:rPr lang="cs-CZ" smtClean="0"/>
              <a:pPr eaLnBrk="1" hangingPunct="1">
                <a:defRPr/>
              </a:pPr>
              <a:t>19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17135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482725" y="79375"/>
            <a:ext cx="72390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dirty="0" smtClean="0">
                <a:latin typeface="Arial" charset="0"/>
              </a:rPr>
              <a:t>P</a:t>
            </a:r>
            <a:r>
              <a:rPr lang="cs-CZ" sz="2800" b="1" dirty="0" smtClean="0">
                <a:latin typeface="Arial" charset="0"/>
                <a:cs typeface="+mj-cs"/>
              </a:rPr>
              <a:t>odpora</a:t>
            </a:r>
            <a:r>
              <a:rPr lang="cs-CZ" sz="2800" dirty="0">
                <a:latin typeface="Arial" charset="0"/>
                <a:cs typeface="+mj-cs"/>
              </a:rPr>
              <a:t/>
            </a:r>
            <a:br>
              <a:rPr lang="cs-CZ" sz="2800" dirty="0">
                <a:latin typeface="Arial" charset="0"/>
                <a:cs typeface="+mj-cs"/>
              </a:rPr>
            </a:br>
            <a:endParaRPr lang="cs-CZ" sz="2800" dirty="0">
              <a:latin typeface="Arial" charset="0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750" y="1270000"/>
            <a:ext cx="8229600" cy="4525963"/>
          </a:xfrm>
        </p:spPr>
        <p:txBody>
          <a:bodyPr/>
          <a:lstStyle/>
          <a:p>
            <a:r>
              <a:rPr lang="cs-CZ" sz="2400" dirty="0" smtClean="0">
                <a:latin typeface="Arial" charset="0"/>
              </a:rPr>
              <a:t>Firma </a:t>
            </a:r>
            <a:r>
              <a:rPr lang="cs-CZ" sz="2400" dirty="0" err="1" smtClean="0">
                <a:latin typeface="Arial" charset="0"/>
              </a:rPr>
              <a:t>Lundbeck</a:t>
            </a:r>
            <a:r>
              <a:rPr lang="cs-CZ" sz="2400" dirty="0" smtClean="0">
                <a:latin typeface="Arial" charset="0"/>
              </a:rPr>
              <a:t> Česká republika s.r.o.</a:t>
            </a:r>
          </a:p>
          <a:p>
            <a:pPr marL="0" indent="0">
              <a:buNone/>
            </a:pPr>
            <a:endParaRPr lang="cs-CZ" sz="2400" dirty="0">
              <a:latin typeface="Arial" charset="0"/>
            </a:endParaRPr>
          </a:p>
          <a:p>
            <a:r>
              <a:rPr lang="en-US" sz="1800" dirty="0" err="1" smtClean="0">
                <a:cs typeface="Calibri"/>
              </a:rPr>
              <a:t>Projekt</a:t>
            </a:r>
            <a:r>
              <a:rPr lang="en-US" sz="1800" dirty="0" smtClean="0">
                <a:cs typeface="Calibri"/>
              </a:rPr>
              <a:t> 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NETAD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, </a:t>
            </a:r>
            <a:r>
              <a:rPr lang="cs-CZ" sz="1800" dirty="0" err="1">
                <a:solidFill>
                  <a:schemeClr val="tx2"/>
                </a:solidFill>
                <a:cs typeface="Calibri"/>
              </a:rPr>
              <a:t>reg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. č.</a:t>
            </a:r>
            <a:r>
              <a:rPr lang="cs-CZ" sz="1800" dirty="0">
                <a:cs typeface="Calibri"/>
              </a:rPr>
              <a:t> </a:t>
            </a:r>
            <a:r>
              <a:rPr lang="cs-CZ" sz="1800" dirty="0">
                <a:solidFill>
                  <a:schemeClr val="tx2"/>
                </a:solidFill>
                <a:cs typeface="Calibri"/>
              </a:rPr>
              <a:t>CZ.1.07/2.4.00/17.0111  OP VK.</a:t>
            </a:r>
            <a:r>
              <a:rPr lang="en-US" sz="1800" dirty="0">
                <a:solidFill>
                  <a:schemeClr val="tx2"/>
                </a:solidFill>
                <a:cs typeface="Calibri"/>
              </a:rPr>
              <a:t> </a:t>
            </a:r>
            <a:r>
              <a:rPr lang="cs-CZ" sz="1800" dirty="0" smtClean="0">
                <a:cs typeface="Calibri"/>
              </a:rPr>
              <a:t> Tento </a:t>
            </a:r>
            <a:r>
              <a:rPr lang="cs-CZ" sz="1800" dirty="0">
                <a:cs typeface="Calibri"/>
              </a:rPr>
              <a:t>projekt je spolufinancován Evropským sociálním fondem a státním rozpočtem ČR</a:t>
            </a:r>
            <a:r>
              <a:rPr lang="cs-CZ" sz="2000" i="1" dirty="0">
                <a:cs typeface="Calibri"/>
              </a:rPr>
              <a:t>.</a:t>
            </a:r>
          </a:p>
          <a:p>
            <a:pPr marL="0" indent="0" eaLnBrk="1" hangingPunct="1">
              <a:defRPr/>
            </a:pPr>
            <a:endParaRPr lang="cs-CZ" sz="2400" dirty="0">
              <a:latin typeface="Arial" charset="0"/>
              <a:cs typeface="+mn-cs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2</a:t>
            </a:fld>
            <a:endParaRPr lang="cs-CZ" smtClean="0"/>
          </a:p>
        </p:txBody>
      </p:sp>
      <p:pic>
        <p:nvPicPr>
          <p:cNvPr id="5" name="Picture 3" descr="Logo_MSM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72" y="3117273"/>
            <a:ext cx="5289726" cy="12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9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412874" y="-26987"/>
            <a:ext cx="6921501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dirty="0">
                <a:latin typeface="Arial" charset="0"/>
              </a:rPr>
              <a:t>D</a:t>
            </a:r>
            <a:r>
              <a:rPr lang="cs-CZ" dirty="0" smtClean="0">
                <a:latin typeface="Arial" charset="0"/>
                <a:cs typeface="+mj-cs"/>
              </a:rPr>
              <a:t>. </a:t>
            </a:r>
            <a:r>
              <a:rPr lang="cs-CZ" dirty="0">
                <a:latin typeface="Arial" charset="0"/>
                <a:cs typeface="+mj-cs"/>
              </a:rPr>
              <a:t>Zpětná vazba pacientovi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333375" y="1166813"/>
            <a:ext cx="8382000" cy="467042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>
                <a:latin typeface="Arial" charset="0"/>
                <a:cs typeface="+mn-cs"/>
              </a:rPr>
              <a:t>Porovnání skutečné pacientovy konzumace alkoholu s jeho plánovanou </a:t>
            </a:r>
            <a:r>
              <a:rPr lang="cs-CZ" sz="2800" dirty="0" smtClean="0">
                <a:latin typeface="Arial" charset="0"/>
                <a:cs typeface="+mn-cs"/>
              </a:rPr>
              <a:t>konzumací</a:t>
            </a:r>
            <a:endParaRPr lang="cs-CZ" sz="2800" dirty="0">
              <a:latin typeface="Arial" charset="0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cs-CZ" sz="2800" dirty="0" smtClean="0">
                <a:latin typeface="Arial" charset="0"/>
                <a:cs typeface="+mn-cs"/>
              </a:rPr>
              <a:t>	(kalendář spotřeby, versus plán), měsíčně</a:t>
            </a:r>
            <a:endParaRPr lang="cs-CZ" sz="28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cs-CZ" sz="28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cs-CZ" sz="2800" dirty="0">
                <a:latin typeface="Arial" charset="0"/>
                <a:cs typeface="+mn-cs"/>
              </a:rPr>
              <a:t>Porovnání skutečné pacientovy konzumace s kategoriemi konzumace podle </a:t>
            </a:r>
            <a:r>
              <a:rPr lang="cs-CZ" sz="2800" dirty="0" smtClean="0">
                <a:latin typeface="Arial" charset="0"/>
                <a:cs typeface="+mn-cs"/>
              </a:rPr>
              <a:t>WHO</a:t>
            </a:r>
            <a:endParaRPr lang="cs-CZ" sz="2800" dirty="0">
              <a:latin typeface="Arial" charset="0"/>
              <a:cs typeface="+mn-cs"/>
            </a:endParaRPr>
          </a:p>
          <a:p>
            <a:pPr marL="0" indent="0" eaLnBrk="1" hangingPunct="1">
              <a:buNone/>
              <a:defRPr/>
            </a:pPr>
            <a:r>
              <a:rPr lang="cs-CZ" sz="2800" dirty="0" smtClean="0">
                <a:latin typeface="Arial" charset="0"/>
                <a:cs typeface="+mn-cs"/>
              </a:rPr>
              <a:t>         (základní kritéria versus měsíční kalendář) </a:t>
            </a:r>
            <a:endParaRPr lang="cs-CZ" sz="2800" dirty="0">
              <a:latin typeface="Arial" charset="0"/>
              <a:cs typeface="+mn-cs"/>
            </a:endParaRPr>
          </a:p>
          <a:p>
            <a:pPr eaLnBrk="1" hangingPunct="1">
              <a:defRPr/>
            </a:pPr>
            <a:endParaRPr lang="cs-CZ" sz="2800" dirty="0" smtClean="0">
              <a:latin typeface="Arial" charset="0"/>
              <a:cs typeface="+mn-cs"/>
            </a:endParaRPr>
          </a:p>
          <a:p>
            <a:pPr eaLnBrk="1" hangingPunct="1">
              <a:defRPr/>
            </a:pPr>
            <a:r>
              <a:rPr lang="cs-CZ" sz="2800" dirty="0" err="1" smtClean="0">
                <a:latin typeface="Arial" charset="0"/>
              </a:rPr>
              <a:t>Rekontraktování</a:t>
            </a:r>
            <a:r>
              <a:rPr lang="cs-CZ" sz="2800" dirty="0" smtClean="0">
                <a:latin typeface="Arial" charset="0"/>
              </a:rPr>
              <a:t> s pacientem: terapeut/lékař jako svědek pacientova rozhodnutí a předsevzetí</a:t>
            </a:r>
            <a:endParaRPr lang="cs-CZ" sz="2800" dirty="0">
              <a:latin typeface="Arial" charset="0"/>
              <a:cs typeface="+mn-cs"/>
            </a:endParaRPr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2851E7C8-CA40-7E43-8D15-4C7420628996}" type="slidenum">
              <a:rPr lang="cs-CZ" smtClean="0"/>
              <a:pPr eaLnBrk="1" hangingPunct="1">
                <a:defRPr/>
              </a:pPr>
              <a:t>20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4244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BEF07022-056A-7B44-8FD3-A32770D49E1E}" type="slidenum">
              <a:rPr lang="cs-CZ" smtClean="0"/>
              <a:pPr eaLnBrk="1" hangingPunct="1">
                <a:defRPr/>
              </a:pPr>
              <a:t>21</a:t>
            </a:fld>
            <a:endParaRPr lang="cs-C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61980"/>
            <a:ext cx="5271514" cy="5315019"/>
          </a:xfrm>
          <a:prstGeom prst="rect">
            <a:avLst/>
          </a:prstGeom>
        </p:spPr>
      </p:pic>
      <p:sp>
        <p:nvSpPr>
          <p:cNvPr id="4" name="Nadpis 1"/>
          <p:cNvSpPr txBox="1">
            <a:spLocks/>
          </p:cNvSpPr>
          <p:nvPr/>
        </p:nvSpPr>
        <p:spPr>
          <a:xfrm>
            <a:off x="1428749" y="52388"/>
            <a:ext cx="6921501" cy="96361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cs-CZ" dirty="0" smtClean="0">
                <a:latin typeface="Arial" charset="0"/>
              </a:rPr>
              <a:t>Motivace a upevňování pozitivních kroků a další směřování léčby</a:t>
            </a:r>
            <a:endParaRPr lang="cs-CZ" sz="4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14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/>
          <a:p>
            <a:pPr>
              <a:defRPr/>
            </a:pPr>
            <a:r>
              <a:rPr lang="cs-CZ"/>
              <a:t>strana </a:t>
            </a:r>
            <a:fld id="{647A04B4-326A-40A0-A646-704DC8239AC3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B2BBFC1-2A4B-40A9-8BF5-32F211F1D870}" type="datetime3">
              <a:rPr lang="cs-CZ"/>
              <a:pPr>
                <a:defRPr/>
              </a:pPr>
              <a:t>3/6/13</a:t>
            </a:fld>
            <a:endParaRPr lang="en-US" dirty="0"/>
          </a:p>
        </p:txBody>
      </p:sp>
      <p:sp>
        <p:nvSpPr>
          <p:cNvPr id="5" name="Zástupný symbol pro číslo snímku 4"/>
          <p:cNvSpPr txBox="1">
            <a:spLocks noGrp="1"/>
          </p:cNvSpPr>
          <p:nvPr/>
        </p:nvSpPr>
        <p:spPr bwMode="auto">
          <a:xfrm>
            <a:off x="182563" y="6540500"/>
            <a:ext cx="1112837" cy="2730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500" b="1">
                <a:solidFill>
                  <a:schemeClr val="bg1"/>
                </a:solidFill>
                <a:cs typeface="+mn-cs"/>
              </a:rPr>
              <a:t>strana </a:t>
            </a:r>
            <a:fld id="{31E39124-9D9B-44DE-A177-B7AA8BA79040}" type="slidenum">
              <a:rPr lang="en-US" sz="1500" b="1">
                <a:solidFill>
                  <a:schemeClr val="bg1"/>
                </a:solidFill>
                <a:cs typeface="+mn-cs"/>
              </a:rPr>
              <a:pPr>
                <a:defRPr/>
              </a:pPr>
              <a:t>22</a:t>
            </a:fld>
            <a:endParaRPr lang="en-US" sz="1500" b="1">
              <a:solidFill>
                <a:schemeClr val="bg1"/>
              </a:solidFill>
              <a:cs typeface="+mn-cs"/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pic>
        <p:nvPicPr>
          <p:cNvPr id="39942" name="Picture 3" descr="C:\Users\Adelka\Desktop\dekuji za pozorno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5683250" y="4475163"/>
            <a:ext cx="319246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3600" b="1" dirty="0">
                <a:solidFill>
                  <a:schemeClr val="accent3"/>
                </a:solidFill>
                <a:latin typeface="+mj-lt"/>
              </a:rPr>
              <a:t>Děkuji za pozornost</a:t>
            </a:r>
          </a:p>
        </p:txBody>
      </p:sp>
      <p:sp>
        <p:nvSpPr>
          <p:cNvPr id="39944" name="TextovéPole 8"/>
          <p:cNvSpPr txBox="1">
            <a:spLocks noChangeArrowheads="1"/>
          </p:cNvSpPr>
          <p:nvPr/>
        </p:nvSpPr>
        <p:spPr bwMode="auto">
          <a:xfrm>
            <a:off x="4619625" y="1987550"/>
            <a:ext cx="43148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s-CZ" sz="2400" b="1" dirty="0">
                <a:solidFill>
                  <a:schemeClr val="bg1"/>
                </a:solidFill>
              </a:rPr>
              <a:t>  </a:t>
            </a:r>
            <a:r>
              <a:rPr lang="cs-CZ" sz="2400" b="1" dirty="0" err="1" smtClean="0">
                <a:solidFill>
                  <a:schemeClr val="bg1"/>
                </a:solidFill>
              </a:rPr>
              <a:t>mmiovsky@adiktologie.cz</a:t>
            </a:r>
            <a:endParaRPr lang="cs-CZ" sz="2400" b="1" dirty="0" smtClean="0">
              <a:solidFill>
                <a:schemeClr val="bg1"/>
              </a:solidFill>
            </a:endParaRPr>
          </a:p>
          <a:p>
            <a:pPr algn="r"/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www.adiktologie.cz</a:t>
            </a:r>
            <a:endParaRPr lang="cs-CZ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482725" y="79375"/>
            <a:ext cx="72390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 smtClean="0">
                <a:latin typeface="Arial" charset="0"/>
                <a:cs typeface="+mj-cs"/>
              </a:rPr>
              <a:t>Časná diagnostika je prvním předpokladem úspěchu</a:t>
            </a:r>
            <a:r>
              <a:rPr lang="cs-CZ" sz="2800" dirty="0">
                <a:latin typeface="Arial" charset="0"/>
                <a:cs typeface="+mj-cs"/>
              </a:rPr>
              <a:t/>
            </a:r>
            <a:br>
              <a:rPr lang="cs-CZ" sz="2800" dirty="0">
                <a:latin typeface="Arial" charset="0"/>
                <a:cs typeface="+mj-cs"/>
              </a:rPr>
            </a:br>
            <a:endParaRPr lang="cs-CZ" sz="2800" dirty="0">
              <a:latin typeface="Arial" charset="0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2750" y="1270000"/>
            <a:ext cx="8229600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sz="2400" dirty="0" smtClean="0">
                <a:latin typeface="Arial" charset="0"/>
                <a:cs typeface="+mn-cs"/>
              </a:rPr>
              <a:t> Jedná se o jednoduché nástroje zvládnutelné jak jinými zdravotníky, sociálními pracovníky, tak i zaškolenými neprofesionály.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  <a:cs typeface="+mn-cs"/>
              </a:rPr>
              <a:t> </a:t>
            </a:r>
            <a:r>
              <a:rPr lang="cs-CZ" sz="2400" dirty="0" smtClean="0">
                <a:latin typeface="Arial" charset="0"/>
                <a:cs typeface="+mn-cs"/>
              </a:rPr>
              <a:t>V českém jazyce se nabízí hned několik nástrojů – např. již představený AUDIT-C. Na internetu se je možné setkat   s různými variantami </a:t>
            </a:r>
            <a:r>
              <a:rPr lang="cs-CZ" sz="2400" dirty="0" err="1" smtClean="0">
                <a:latin typeface="Arial" charset="0"/>
                <a:cs typeface="+mn-cs"/>
              </a:rPr>
              <a:t>sebetestování</a:t>
            </a:r>
            <a:r>
              <a:rPr lang="cs-CZ" sz="2400" dirty="0" smtClean="0">
                <a:latin typeface="Arial" charset="0"/>
                <a:cs typeface="+mn-cs"/>
              </a:rPr>
              <a:t> – viz např. </a:t>
            </a:r>
            <a:r>
              <a:rPr lang="cs-CZ" sz="2400" dirty="0" smtClean="0">
                <a:latin typeface="Arial" charset="0"/>
                <a:cs typeface="+mn-cs"/>
                <a:hlinkClick r:id="rId2"/>
              </a:rPr>
              <a:t>www.adiktologie.cz</a:t>
            </a:r>
            <a:r>
              <a:rPr lang="cs-CZ" sz="2400" dirty="0" smtClean="0">
                <a:latin typeface="Arial" charset="0"/>
                <a:cs typeface="+mn-cs"/>
              </a:rPr>
              <a:t> nebo </a:t>
            </a:r>
            <a:r>
              <a:rPr lang="cs-CZ" sz="2400" dirty="0" smtClean="0">
                <a:latin typeface="Arial" charset="0"/>
                <a:cs typeface="+mn-cs"/>
                <a:hlinkClick r:id="rId3"/>
              </a:rPr>
              <a:t>www.drogy-info.cz</a:t>
            </a:r>
            <a:r>
              <a:rPr lang="cs-CZ" sz="2400" dirty="0" smtClean="0">
                <a:latin typeface="Arial" charset="0"/>
                <a:cs typeface="+mn-cs"/>
              </a:rPr>
              <a:t>.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  <a:cs typeface="+mn-cs"/>
              </a:rPr>
              <a:t> </a:t>
            </a:r>
            <a:r>
              <a:rPr lang="cs-CZ" sz="2400" dirty="0" smtClean="0">
                <a:latin typeface="Arial" charset="0"/>
                <a:cs typeface="+mn-cs"/>
              </a:rPr>
              <a:t>Jednoduchost a rychlost výsledku má své klady a zápory: jedná se o tak základní kritéria, že jsou jednoduchá na pochopení i demonstraci – současně ale kolidují s tím, že tato kritéria potenciální pacient atakuje již dlouho a má ve svém okolí často mnoho dalších: „kdyby to bylo tak zlé,         tak bych v tom přece nyní nebyl z nich všech sám...“  </a:t>
            </a:r>
            <a:endParaRPr lang="cs-CZ" sz="2400" dirty="0">
              <a:latin typeface="Arial" charset="0"/>
              <a:cs typeface="+mn-cs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3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8843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>
                <a:latin typeface="Arial" charset="0"/>
                <a:cs typeface="+mj-cs"/>
              </a:rPr>
              <a:t>Vysoce rizikové pití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latin typeface="Arial" charset="0"/>
                <a:cs typeface="+mn-cs"/>
              </a:rPr>
              <a:t>Spotřeba alkoholu</a:t>
            </a:r>
          </a:p>
          <a:p>
            <a:pPr lvl="1" eaLnBrk="1" hangingPunct="1">
              <a:defRPr/>
            </a:pPr>
            <a:r>
              <a:rPr lang="cs-CZ" b="1" dirty="0">
                <a:latin typeface="Arial" charset="0"/>
              </a:rPr>
              <a:t>Vysoce rizikové pití </a:t>
            </a:r>
            <a:r>
              <a:rPr lang="cs-CZ" dirty="0">
                <a:latin typeface="Arial" charset="0"/>
              </a:rPr>
              <a:t>( </a:t>
            </a:r>
            <a:r>
              <a:rPr lang="cs-CZ" b="1" dirty="0">
                <a:latin typeface="Arial" charset="0"/>
              </a:rPr>
              <a:t>♂</a:t>
            </a:r>
            <a:r>
              <a:rPr lang="cs-CZ" dirty="0">
                <a:latin typeface="Arial" charset="0"/>
              </a:rPr>
              <a:t> </a:t>
            </a:r>
            <a:r>
              <a:rPr lang="en-US" dirty="0">
                <a:latin typeface="Arial" charset="0"/>
              </a:rPr>
              <a:t>&gt;</a:t>
            </a:r>
            <a:r>
              <a:rPr lang="cs-CZ" dirty="0">
                <a:latin typeface="Arial" charset="0"/>
              </a:rPr>
              <a:t> 60 g alkoholu;</a:t>
            </a:r>
          </a:p>
          <a:p>
            <a:pPr lvl="1" eaLnBrk="1" hangingPunct="1">
              <a:buFontTx/>
              <a:buNone/>
              <a:defRPr/>
            </a:pPr>
            <a:r>
              <a:rPr lang="cs-CZ" dirty="0">
                <a:latin typeface="Arial" charset="0"/>
              </a:rPr>
              <a:t>♀ </a:t>
            </a:r>
            <a:r>
              <a:rPr lang="en-US" dirty="0">
                <a:latin typeface="Arial" charset="0"/>
              </a:rPr>
              <a:t>&gt;</a:t>
            </a:r>
            <a:r>
              <a:rPr lang="cs-CZ" dirty="0">
                <a:latin typeface="Arial" charset="0"/>
              </a:rPr>
              <a:t> 40 g alkoholu) i po 2 týdnech úsilí o snížení </a:t>
            </a:r>
          </a:p>
          <a:p>
            <a:pPr>
              <a:defRPr/>
            </a:pPr>
            <a:endParaRPr lang="cs-CZ" dirty="0">
              <a:latin typeface="Arial" charset="0"/>
              <a:cs typeface="+mn-cs"/>
            </a:endParaRPr>
          </a:p>
          <a:p>
            <a:pPr>
              <a:defRPr/>
            </a:pPr>
            <a:endParaRPr lang="cs-CZ" dirty="0">
              <a:latin typeface="Arial" charset="0"/>
              <a:cs typeface="+mn-cs"/>
            </a:endParaRPr>
          </a:p>
          <a:p>
            <a:pPr>
              <a:buFontTx/>
              <a:buNone/>
              <a:defRPr/>
            </a:pPr>
            <a:endParaRPr lang="cs-CZ" dirty="0">
              <a:latin typeface="Arial" charset="0"/>
              <a:cs typeface="+mn-cs"/>
            </a:endParaRPr>
          </a:p>
        </p:txBody>
      </p:sp>
      <p:sp>
        <p:nvSpPr>
          <p:cNvPr id="36868" name="Zástupný symbol pro číslo snímku 2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75268925-FB9C-6C4D-A658-D9FB07A9D060}" type="slidenum">
              <a:rPr lang="cs-CZ" smtClean="0"/>
              <a:pPr eaLnBrk="1" hangingPunct="1">
                <a:defRPr/>
              </a:pPr>
              <a:t>4</a:t>
            </a:fld>
            <a:endParaRPr lang="cs-CZ" smtClean="0"/>
          </a:p>
        </p:txBody>
      </p:sp>
      <p:sp>
        <p:nvSpPr>
          <p:cNvPr id="28677" name="TextovéPole 6"/>
          <p:cNvSpPr txBox="1">
            <a:spLocks noChangeArrowheads="1"/>
          </p:cNvSpPr>
          <p:nvPr/>
        </p:nvSpPr>
        <p:spPr bwMode="auto">
          <a:xfrm>
            <a:off x="1371600" y="6043613"/>
            <a:ext cx="1447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800" b="1"/>
              <a:t>VÍNO</a:t>
            </a:r>
          </a:p>
        </p:txBody>
      </p:sp>
      <p:sp>
        <p:nvSpPr>
          <p:cNvPr id="28678" name="TextovéPole 7"/>
          <p:cNvSpPr txBox="1">
            <a:spLocks noChangeArrowheads="1"/>
          </p:cNvSpPr>
          <p:nvPr/>
        </p:nvSpPr>
        <p:spPr bwMode="auto">
          <a:xfrm>
            <a:off x="2514600" y="6051550"/>
            <a:ext cx="1371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800" b="1"/>
              <a:t>PIVO</a:t>
            </a:r>
          </a:p>
        </p:txBody>
      </p:sp>
      <p:sp>
        <p:nvSpPr>
          <p:cNvPr id="28679" name="TextovéPole 8"/>
          <p:cNvSpPr txBox="1">
            <a:spLocks noChangeArrowheads="1"/>
          </p:cNvSpPr>
          <p:nvPr/>
        </p:nvSpPr>
        <p:spPr bwMode="auto">
          <a:xfrm>
            <a:off x="3581400" y="60436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cs-CZ" sz="1800" b="1"/>
              <a:t>DESTILÁT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3984624"/>
            <a:ext cx="6438900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308100" y="-95250"/>
            <a:ext cx="72390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800" b="1" dirty="0" smtClean="0">
                <a:latin typeface="Arial" charset="0"/>
                <a:cs typeface="+mj-cs"/>
              </a:rPr>
              <a:t>Úskalí časné diagnostiky a intervence</a:t>
            </a:r>
            <a:endParaRPr lang="cs-CZ" sz="2800" b="1" dirty="0">
              <a:latin typeface="Arial" charset="0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1800" y="1169987"/>
            <a:ext cx="8382000" cy="4525963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cs-CZ" sz="2400" dirty="0" smtClean="0">
                <a:latin typeface="Arial" charset="0"/>
                <a:cs typeface="+mn-cs"/>
              </a:rPr>
              <a:t> složitost sociální a ekonomické situace. </a:t>
            </a:r>
          </a:p>
          <a:p>
            <a:pPr marL="0" indent="0" eaLnBrk="1" hangingPunct="1">
              <a:defRPr/>
            </a:pPr>
            <a:r>
              <a:rPr lang="cs-CZ" sz="2400" dirty="0" smtClean="0">
                <a:latin typeface="Arial" charset="0"/>
                <a:cs typeface="+mn-cs"/>
              </a:rPr>
              <a:t> Komorbidity: somatické a především psychiatrické.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  <a:cs typeface="+mn-cs"/>
              </a:rPr>
              <a:t> </a:t>
            </a:r>
            <a:r>
              <a:rPr lang="cs-CZ" sz="2400" dirty="0" smtClean="0">
                <a:latin typeface="Arial" charset="0"/>
                <a:cs typeface="+mn-cs"/>
              </a:rPr>
              <a:t>Limity dané aktuální situací – její hranice a možnosti (vyšetření praktickým lékařem, návštěva jiného specialisty – dentista, internista atd., traumatologie....).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  <a:cs typeface="+mn-cs"/>
              </a:rPr>
              <a:t> </a:t>
            </a:r>
            <a:r>
              <a:rPr lang="cs-CZ" sz="2400" dirty="0" smtClean="0">
                <a:latin typeface="Arial" charset="0"/>
                <a:cs typeface="+mn-cs"/>
              </a:rPr>
              <a:t>Ambice intervenující osoby: stojí proti době naše možnosti, možnosti intervence a nastavení osoby a situace.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  <a:cs typeface="+mn-cs"/>
              </a:rPr>
              <a:t> </a:t>
            </a:r>
            <a:r>
              <a:rPr lang="cs-CZ" sz="2400" dirty="0" smtClean="0">
                <a:latin typeface="Arial" charset="0"/>
                <a:cs typeface="+mn-cs"/>
              </a:rPr>
              <a:t>Dovednosti: ne každý má stejnou dovednost a kvalitní tréning a ne každý své schopnosti rozvíjí dále kultivuje.  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  <a:cs typeface="+mn-cs"/>
              </a:rPr>
              <a:t> </a:t>
            </a:r>
            <a:r>
              <a:rPr lang="cs-CZ" sz="2400" dirty="0" smtClean="0">
                <a:latin typeface="Arial" charset="0"/>
                <a:cs typeface="+mn-cs"/>
              </a:rPr>
              <a:t>Přesnost a přesvědčivost: i osobní charisma a schopnost zaujmout a být přesvědčivý a umění adekvátně aplikovat metodu, je individuálně odlišné.    </a:t>
            </a:r>
          </a:p>
          <a:p>
            <a:pPr marL="0" indent="0" eaLnBrk="1" hangingPunct="1">
              <a:defRPr/>
            </a:pPr>
            <a:r>
              <a:rPr lang="cs-CZ" sz="2400" dirty="0">
                <a:latin typeface="Arial" charset="0"/>
              </a:rPr>
              <a:t> </a:t>
            </a:r>
            <a:r>
              <a:rPr lang="cs-CZ" sz="2400" dirty="0" smtClean="0">
                <a:latin typeface="Arial" charset="0"/>
              </a:rPr>
              <a:t>Ne každý si troufne realizovat.....</a:t>
            </a:r>
            <a:endParaRPr lang="cs-CZ" sz="2400" dirty="0" smtClean="0">
              <a:latin typeface="Arial" charset="0"/>
              <a:cs typeface="+mn-cs"/>
            </a:endParaRPr>
          </a:p>
          <a:p>
            <a:pPr marL="0" indent="0" eaLnBrk="1" hangingPunct="1">
              <a:defRPr/>
            </a:pPr>
            <a:endParaRPr lang="cs-CZ" sz="2400" dirty="0">
              <a:latin typeface="Arial" charset="0"/>
              <a:cs typeface="+mn-cs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5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6948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525963"/>
          </a:xfrm>
        </p:spPr>
        <p:txBody>
          <a:bodyPr/>
          <a:lstStyle/>
          <a:p>
            <a:r>
              <a:rPr lang="cs-CZ" sz="2400" dirty="0" smtClean="0"/>
              <a:t>Mezi používané metody patří </a:t>
            </a:r>
            <a:r>
              <a:rPr lang="cs-CZ" sz="2400" dirty="0"/>
              <a:t>například </a:t>
            </a:r>
            <a:r>
              <a:rPr lang="cs-CZ" sz="2400" dirty="0" smtClean="0"/>
              <a:t>dotazník  CRAFFT, zmíněný AUDIT</a:t>
            </a:r>
            <a:r>
              <a:rPr lang="cs-CZ" sz="2400" dirty="0"/>
              <a:t>, vytvořený pro kombinaci </a:t>
            </a:r>
            <a:r>
              <a:rPr lang="cs-CZ" sz="2400" dirty="0" smtClean="0"/>
              <a:t>          s </a:t>
            </a:r>
            <a:r>
              <a:rPr lang="cs-CZ" sz="2400" dirty="0"/>
              <a:t>krátkou intervencí (WHO, 2002), případně dotazník FAST (</a:t>
            </a:r>
            <a:r>
              <a:rPr lang="cs-CZ" sz="2400" dirty="0" err="1"/>
              <a:t>Linke</a:t>
            </a:r>
            <a:r>
              <a:rPr lang="cs-CZ" sz="2400" dirty="0"/>
              <a:t> et al., 2004). Jednou z metod krátké intervence pan </a:t>
            </a:r>
            <a:r>
              <a:rPr lang="cs-CZ" sz="2400" b="1" dirty="0"/>
              <a:t>patří metoda </a:t>
            </a:r>
            <a:r>
              <a:rPr lang="cs-CZ" sz="2400" b="1" dirty="0" smtClean="0"/>
              <a:t>„čtyř A“ </a:t>
            </a:r>
            <a:r>
              <a:rPr lang="cs-CZ" sz="2400" dirty="0"/>
              <a:t>atd. , publikovaná v českém prostředí již vícekrát (např. </a:t>
            </a:r>
            <a:r>
              <a:rPr lang="cs-CZ" sz="2400" dirty="0" err="1"/>
              <a:t>Höschl</a:t>
            </a:r>
            <a:r>
              <a:rPr lang="cs-CZ" sz="2400" dirty="0"/>
              <a:t>, 2002). </a:t>
            </a:r>
          </a:p>
          <a:p>
            <a:pPr lvl="0"/>
            <a:r>
              <a:rPr lang="cs-CZ" sz="2400" dirty="0"/>
              <a:t>Dotazy ohledně pití alkoholu a užívání drog (</a:t>
            </a:r>
            <a:r>
              <a:rPr lang="cs-CZ" sz="2400" dirty="0" err="1"/>
              <a:t>Ask</a:t>
            </a:r>
            <a:r>
              <a:rPr lang="cs-CZ" sz="2400" dirty="0"/>
              <a:t>).</a:t>
            </a:r>
          </a:p>
          <a:p>
            <a:pPr lvl="0"/>
            <a:r>
              <a:rPr lang="cs-CZ" sz="2400" dirty="0"/>
              <a:t>Posouzení stavu (</a:t>
            </a:r>
            <a:r>
              <a:rPr lang="cs-CZ" sz="2400" dirty="0" err="1"/>
              <a:t>Assess</a:t>
            </a:r>
            <a:r>
              <a:rPr lang="cs-CZ" sz="2400" dirty="0"/>
              <a:t>): screeningový dotazník, příp. doplňující diagnostický rozhovor. </a:t>
            </a:r>
          </a:p>
          <a:p>
            <a:pPr lvl="0"/>
            <a:r>
              <a:rPr lang="cs-CZ" sz="2400" dirty="0"/>
              <a:t>Jednoduchá rada nebo doporučení formou motivačního rozhovoru (</a:t>
            </a:r>
            <a:r>
              <a:rPr lang="cs-CZ" sz="2400" dirty="0" err="1"/>
              <a:t>Advice</a:t>
            </a:r>
            <a:r>
              <a:rPr lang="cs-CZ" sz="2400" dirty="0"/>
              <a:t>). </a:t>
            </a:r>
          </a:p>
          <a:p>
            <a:pPr lvl="0"/>
            <a:r>
              <a:rPr lang="cs-CZ" sz="2400" dirty="0"/>
              <a:t>Dojednání další schůzky nebo jiné formy pomoci pokud je to nutné (</a:t>
            </a:r>
            <a:r>
              <a:rPr lang="cs-CZ" sz="2400" dirty="0" err="1"/>
              <a:t>Arrange</a:t>
            </a:r>
            <a:r>
              <a:rPr lang="cs-CZ" sz="2400" dirty="0"/>
              <a:t>).</a:t>
            </a:r>
          </a:p>
          <a:p>
            <a:pPr marL="0" indent="0">
              <a:buNone/>
            </a:pPr>
            <a:r>
              <a:rPr lang="cs-CZ" sz="2400" dirty="0"/>
              <a:t> 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54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7</a:t>
            </a:fld>
            <a:endParaRPr lang="cs-CZ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57" y="889001"/>
            <a:ext cx="3831368" cy="5603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99" y="904876"/>
            <a:ext cx="3762375" cy="555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4525963"/>
          </a:xfrm>
        </p:spPr>
        <p:txBody>
          <a:bodyPr/>
          <a:lstStyle/>
          <a:p>
            <a:r>
              <a:rPr lang="cs-CZ" sz="2400" b="1" dirty="0"/>
              <a:t>K</a:t>
            </a:r>
            <a:r>
              <a:rPr lang="cs-CZ" sz="2400" b="1" dirty="0" smtClean="0"/>
              <a:t>oncentrace </a:t>
            </a:r>
            <a:r>
              <a:rPr lang="cs-CZ" sz="2400" b="1" dirty="0"/>
              <a:t>alkoholu </a:t>
            </a:r>
            <a:r>
              <a:rPr lang="cs-CZ" sz="2400" dirty="0"/>
              <a:t>v konzumovaných nápojích (doporučována je co nejnižší, tedy spíš než lihoviny pít pivo či víno), </a:t>
            </a:r>
            <a:endParaRPr lang="cs-CZ" sz="2400" dirty="0" smtClean="0"/>
          </a:p>
          <a:p>
            <a:r>
              <a:rPr lang="cs-CZ" sz="2400" b="1" dirty="0"/>
              <a:t>K</a:t>
            </a:r>
            <a:r>
              <a:rPr lang="cs-CZ" sz="2400" b="1" dirty="0" smtClean="0"/>
              <a:t>onzumace </a:t>
            </a:r>
            <a:r>
              <a:rPr lang="cs-CZ" sz="2400" b="1" dirty="0"/>
              <a:t>dostatečného množství tekutin </a:t>
            </a:r>
            <a:r>
              <a:rPr lang="cs-CZ" sz="2400" dirty="0"/>
              <a:t>(střídání alkoholických a nealkoholických nápojů, prevence dehydratace)</a:t>
            </a:r>
            <a:r>
              <a:rPr lang="cs-CZ" sz="2400" dirty="0" smtClean="0"/>
              <a:t>,</a:t>
            </a:r>
          </a:p>
          <a:p>
            <a:r>
              <a:rPr lang="cs-CZ" sz="2400" b="1" dirty="0"/>
              <a:t>R</a:t>
            </a:r>
            <a:r>
              <a:rPr lang="cs-CZ" sz="2400" b="1" dirty="0" smtClean="0"/>
              <a:t>ychlosti </a:t>
            </a:r>
            <a:r>
              <a:rPr lang="cs-CZ" sz="2400" b="1" dirty="0"/>
              <a:t>konzumace </a:t>
            </a:r>
            <a:r>
              <a:rPr lang="cs-CZ" sz="2400" dirty="0"/>
              <a:t>(čím pomalejší a plynulejší, tím méně riziková), </a:t>
            </a:r>
            <a:endParaRPr lang="cs-CZ" sz="2400" dirty="0" smtClean="0"/>
          </a:p>
          <a:p>
            <a:r>
              <a:rPr lang="cs-CZ" sz="2400" b="1" dirty="0"/>
              <a:t>K</a:t>
            </a:r>
            <a:r>
              <a:rPr lang="cs-CZ" sz="2400" b="1" dirty="0" smtClean="0"/>
              <a:t>ombinace </a:t>
            </a:r>
            <a:r>
              <a:rPr lang="cs-CZ" sz="2400" b="1" dirty="0"/>
              <a:t>různých typů</a:t>
            </a:r>
            <a:r>
              <a:rPr lang="cs-CZ" sz="2400" dirty="0"/>
              <a:t> alkoholických nápojů (není doporučována, odbourávání trvá déle), </a:t>
            </a:r>
            <a:endParaRPr lang="cs-CZ" sz="2400" dirty="0" smtClean="0"/>
          </a:p>
          <a:p>
            <a:r>
              <a:rPr lang="cs-CZ" sz="2400" b="1" dirty="0"/>
              <a:t>K</a:t>
            </a:r>
            <a:r>
              <a:rPr lang="cs-CZ" sz="2400" b="1" dirty="0" smtClean="0"/>
              <a:t>onzumace </a:t>
            </a:r>
            <a:r>
              <a:rPr lang="cs-CZ" sz="2400" b="1" dirty="0"/>
              <a:t>na lačno</a:t>
            </a:r>
            <a:r>
              <a:rPr lang="cs-CZ" sz="2400" dirty="0"/>
              <a:t> (není doporučována, rychlejší vstřebávání a výraznější ovlivnění alkoholem je rizikovější</a:t>
            </a:r>
            <a:r>
              <a:rPr lang="cs-CZ" sz="2400" dirty="0" smtClean="0"/>
              <a:t>)</a:t>
            </a:r>
            <a:r>
              <a:rPr lang="cs-CZ" sz="2400" dirty="0"/>
              <a:t>.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8</a:t>
            </a:fld>
            <a:endParaRPr lang="cs-CZ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08100" y="-79375"/>
            <a:ext cx="7239000" cy="1325563"/>
          </a:xfrm>
        </p:spPr>
        <p:txBody>
          <a:bodyPr/>
          <a:lstStyle/>
          <a:p>
            <a:pPr algn="l" eaLnBrk="1" hangingPunct="1">
              <a:defRPr/>
            </a:pPr>
            <a:r>
              <a:rPr lang="cs-CZ" sz="2600" dirty="0" smtClean="0">
                <a:latin typeface="Arial" charset="0"/>
              </a:rPr>
              <a:t>Behaviorální HR strategie uplatnitelné </a:t>
            </a:r>
            <a:br>
              <a:rPr lang="cs-CZ" sz="2600" dirty="0" smtClean="0">
                <a:latin typeface="Arial" charset="0"/>
              </a:rPr>
            </a:br>
            <a:r>
              <a:rPr lang="cs-CZ" sz="2600" dirty="0" smtClean="0">
                <a:latin typeface="Arial" charset="0"/>
              </a:rPr>
              <a:t>na individuální úrovni I. (Vacek</a:t>
            </a:r>
            <a:r>
              <a:rPr lang="cs-CZ" sz="2600" smtClean="0">
                <a:latin typeface="Arial" charset="0"/>
              </a:rPr>
              <a:t>, Vondráčková</a:t>
            </a:r>
            <a:r>
              <a:rPr lang="cs-CZ" sz="2600" dirty="0" smtClean="0">
                <a:latin typeface="Arial" charset="0"/>
              </a:rPr>
              <a:t>, 2010)</a:t>
            </a:r>
            <a:endParaRPr lang="cs-CZ" sz="2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5125" y="1073150"/>
            <a:ext cx="8350250" cy="4525963"/>
          </a:xfrm>
        </p:spPr>
        <p:txBody>
          <a:bodyPr/>
          <a:lstStyle/>
          <a:p>
            <a:r>
              <a:rPr lang="cs-CZ" sz="2400" b="1" dirty="0"/>
              <a:t>M</a:t>
            </a:r>
            <a:r>
              <a:rPr lang="cs-CZ" sz="2400" b="1" dirty="0" smtClean="0"/>
              <a:t>íchaných </a:t>
            </a:r>
            <a:r>
              <a:rPr lang="cs-CZ" sz="2400" b="1" dirty="0"/>
              <a:t>nápojů </a:t>
            </a:r>
            <a:r>
              <a:rPr lang="cs-CZ" sz="2400" dirty="0"/>
              <a:t>(potenciálně neznámý obsah), kombinace alkoholu a dalších návykových látek (nepředvídatelné reakce, vyšší riziko předávkování), </a:t>
            </a:r>
            <a:endParaRPr lang="cs-CZ" sz="2400" dirty="0" smtClean="0"/>
          </a:p>
          <a:p>
            <a:r>
              <a:rPr lang="cs-CZ" sz="2400" b="1" dirty="0"/>
              <a:t>K</a:t>
            </a:r>
            <a:r>
              <a:rPr lang="cs-CZ" sz="2400" b="1" dirty="0" smtClean="0"/>
              <a:t>vality </a:t>
            </a:r>
            <a:r>
              <a:rPr lang="cs-CZ" sz="2400" b="1" dirty="0"/>
              <a:t>alkoholu</a:t>
            </a:r>
            <a:r>
              <a:rPr lang="cs-CZ" sz="2400" dirty="0"/>
              <a:t> (nepít levné, nekvalitní nápoje, nápoje z neznámých zdrojů a od neznámých lidí), </a:t>
            </a:r>
            <a:endParaRPr lang="cs-CZ" sz="2400" dirty="0" smtClean="0"/>
          </a:p>
          <a:p>
            <a:r>
              <a:rPr lang="cs-CZ" sz="2400" b="1" dirty="0" smtClean="0"/>
              <a:t>Set </a:t>
            </a:r>
            <a:r>
              <a:rPr lang="cs-CZ" sz="2400" b="1" dirty="0"/>
              <a:t>a </a:t>
            </a:r>
            <a:r>
              <a:rPr lang="cs-CZ" sz="2400" b="1" dirty="0" err="1" smtClean="0"/>
              <a:t>setting</a:t>
            </a:r>
            <a:r>
              <a:rPr lang="cs-CZ" sz="2400" b="1" dirty="0" smtClean="0"/>
              <a:t> </a:t>
            </a:r>
            <a:r>
              <a:rPr lang="cs-CZ" sz="2400" dirty="0"/>
              <a:t>(nepít s cílem zbavit se negativních emocí, nepít o samotě), </a:t>
            </a:r>
            <a:endParaRPr lang="cs-CZ" sz="2400" dirty="0" smtClean="0"/>
          </a:p>
          <a:p>
            <a:r>
              <a:rPr lang="cs-CZ" sz="2400" b="1" dirty="0"/>
              <a:t>P</a:t>
            </a:r>
            <a:r>
              <a:rPr lang="cs-CZ" sz="2400" b="1" dirty="0" smtClean="0"/>
              <a:t>lánování</a:t>
            </a:r>
            <a:r>
              <a:rPr lang="cs-CZ" sz="2400" dirty="0" smtClean="0"/>
              <a:t> </a:t>
            </a:r>
            <a:r>
              <a:rPr lang="cs-CZ" sz="2400" dirty="0"/>
              <a:t>(naplánovat si výdaje za alkohol ještě před začátkem konzumace umožňuje dodržet míru; zajistit si předem dopravu domů střízlivým řidičem či jinou formou</a:t>
            </a:r>
            <a:r>
              <a:rPr lang="cs-CZ" sz="2400" dirty="0" smtClean="0"/>
              <a:t>)</a:t>
            </a:r>
          </a:p>
          <a:p>
            <a:r>
              <a:rPr lang="cs-CZ" sz="2400" b="1" dirty="0" smtClean="0"/>
              <a:t>Informovanosti </a:t>
            </a:r>
            <a:r>
              <a:rPr lang="cs-CZ" sz="2400" b="1" dirty="0"/>
              <a:t>o následcích konzumace</a:t>
            </a:r>
            <a:r>
              <a:rPr lang="cs-CZ" sz="2400" dirty="0"/>
              <a:t> (vědět, jaké má konzumace alkoholu okamžité i dlouhodobé negativní účinky a jak jim předcházet, např. zvládání kocoviny nebo rozpoznání škodlivého užívání). </a:t>
            </a: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8AC32B9-8514-1C4E-BB11-99399B4D131D}" type="slidenum">
              <a:rPr lang="cs-CZ" smtClean="0"/>
              <a:pPr eaLnBrk="1" hangingPunct="1">
                <a:defRPr/>
              </a:pPr>
              <a:t>9</a:t>
            </a:fld>
            <a:endParaRPr lang="cs-CZ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308100" y="-95250"/>
            <a:ext cx="7239000" cy="1325563"/>
          </a:xfrm>
        </p:spPr>
        <p:txBody>
          <a:bodyPr/>
          <a:lstStyle/>
          <a:p>
            <a:pPr eaLnBrk="1" hangingPunct="1">
              <a:defRPr/>
            </a:pPr>
            <a:r>
              <a:rPr lang="cs-CZ" sz="2600" dirty="0">
                <a:latin typeface="Arial" charset="0"/>
              </a:rPr>
              <a:t>Behaviorální HR strategie uplatnitelné </a:t>
            </a:r>
            <a:br>
              <a:rPr lang="cs-CZ" sz="2600" dirty="0">
                <a:latin typeface="Arial" charset="0"/>
              </a:rPr>
            </a:br>
            <a:r>
              <a:rPr lang="cs-CZ" sz="2600" dirty="0">
                <a:latin typeface="Arial" charset="0"/>
              </a:rPr>
              <a:t>na individuální úrovni </a:t>
            </a:r>
            <a:r>
              <a:rPr lang="cs-CZ" sz="2600" dirty="0" smtClean="0">
                <a:latin typeface="Arial" charset="0"/>
              </a:rPr>
              <a:t>II. </a:t>
            </a:r>
            <a:r>
              <a:rPr lang="cs-CZ" sz="2600" dirty="0">
                <a:latin typeface="Arial" charset="0"/>
              </a:rPr>
              <a:t>(Vacek, </a:t>
            </a:r>
            <a:r>
              <a:rPr lang="cs-CZ" sz="2600" dirty="0" smtClean="0">
                <a:latin typeface="Arial" charset="0"/>
              </a:rPr>
              <a:t>Vondráčková</a:t>
            </a:r>
            <a:r>
              <a:rPr lang="cs-CZ" sz="2600" dirty="0">
                <a:latin typeface="Arial" charset="0"/>
              </a:rPr>
              <a:t>, 2010)</a:t>
            </a:r>
            <a:endParaRPr lang="cs-CZ" sz="2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0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-CZ-final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-cz">
  <a:themeElements>
    <a:clrScheme name="CA 14">
      <a:dk1>
        <a:srgbClr val="061B16"/>
      </a:dk1>
      <a:lt1>
        <a:srgbClr val="FFFFFF"/>
      </a:lt1>
      <a:dk2>
        <a:srgbClr val="061B16"/>
      </a:dk2>
      <a:lt2>
        <a:srgbClr val="808080"/>
      </a:lt2>
      <a:accent1>
        <a:srgbClr val="061B16"/>
      </a:accent1>
      <a:accent2>
        <a:srgbClr val="CF1513"/>
      </a:accent2>
      <a:accent3>
        <a:srgbClr val="FFFFFF"/>
      </a:accent3>
      <a:accent4>
        <a:srgbClr val="041511"/>
      </a:accent4>
      <a:accent5>
        <a:srgbClr val="AAABAB"/>
      </a:accent5>
      <a:accent6>
        <a:srgbClr val="BB1210"/>
      </a:accent6>
      <a:hlink>
        <a:srgbClr val="619208"/>
      </a:hlink>
      <a:folHlink>
        <a:srgbClr val="99CC00"/>
      </a:folHlink>
    </a:clrScheme>
    <a:fontScheme name="C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00000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 14">
        <a:dk1>
          <a:srgbClr val="061B16"/>
        </a:dk1>
        <a:lt1>
          <a:srgbClr val="FFFFFF"/>
        </a:lt1>
        <a:dk2>
          <a:srgbClr val="061B16"/>
        </a:dk2>
        <a:lt2>
          <a:srgbClr val="808080"/>
        </a:lt2>
        <a:accent1>
          <a:srgbClr val="061B16"/>
        </a:accent1>
        <a:accent2>
          <a:srgbClr val="CF1513"/>
        </a:accent2>
        <a:accent3>
          <a:srgbClr val="FFFFFF"/>
        </a:accent3>
        <a:accent4>
          <a:srgbClr val="041511"/>
        </a:accent4>
        <a:accent5>
          <a:srgbClr val="AAABAB"/>
        </a:accent5>
        <a:accent6>
          <a:srgbClr val="BB1210"/>
        </a:accent6>
        <a:hlink>
          <a:srgbClr val="619208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2192</TotalTime>
  <Words>640</Words>
  <Application>Microsoft Office PowerPoint</Application>
  <PresentationFormat>Předvádění na obrazovce (4:3)</PresentationFormat>
  <Paragraphs>135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22</vt:i4>
      </vt:variant>
    </vt:vector>
  </HeadingPairs>
  <TitlesOfParts>
    <vt:vector size="24" baseType="lpstr">
      <vt:lpstr>CA-CZ-final</vt:lpstr>
      <vt:lpstr>1_CA-cz</vt:lpstr>
      <vt:lpstr>Psychosociální intervence a možnosti časné diagnostiky a intervence u osob majících problém s alkoholem?</vt:lpstr>
      <vt:lpstr>Podpora </vt:lpstr>
      <vt:lpstr>Časná diagnostika je prvním předpokladem úspěchu </vt:lpstr>
      <vt:lpstr>Vysoce rizikové pití</vt:lpstr>
      <vt:lpstr>Úskalí časné diagnostiky a intervence</vt:lpstr>
      <vt:lpstr>Prezentace aplikace PowerPoint</vt:lpstr>
      <vt:lpstr>Prezentace aplikace PowerPoint</vt:lpstr>
      <vt:lpstr>Behaviorální HR strategie uplatnitelné  na individuální úrovni I. (Vacek, Vondráčková, 2010)</vt:lpstr>
      <vt:lpstr>Behaviorální HR strategie uplatnitelné  na individuální úrovni II. (Vacek, Vondráčková, 2010)</vt:lpstr>
      <vt:lpstr>Dílčí aspekty pravidelného sledování  a psychosociální podpory pacienta u nové léčebné strategie</vt:lpstr>
      <vt:lpstr>Prezentace aplikace PowerPoint</vt:lpstr>
      <vt:lpstr>Vysoce rizikové pití</vt:lpstr>
      <vt:lpstr>Prezentace aplikace PowerPoint</vt:lpstr>
      <vt:lpstr>Prezentace aplikace PowerPoint</vt:lpstr>
      <vt:lpstr>Prezentace aplikace PowerPoint</vt:lpstr>
      <vt:lpstr>A. Sledování spotřeby alkoholu  B. Zhodnocení adherence k léčbě </vt:lpstr>
      <vt:lpstr>Klíčová je motivace a nastavení pacienta</vt:lpstr>
      <vt:lpstr>Prezentace aplikace PowerPoint</vt:lpstr>
      <vt:lpstr>C. Celkové zhodnocení pokroků</vt:lpstr>
      <vt:lpstr>D. Zpětná vazba pacientovi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PPP_Novodobé závislosti, nebo..._2012-12-06</dc:title>
  <dc:creator>Petr Popov</dc:creator>
  <cp:lastModifiedBy>HP02</cp:lastModifiedBy>
  <cp:revision>160</cp:revision>
  <cp:lastPrinted>2013-05-27T00:27:00Z</cp:lastPrinted>
  <dcterms:created xsi:type="dcterms:W3CDTF">2012-04-18T08:34:20Z</dcterms:created>
  <dcterms:modified xsi:type="dcterms:W3CDTF">2013-06-03T10:51:10Z</dcterms:modified>
</cp:coreProperties>
</file>