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5" r:id="rId2"/>
    <p:sldId id="266" r:id="rId3"/>
    <p:sldId id="261" r:id="rId4"/>
    <p:sldId id="262" r:id="rId5"/>
    <p:sldId id="263" r:id="rId6"/>
    <p:sldId id="256" r:id="rId7"/>
    <p:sldId id="264" r:id="rId8"/>
    <p:sldId id="259" r:id="rId9"/>
    <p:sldId id="260" r:id="rId10"/>
    <p:sldId id="257" r:id="rId11"/>
    <p:sldId id="258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 varScale="1">
        <p:scale>
          <a:sx n="70" d="100"/>
          <a:sy n="70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7C4222-3294-4E36-949D-7990E045AEBA}" type="datetimeFigureOut">
              <a:rPr lang="cs-CZ" smtClean="0"/>
              <a:pPr/>
              <a:t>4.6.2013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E3F4619-7FC4-4054-A461-E61C0FFA11E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/>
          </a:bodyPr>
          <a:lstStyle/>
          <a:p>
            <a:pPr marL="1079500">
              <a:buNone/>
            </a:pPr>
            <a:endParaRPr lang="cs-CZ" dirty="0" smtClean="0"/>
          </a:p>
          <a:p>
            <a:pPr marL="1079500">
              <a:buNone/>
            </a:pPr>
            <a:r>
              <a:rPr lang="cs-CZ" sz="4000" dirty="0" smtClean="0"/>
              <a:t>„Hledání identity mezi sociálními a       adiktologickými službami“</a:t>
            </a:r>
          </a:p>
          <a:p>
            <a:pPr marL="1079500">
              <a:buNone/>
            </a:pPr>
            <a:endParaRPr lang="cs-CZ" sz="4000" dirty="0" smtClean="0"/>
          </a:p>
          <a:p>
            <a:pPr marL="450850" indent="-355600">
              <a:buNone/>
            </a:pPr>
            <a:r>
              <a:rPr lang="cs-CZ" dirty="0" smtClean="0"/>
              <a:t>Pavel Nepustil, Petr Matoušek, Roman Hloušek</a:t>
            </a:r>
          </a:p>
          <a:p>
            <a:pPr marL="450850" indent="-355600">
              <a:buNone/>
            </a:pPr>
            <a:r>
              <a:rPr lang="cs-CZ" sz="2800" dirty="0" smtClean="0"/>
              <a:t>Pasáž, Sdružení Podané ruce, o. s.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5300" dirty="0" smtClean="0"/>
              <a:t>Přechodové byty Pasáž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Modely </a:t>
            </a:r>
            <a:r>
              <a:rPr lang="cs-CZ" b="1" dirty="0"/>
              <a:t>„</a:t>
            </a:r>
            <a:r>
              <a:rPr lang="cs-CZ" b="1" dirty="0" err="1"/>
              <a:t>transitional</a:t>
            </a:r>
            <a:r>
              <a:rPr lang="cs-CZ" b="1" dirty="0"/>
              <a:t> </a:t>
            </a:r>
            <a:r>
              <a:rPr lang="cs-CZ" b="1" dirty="0" err="1"/>
              <a:t>housing</a:t>
            </a:r>
            <a:r>
              <a:rPr lang="cs-CZ" b="1" dirty="0"/>
              <a:t>“ </a:t>
            </a:r>
            <a:r>
              <a:rPr lang="cs-CZ" dirty="0"/>
              <a:t>jsou populární především v USA a Kanadě, nejčastější cílovou skupinou jsou lidé ohroženi bezdomovectvím a propuštění </a:t>
            </a:r>
            <a:r>
              <a:rPr lang="cs-CZ" dirty="0" smtClean="0"/>
              <a:t>vězni.</a:t>
            </a:r>
            <a:endParaRPr lang="cs-CZ" dirty="0"/>
          </a:p>
          <a:p>
            <a:r>
              <a:rPr lang="cs-CZ" dirty="0" smtClean="0"/>
              <a:t>Významnou inspirací může být model </a:t>
            </a:r>
            <a:r>
              <a:rPr lang="cs-CZ" b="1" dirty="0"/>
              <a:t>„</a:t>
            </a:r>
            <a:r>
              <a:rPr lang="cs-CZ" b="1" dirty="0" err="1"/>
              <a:t>Betreutes</a:t>
            </a:r>
            <a:r>
              <a:rPr lang="cs-CZ" b="1" dirty="0"/>
              <a:t> </a:t>
            </a:r>
            <a:r>
              <a:rPr lang="cs-CZ" b="1" dirty="0" err="1"/>
              <a:t>Wohnen</a:t>
            </a:r>
            <a:r>
              <a:rPr lang="cs-CZ" b="1" dirty="0"/>
              <a:t>“ </a:t>
            </a:r>
            <a:r>
              <a:rPr lang="cs-CZ" dirty="0"/>
              <a:t>ve Vídni – ubytovávají jak zotavující se uživatele drog, tak i „stabilizované“ uživatele </a:t>
            </a:r>
            <a:r>
              <a:rPr lang="cs-CZ" dirty="0" smtClean="0"/>
              <a:t>drog.</a:t>
            </a:r>
            <a:endParaRPr lang="cs-CZ" dirty="0"/>
          </a:p>
          <a:p>
            <a:r>
              <a:rPr lang="cs-CZ" b="1" dirty="0"/>
              <a:t>EMCDDA doporučuje</a:t>
            </a:r>
            <a:r>
              <a:rPr lang="cs-CZ" dirty="0"/>
              <a:t>, aby sociálně integrační aktivity byly poskytovány nezávisle na léčebných / abstinenčních </a:t>
            </a:r>
            <a:r>
              <a:rPr lang="cs-CZ" dirty="0" smtClean="0"/>
              <a:t>službách.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Návaznost na zahraniční zkušenosti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332037"/>
            <a:ext cx="8229600" cy="4525963"/>
          </a:xfrm>
        </p:spPr>
        <p:txBody>
          <a:bodyPr/>
          <a:lstStyle/>
          <a:p>
            <a:r>
              <a:rPr lang="cs-CZ" dirty="0" smtClean="0"/>
              <a:t>„Přirozené </a:t>
            </a:r>
            <a:r>
              <a:rPr lang="cs-CZ" dirty="0"/>
              <a:t>zotavení“ je častějším způsobem ukončení užívání drog než léčba </a:t>
            </a:r>
            <a:r>
              <a:rPr lang="cs-CZ" dirty="0" smtClean="0"/>
              <a:t>závislosti.</a:t>
            </a:r>
          </a:p>
          <a:p>
            <a:pPr>
              <a:buNone/>
            </a:pPr>
            <a:endParaRPr lang="cs-CZ" dirty="0"/>
          </a:p>
          <a:p>
            <a:r>
              <a:rPr lang="cs-CZ" dirty="0" smtClean="0"/>
              <a:t>Zotavující </a:t>
            </a:r>
            <a:r>
              <a:rPr lang="cs-CZ" dirty="0"/>
              <a:t>se uživatelé drog se však neobejdou bez sociální </a:t>
            </a:r>
            <a:r>
              <a:rPr lang="cs-CZ" dirty="0" smtClean="0"/>
              <a:t>podpory.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 smtClean="0"/>
              <a:t/>
            </a:r>
            <a:br>
              <a:rPr lang="cs-CZ" u="sng" dirty="0" smtClean="0"/>
            </a:br>
            <a:r>
              <a:rPr lang="cs-CZ" u="sng" dirty="0" smtClean="0"/>
              <a:t>Návaznost </a:t>
            </a:r>
            <a:r>
              <a:rPr lang="cs-CZ" u="sng" dirty="0"/>
              <a:t>na výzkumy přirozeného zotavení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200" dirty="0" smtClean="0"/>
              <a:t>Děkujeme za pozornost</a:t>
            </a:r>
            <a:endParaRPr lang="cs-CZ" sz="3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 služby</a:t>
            </a:r>
          </a:p>
          <a:p>
            <a:r>
              <a:rPr lang="cs-CZ" dirty="0" smtClean="0"/>
              <a:t>Cílová skupina</a:t>
            </a:r>
          </a:p>
          <a:p>
            <a:r>
              <a:rPr lang="cs-CZ" dirty="0" smtClean="0"/>
              <a:t>Evaluace služby</a:t>
            </a:r>
          </a:p>
          <a:p>
            <a:r>
              <a:rPr lang="cs-CZ" dirty="0" smtClean="0"/>
              <a:t>Průběh služby</a:t>
            </a:r>
          </a:p>
          <a:p>
            <a:r>
              <a:rPr lang="cs-CZ" dirty="0" smtClean="0"/>
              <a:t>Sociální vs. adiktologická identita</a:t>
            </a:r>
          </a:p>
          <a:p>
            <a:r>
              <a:rPr lang="cs-CZ" dirty="0" smtClean="0"/>
              <a:t>Důvěra vs. kontrola</a:t>
            </a:r>
          </a:p>
          <a:p>
            <a:r>
              <a:rPr lang="cs-CZ" dirty="0" smtClean="0"/>
              <a:t>Zdroje a inspirace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Přechodové byty Pasáž</a:t>
            </a:r>
            <a:r>
              <a:rPr lang="cs-CZ" dirty="0"/>
              <a:t>, od 1. 9. 2012 je registrována jako chráněné bydlení dle zákona č. 108/2006 Sb., o sociálních službách – před tím fakultativní </a:t>
            </a:r>
            <a:r>
              <a:rPr lang="cs-CZ" dirty="0" smtClean="0"/>
              <a:t>činnost. </a:t>
            </a:r>
            <a:endParaRPr lang="cs-CZ" dirty="0"/>
          </a:p>
          <a:p>
            <a:pPr algn="just"/>
            <a:r>
              <a:rPr lang="cs-CZ" dirty="0"/>
              <a:t>Dva standardně vybavené byty 1+1 v běžné zástavbě, které </a:t>
            </a:r>
            <a:r>
              <a:rPr lang="cs-CZ" dirty="0" smtClean="0"/>
              <a:t>jsou v</a:t>
            </a:r>
            <a:r>
              <a:rPr lang="cs-CZ" dirty="0"/>
              <a:t> pronájmu od městských částí města </a:t>
            </a:r>
            <a:r>
              <a:rPr lang="cs-CZ" dirty="0" smtClean="0"/>
              <a:t>Brna.</a:t>
            </a:r>
            <a:endParaRPr lang="cs-CZ" dirty="0"/>
          </a:p>
          <a:p>
            <a:pPr algn="just"/>
            <a:r>
              <a:rPr lang="cs-CZ" dirty="0"/>
              <a:t>Okamžitá kapacita: 4 osoby (10 osob/rok)</a:t>
            </a:r>
          </a:p>
          <a:p>
            <a:pPr algn="just"/>
            <a:r>
              <a:rPr lang="cs-CZ" dirty="0"/>
              <a:t>Cena za službu: 3 500,- Kč os/</a:t>
            </a:r>
            <a:r>
              <a:rPr lang="cs-CZ" dirty="0" err="1"/>
              <a:t>měs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Doba poskytování: 3 + 2 + 1</a:t>
            </a:r>
          </a:p>
          <a:p>
            <a:pPr algn="just"/>
            <a:r>
              <a:rPr lang="cs-CZ" dirty="0" smtClean="0"/>
              <a:t>Klient se zavazuje k abstinenci.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služby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72000"/>
          </a:xfrm>
        </p:spPr>
        <p:txBody>
          <a:bodyPr/>
          <a:lstStyle/>
          <a:p>
            <a:r>
              <a:rPr lang="cs-CZ" dirty="0"/>
              <a:t>Základní tým služby tvoří tři pracovníci:</a:t>
            </a:r>
            <a:endParaRPr lang="cs-CZ" b="1" dirty="0"/>
          </a:p>
          <a:p>
            <a:pPr lvl="0">
              <a:buNone/>
            </a:pPr>
            <a:r>
              <a:rPr lang="cs-CZ" dirty="0" smtClean="0"/>
              <a:t>        Vedoucí </a:t>
            </a:r>
            <a:r>
              <a:rPr lang="cs-CZ" dirty="0"/>
              <a:t>služby (0,45 úvazku) 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        Sociální </a:t>
            </a:r>
            <a:r>
              <a:rPr lang="cs-CZ" dirty="0"/>
              <a:t>pracovník (0,3 úvazku) </a:t>
            </a:r>
            <a:endParaRPr lang="cs-CZ" dirty="0" smtClean="0"/>
          </a:p>
          <a:p>
            <a:pPr lvl="0">
              <a:buNone/>
            </a:pPr>
            <a:r>
              <a:rPr lang="cs-CZ" dirty="0" smtClean="0"/>
              <a:t>        Pedagogický </a:t>
            </a:r>
            <a:r>
              <a:rPr lang="cs-CZ" dirty="0"/>
              <a:t>pracovník (DPČ)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r>
              <a:rPr lang="cs-CZ" dirty="0"/>
              <a:t>Pracovníci jsou </a:t>
            </a:r>
            <a:r>
              <a:rPr lang="cs-CZ" dirty="0" smtClean="0"/>
              <a:t>k</a:t>
            </a:r>
            <a:r>
              <a:rPr lang="cs-CZ" dirty="0"/>
              <a:t> dispozici v pracovní době (9:00 – 17:00)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Personální zajištění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Služba je určena lidem s </a:t>
            </a:r>
            <a:r>
              <a:rPr lang="cs-CZ" b="1" dirty="0" smtClean="0"/>
              <a:t>diagnózou </a:t>
            </a:r>
            <a:r>
              <a:rPr lang="cs-CZ" b="1" dirty="0"/>
              <a:t>závislosti na nelegálních </a:t>
            </a:r>
            <a:r>
              <a:rPr lang="cs-CZ" b="1" dirty="0" smtClean="0"/>
              <a:t>drogách</a:t>
            </a:r>
            <a:r>
              <a:rPr lang="cs-CZ" dirty="0" smtClean="0"/>
              <a:t>, </a:t>
            </a:r>
            <a:r>
              <a:rPr lang="cs-CZ" dirty="0"/>
              <a:t>kteří </a:t>
            </a:r>
            <a:r>
              <a:rPr lang="cs-CZ" dirty="0" smtClean="0"/>
              <a:t>jsou ohroženi </a:t>
            </a:r>
            <a:r>
              <a:rPr lang="cs-CZ" dirty="0"/>
              <a:t>bezdomovectvím a mají zájem aktivně řešit svoji situaci. </a:t>
            </a:r>
            <a:endParaRPr lang="cs-CZ" dirty="0" smtClean="0"/>
          </a:p>
          <a:p>
            <a:pPr algn="just"/>
            <a:r>
              <a:rPr lang="cs-CZ" dirty="0" smtClean="0"/>
              <a:t>Služba </a:t>
            </a:r>
            <a:r>
              <a:rPr lang="cs-CZ" dirty="0"/>
              <a:t>je designována tak, aby mohla přijmout lidi, kteří čelí mnohočetným problémům</a:t>
            </a:r>
            <a:r>
              <a:rPr lang="cs-CZ" dirty="0" smtClean="0"/>
              <a:t>.</a:t>
            </a:r>
          </a:p>
          <a:p>
            <a:pPr algn="just"/>
            <a:r>
              <a:rPr lang="cs-CZ" dirty="0"/>
              <a:t>Naše zkušenosti ukazují, že pokud získají přístup k samostatnému bydlení </a:t>
            </a:r>
            <a:r>
              <a:rPr lang="cs-CZ" dirty="0" smtClean="0"/>
              <a:t>a </a:t>
            </a:r>
            <a:r>
              <a:rPr lang="cs-CZ" dirty="0"/>
              <a:t>přiměřenou podporu ze strany sociální služby, jsou schopni vytvořit si podmínky pro budoucí samostatný život v běžné společnosti.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Charakteristika cílové skupiny</a:t>
            </a:r>
            <a:br>
              <a:rPr lang="cs-CZ" b="1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708920"/>
            <a:ext cx="7848872" cy="2808312"/>
          </a:xfrm>
        </p:spPr>
        <p:txBody>
          <a:bodyPr>
            <a:normAutofit fontScale="92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celkový </a:t>
            </a:r>
            <a:r>
              <a:rPr lang="cs-CZ" sz="2800" dirty="0">
                <a:solidFill>
                  <a:schemeClr val="tx1"/>
                </a:solidFill>
              </a:rPr>
              <a:t>počet ubytovaných: 36 (déle než 1 </a:t>
            </a:r>
            <a:r>
              <a:rPr lang="cs-CZ" sz="2800" dirty="0" smtClean="0">
                <a:solidFill>
                  <a:schemeClr val="tx1"/>
                </a:solidFill>
              </a:rPr>
              <a:t>  měsíc </a:t>
            </a:r>
            <a:r>
              <a:rPr lang="cs-CZ" sz="2800" dirty="0">
                <a:solidFill>
                  <a:schemeClr val="tx1"/>
                </a:solidFill>
              </a:rPr>
              <a:t>= 31</a:t>
            </a:r>
            <a:r>
              <a:rPr lang="cs-CZ" sz="2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endParaRPr lang="cs-CZ" sz="2800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800" dirty="0" smtClean="0">
                <a:solidFill>
                  <a:schemeClr val="tx1"/>
                </a:solidFill>
              </a:rPr>
              <a:t> 58</a:t>
            </a:r>
            <a:r>
              <a:rPr lang="cs-CZ" sz="2800" dirty="0">
                <a:solidFill>
                  <a:schemeClr val="tx1"/>
                </a:solidFill>
              </a:rPr>
              <a:t>% (n=18) bývalých klientů má aktuálně dlouhodobé a stabilní bydlení</a:t>
            </a:r>
          </a:p>
          <a:p>
            <a:pPr algn="l">
              <a:buFont typeface="Arial" pitchFamily="34" charset="0"/>
              <a:buChar char="•"/>
            </a:pPr>
            <a:endParaRPr lang="cs-CZ" sz="2800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cs-CZ" sz="2800" dirty="0">
                <a:solidFill>
                  <a:schemeClr val="tx1"/>
                </a:solidFill>
              </a:rPr>
              <a:t> </a:t>
            </a:r>
            <a:r>
              <a:rPr lang="cs-CZ" sz="2800" dirty="0" smtClean="0">
                <a:solidFill>
                  <a:schemeClr val="tx1"/>
                </a:solidFill>
              </a:rPr>
              <a:t>48</a:t>
            </a:r>
            <a:r>
              <a:rPr lang="cs-CZ" sz="2800" dirty="0">
                <a:solidFill>
                  <a:schemeClr val="tx1"/>
                </a:solidFill>
              </a:rPr>
              <a:t>% (n=15) bývalých klientů pracuje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Evaluace poskytování krátkodobého ubytování v letech 2007-2012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/>
              <a:t>Podmínky vstupu</a:t>
            </a:r>
            <a:r>
              <a:rPr lang="cs-CZ" dirty="0" smtClean="0"/>
              <a:t>: žádost</a:t>
            </a:r>
            <a:r>
              <a:rPr lang="cs-CZ" dirty="0"/>
              <a:t>, motivační </a:t>
            </a:r>
            <a:r>
              <a:rPr lang="cs-CZ" dirty="0" smtClean="0"/>
              <a:t>dopis, reference </a:t>
            </a:r>
            <a:r>
              <a:rPr lang="cs-CZ" dirty="0"/>
              <a:t>od odborníka, </a:t>
            </a:r>
            <a:r>
              <a:rPr lang="cs-CZ" dirty="0" smtClean="0"/>
              <a:t>osobní </a:t>
            </a:r>
            <a:r>
              <a:rPr lang="cs-CZ" dirty="0"/>
              <a:t>setkání s týmem CHB a </a:t>
            </a:r>
            <a:r>
              <a:rPr lang="cs-CZ" dirty="0" smtClean="0"/>
              <a:t>psychiatrické vyšetření.</a:t>
            </a:r>
          </a:p>
          <a:p>
            <a:pPr algn="just"/>
            <a:r>
              <a:rPr lang="cs-CZ" dirty="0" smtClean="0"/>
              <a:t>Po ubytování následuje </a:t>
            </a:r>
            <a:r>
              <a:rPr lang="cs-CZ" b="1" dirty="0" smtClean="0"/>
              <a:t>případové </a:t>
            </a:r>
            <a:r>
              <a:rPr lang="cs-CZ" b="1" dirty="0"/>
              <a:t>setkání </a:t>
            </a:r>
            <a:r>
              <a:rPr lang="cs-CZ" dirty="0"/>
              <a:t>za účasti uživatele služby, </a:t>
            </a:r>
            <a:r>
              <a:rPr lang="cs-CZ" dirty="0" smtClean="0"/>
              <a:t>klíčového </a:t>
            </a:r>
            <a:r>
              <a:rPr lang="cs-CZ" dirty="0"/>
              <a:t>pracovníka, psychiatra, popř. dalších spolupracujících odborníků či blízkých osob uživatele vyžádaných uživatelem nebo </a:t>
            </a:r>
            <a:r>
              <a:rPr lang="cs-CZ" dirty="0" err="1"/>
              <a:t>soc</a:t>
            </a:r>
            <a:r>
              <a:rPr lang="cs-CZ" dirty="0"/>
              <a:t>. </a:t>
            </a:r>
            <a:r>
              <a:rPr lang="cs-CZ" dirty="0" smtClean="0"/>
              <a:t>pracovníkem. Dochází při něm </a:t>
            </a:r>
            <a:r>
              <a:rPr lang="cs-CZ" dirty="0"/>
              <a:t>k tvorbě individuálního plánu</a:t>
            </a:r>
            <a:r>
              <a:rPr lang="cs-CZ" dirty="0" smtClean="0"/>
              <a:t>.</a:t>
            </a:r>
          </a:p>
          <a:p>
            <a:pPr algn="just"/>
            <a:r>
              <a:rPr lang="cs-CZ" dirty="0" smtClean="0"/>
              <a:t>Služba </a:t>
            </a:r>
            <a:r>
              <a:rPr lang="cs-CZ" dirty="0"/>
              <a:t>využívá </a:t>
            </a:r>
            <a:r>
              <a:rPr lang="cs-CZ" b="1" dirty="0" smtClean="0"/>
              <a:t>case-management</a:t>
            </a:r>
            <a:r>
              <a:rPr lang="cs-CZ" dirty="0" smtClean="0"/>
              <a:t> jako </a:t>
            </a:r>
            <a:r>
              <a:rPr lang="cs-CZ" dirty="0"/>
              <a:t>základní způsob práce: pracovníci podporují klienty při navazování a obnovování vztahů s blízkými, zprostředkovávají spolupráci s dalšími poskytovateli služeb a organizují případová setkání s klientem.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u="sng" dirty="0" smtClean="0"/>
              <a:t>Průběh služby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/>
              <a:t>R</a:t>
            </a:r>
            <a:r>
              <a:rPr lang="cs-CZ" dirty="0" smtClean="0"/>
              <a:t>egistrace </a:t>
            </a:r>
            <a:r>
              <a:rPr lang="cs-CZ" dirty="0"/>
              <a:t>sociální služby (chráněné byty) – museli jsme použít medicínskou/</a:t>
            </a:r>
            <a:r>
              <a:rPr lang="cs-CZ" dirty="0" err="1"/>
              <a:t>adiktologickou</a:t>
            </a:r>
            <a:r>
              <a:rPr lang="cs-CZ" dirty="0"/>
              <a:t> tvář – látkové </a:t>
            </a:r>
            <a:r>
              <a:rPr lang="cs-CZ" dirty="0" smtClean="0"/>
              <a:t>závislosti (MKN 10).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 smtClean="0"/>
              <a:t>Nespadáme </a:t>
            </a:r>
            <a:r>
              <a:rPr lang="cs-CZ" dirty="0"/>
              <a:t>do tradičního referenčního rámce adiktologických služeb – nejsme certifikování, jsme mimo dotační rámec </a:t>
            </a:r>
            <a:r>
              <a:rPr lang="cs-CZ" dirty="0" smtClean="0"/>
              <a:t>RVKPP.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 smtClean="0"/>
              <a:t>Běžná </a:t>
            </a:r>
            <a:r>
              <a:rPr lang="cs-CZ" dirty="0"/>
              <a:t>praxe - daleko více znaků než látková </a:t>
            </a:r>
            <a:r>
              <a:rPr lang="cs-CZ" dirty="0" smtClean="0"/>
              <a:t>závislost.</a:t>
            </a:r>
            <a:endParaRPr lang="cs-CZ" dirty="0"/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Sociální nebo adiktologická </a:t>
            </a:r>
            <a:r>
              <a:rPr lang="cs-CZ" u="sng" dirty="0" smtClean="0"/>
              <a:t>tvář?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lvl="0" algn="just"/>
            <a:r>
              <a:rPr lang="cs-CZ" dirty="0" smtClean="0"/>
              <a:t>Jsme </a:t>
            </a:r>
            <a:r>
              <a:rPr lang="cs-CZ" dirty="0"/>
              <a:t>sociální nikoli léčebná/doléčovací </a:t>
            </a:r>
            <a:r>
              <a:rPr lang="cs-CZ" dirty="0" smtClean="0"/>
              <a:t>služba.</a:t>
            </a:r>
            <a:endParaRPr lang="cs-CZ" dirty="0"/>
          </a:p>
          <a:p>
            <a:pPr algn="just"/>
            <a:r>
              <a:rPr lang="cs-CZ" dirty="0" smtClean="0"/>
              <a:t>Spolupráce vychází z cílů klienta a dohod s klíčovým pracovníkem a dalšími spolupracujícími osobami.</a:t>
            </a:r>
          </a:p>
          <a:p>
            <a:pPr lvl="0" algn="just"/>
            <a:r>
              <a:rPr lang="cs-CZ" dirty="0" smtClean="0"/>
              <a:t>Větší důraz </a:t>
            </a:r>
            <a:r>
              <a:rPr lang="cs-CZ" dirty="0"/>
              <a:t>na </a:t>
            </a:r>
            <a:r>
              <a:rPr lang="cs-CZ" dirty="0" smtClean="0"/>
              <a:t>spolupráci a důvěru než </a:t>
            </a:r>
            <a:r>
              <a:rPr lang="cs-CZ" dirty="0"/>
              <a:t>na </a:t>
            </a:r>
            <a:r>
              <a:rPr lang="cs-CZ" dirty="0" smtClean="0"/>
              <a:t>kontrolní mechanismy </a:t>
            </a:r>
            <a:r>
              <a:rPr lang="cs-CZ" dirty="0"/>
              <a:t>(např. </a:t>
            </a:r>
            <a:r>
              <a:rPr lang="cs-CZ" dirty="0" smtClean="0"/>
              <a:t>testy).</a:t>
            </a:r>
            <a:endParaRPr lang="cs-CZ" dirty="0"/>
          </a:p>
          <a:p>
            <a:pPr lvl="0" algn="just"/>
            <a:r>
              <a:rPr lang="cs-CZ" dirty="0" smtClean="0"/>
              <a:t>Časté nepochopení/nesouhlas </a:t>
            </a:r>
            <a:r>
              <a:rPr lang="cs-CZ" dirty="0"/>
              <a:t>ze strany „adiktologických“ zejména léčebně orientovaných </a:t>
            </a:r>
            <a:r>
              <a:rPr lang="cs-CZ" dirty="0" smtClean="0"/>
              <a:t>služeb.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Důvěra vs. kontrola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Stupně šedi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93</TotalTime>
  <Words>335</Words>
  <Application>Microsoft Office PowerPoint</Application>
  <PresentationFormat>Předvádění na obrazovce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Papír</vt:lpstr>
      <vt:lpstr>Přechodové byty Pasáž </vt:lpstr>
      <vt:lpstr>Osnova:</vt:lpstr>
      <vt:lpstr>Popis služby</vt:lpstr>
      <vt:lpstr>Personální zajištění</vt:lpstr>
      <vt:lpstr>Charakteristika cílové skupiny </vt:lpstr>
      <vt:lpstr>Evaluace poskytování krátkodobého ubytování v letech 2007-2012 </vt:lpstr>
      <vt:lpstr>Průběh služby</vt:lpstr>
      <vt:lpstr>Sociální nebo adiktologická tvář? </vt:lpstr>
      <vt:lpstr>Důvěra vs. kontrola  </vt:lpstr>
      <vt:lpstr>Návaznost na zahraniční zkušenosti </vt:lpstr>
      <vt:lpstr>   Návaznost na výzkumy přirozeného zotavení 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nebo adiktologická tvář?</dc:title>
  <dc:creator>Veronika Jandová</dc:creator>
  <cp:lastModifiedBy>Veronika Jandová</cp:lastModifiedBy>
  <cp:revision>14</cp:revision>
  <dcterms:created xsi:type="dcterms:W3CDTF">2013-05-30T16:42:00Z</dcterms:created>
  <dcterms:modified xsi:type="dcterms:W3CDTF">2013-06-04T07:32:58Z</dcterms:modified>
</cp:coreProperties>
</file>