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0" r:id="rId3"/>
    <p:sldId id="282" r:id="rId4"/>
    <p:sldId id="288" r:id="rId5"/>
    <p:sldId id="260" r:id="rId6"/>
    <p:sldId id="289" r:id="rId7"/>
    <p:sldId id="262" r:id="rId8"/>
    <p:sldId id="283" r:id="rId9"/>
    <p:sldId id="287" r:id="rId10"/>
    <p:sldId id="284" r:id="rId11"/>
    <p:sldId id="285" r:id="rId12"/>
    <p:sldId id="286" r:id="rId13"/>
    <p:sldId id="259" r:id="rId14"/>
    <p:sldId id="263" r:id="rId15"/>
    <p:sldId id="269" r:id="rId16"/>
    <p:sldId id="264" r:id="rId17"/>
    <p:sldId id="270" r:id="rId18"/>
    <p:sldId id="265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 autoAdjust="0"/>
    <p:restoredTop sz="94574" autoAdjust="0"/>
  </p:normalViewPr>
  <p:slideViewPr>
    <p:cSldViewPr>
      <p:cViewPr varScale="1">
        <p:scale>
          <a:sx n="57" d="100"/>
          <a:sy n="57" d="100"/>
        </p:scale>
        <p:origin x="-11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layout/>
    </c:title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1"/>
              <c:layout>
                <c:manualLayout>
                  <c:x val="-2.5000000000000001E-2"/>
                  <c:y val="-2.1163957680083649E-3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-3.0555555555555575E-2"/>
                  <c:y val="1.6931166144066905E-2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2.500000000000005E-2"/>
                  <c:y val="2.3280353448092008E-2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5.0925337632080168E-17"/>
                  <c:y val="-5.2909894200209043E-2"/>
                </c:manualLayout>
              </c:layout>
              <c:dLblPos val="t"/>
              <c:showVal val="1"/>
            </c:dLbl>
            <c:dLbl>
              <c:idx val="7"/>
              <c:layout>
                <c:manualLayout>
                  <c:x val="2.7777777777777848E-3"/>
                  <c:y val="2.1163957680084026E-3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0"/>
                  <c:y val="-2.9629540752117062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5.5555555555555558E-3"/>
                  <c:y val="4.2327915360167228E-3"/>
                </c:manualLayout>
              </c:layout>
              <c:dLblPos val="t"/>
              <c:showVal val="1"/>
            </c:dLbl>
            <c:dLbl>
              <c:idx val="12"/>
              <c:layout>
                <c:manualLayout>
                  <c:x val="1.5277777777777881E-2"/>
                  <c:y val="-1.0581978840041809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dLblPos val="t"/>
            <c:showVal val="1"/>
          </c:dLbls>
          <c:cat>
            <c:strRef>
              <c:f>List1!$A$2:$A$15</c:f>
              <c:strCache>
                <c:ptCount val="14"/>
                <c:pt idx="0">
                  <c:v>?</c:v>
                </c:pt>
                <c:pt idx="1">
                  <c:v>L</c:v>
                </c:pt>
                <c:pt idx="2">
                  <c:v>F</c:v>
                </c:pt>
                <c:pt idx="3">
                  <c:v>K</c:v>
                </c:pt>
                <c:pt idx="4">
                  <c:v>Hs</c:v>
                </c:pt>
                <c:pt idx="5">
                  <c:v>D</c:v>
                </c:pt>
                <c:pt idx="6">
                  <c:v>Hy</c:v>
                </c:pt>
                <c:pt idx="7">
                  <c:v>Pd</c:v>
                </c:pt>
                <c:pt idx="8">
                  <c:v>Mf</c:v>
                </c:pt>
                <c:pt idx="9">
                  <c:v>Pa</c:v>
                </c:pt>
                <c:pt idx="10">
                  <c:v>Pt</c:v>
                </c:pt>
                <c:pt idx="11">
                  <c:v>Sc</c:v>
                </c:pt>
                <c:pt idx="12">
                  <c:v>Ma</c:v>
                </c:pt>
                <c:pt idx="13">
                  <c:v>Si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0</c:v>
                </c:pt>
                <c:pt idx="1">
                  <c:v>29</c:v>
                </c:pt>
                <c:pt idx="2">
                  <c:v>105</c:v>
                </c:pt>
                <c:pt idx="3">
                  <c:v>23</c:v>
                </c:pt>
                <c:pt idx="4">
                  <c:v>66</c:v>
                </c:pt>
                <c:pt idx="5">
                  <c:v>75</c:v>
                </c:pt>
                <c:pt idx="6">
                  <c:v>51</c:v>
                </c:pt>
                <c:pt idx="7">
                  <c:v>85</c:v>
                </c:pt>
                <c:pt idx="8">
                  <c:v>56</c:v>
                </c:pt>
                <c:pt idx="9">
                  <c:v>82</c:v>
                </c:pt>
                <c:pt idx="10">
                  <c:v>70</c:v>
                </c:pt>
                <c:pt idx="11">
                  <c:v>89</c:v>
                </c:pt>
                <c:pt idx="12">
                  <c:v>84</c:v>
                </c:pt>
                <c:pt idx="13">
                  <c:v>71</c:v>
                </c:pt>
              </c:numCache>
            </c:numRef>
          </c:val>
        </c:ser>
        <c:marker val="1"/>
        <c:axId val="99906688"/>
        <c:axId val="99908224"/>
      </c:lineChart>
      <c:catAx>
        <c:axId val="9990668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99908224"/>
        <c:crosses val="autoZero"/>
        <c:auto val="1"/>
        <c:lblAlgn val="ctr"/>
        <c:lblOffset val="100"/>
      </c:catAx>
      <c:valAx>
        <c:axId val="99908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99906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66666666666649"/>
          <c:y val="0.46172939863697449"/>
          <c:w val="0.10199999999999998"/>
          <c:h val="0.14638226307032726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7.8419728783902007E-2"/>
          <c:y val="3.5481291727992179E-2"/>
          <c:w val="0.80128860454943163"/>
          <c:h val="0.65757616358439464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0"/>
              <c:layout>
                <c:manualLayout>
                  <c:x val="2.6388888888888878E-2"/>
                  <c:y val="-5.280407441180867E-2"/>
                </c:manualLayout>
              </c:layout>
              <c:dLblPos val="b"/>
              <c:showVal val="1"/>
            </c:dLbl>
            <c:dLbl>
              <c:idx val="1"/>
              <c:layout>
                <c:manualLayout>
                  <c:x val="-1.2500000000000001E-2"/>
                  <c:y val="1.1111080003975501E-2"/>
                </c:manualLayout>
              </c:layout>
              <c:dLblPos val="b"/>
              <c:showVal val="1"/>
            </c:dLbl>
            <c:dLbl>
              <c:idx val="3"/>
              <c:layout>
                <c:manualLayout>
                  <c:x val="0"/>
                  <c:y val="8.8886890255425541E-3"/>
                </c:manualLayout>
              </c:layout>
              <c:dLblPos val="b"/>
              <c:showVal val="1"/>
            </c:dLbl>
            <c:dLbl>
              <c:idx val="4"/>
              <c:layout>
                <c:manualLayout>
                  <c:x val="-2.9166666666666667E-2"/>
                  <c:y val="-3.1745936520125459E-2"/>
                </c:manualLayout>
              </c:layout>
              <c:dLblPos val="b"/>
              <c:showVal val="1"/>
            </c:dLbl>
            <c:dLbl>
              <c:idx val="5"/>
              <c:layout>
                <c:manualLayout>
                  <c:x val="0"/>
                  <c:y val="-7.1110912025443243E-2"/>
                </c:manualLayout>
              </c:layout>
              <c:dLblPos val="b"/>
              <c:showVal val="1"/>
            </c:dLbl>
            <c:dLbl>
              <c:idx val="6"/>
              <c:layout>
                <c:manualLayout>
                  <c:x val="-1.111111111111112E-2"/>
                  <c:y val="2.11472931464734E-4"/>
                </c:manualLayout>
              </c:layout>
              <c:dLblPos val="b"/>
              <c:showVal val="1"/>
            </c:dLbl>
            <c:dLbl>
              <c:idx val="8"/>
              <c:layout>
                <c:manualLayout>
                  <c:x val="2.083333333333335E-2"/>
                  <c:y val="-7.0900924681640805E-3"/>
                </c:manualLayout>
              </c:layout>
              <c:dLblPos val="b"/>
              <c:showVal val="1"/>
            </c:dLbl>
            <c:dLbl>
              <c:idx val="9"/>
              <c:layout>
                <c:manualLayout>
                  <c:x val="-1.3888888888888905E-3"/>
                  <c:y val="-8.3174353682728672E-2"/>
                </c:manualLayout>
              </c:layout>
              <c:dLblPos val="b"/>
              <c:showVal val="1"/>
            </c:dLbl>
            <c:dLbl>
              <c:idx val="10"/>
              <c:layout>
                <c:manualLayout>
                  <c:x val="0"/>
                  <c:y val="-6.7724664576267579E-2"/>
                </c:manualLayout>
              </c:layout>
              <c:dLblPos val="b"/>
              <c:showVal val="1"/>
            </c:dLbl>
            <c:dLbl>
              <c:idx val="11"/>
              <c:layout>
                <c:manualLayout>
                  <c:x val="-4.1666666666666683E-3"/>
                  <c:y val="7.6190247648301439E-3"/>
                </c:manualLayout>
              </c:layout>
              <c:dLblPos val="b"/>
              <c:showVal val="1"/>
            </c:dLbl>
            <c:dLbl>
              <c:idx val="12"/>
              <c:layout>
                <c:manualLayout>
                  <c:x val="2.7777777777777822E-3"/>
                  <c:y val="-6.5184989654657535E-2"/>
                </c:manualLayout>
              </c:layout>
              <c:dLblPos val="b"/>
              <c:showVal val="1"/>
            </c:dLbl>
            <c:dLbl>
              <c:idx val="14"/>
              <c:layout>
                <c:manualLayout>
                  <c:x val="1.38888888888889E-2"/>
                  <c:y val="-6.9841060344275938E-2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dLblPos val="b"/>
            <c:showVal val="1"/>
          </c:dLbls>
          <c:cat>
            <c:strRef>
              <c:f>List1!$A$2:$A$16</c:f>
              <c:strCache>
                <c:ptCount val="15"/>
                <c:pt idx="0">
                  <c:v>Podhodnocení</c:v>
                </c:pt>
                <c:pt idx="1">
                  <c:v>Odmítání viny</c:v>
                </c:pt>
                <c:pt idx="2">
                  <c:v>Odklon</c:v>
                </c:pt>
                <c:pt idx="3">
                  <c:v>Náhradní uspokojení</c:v>
                </c:pt>
                <c:pt idx="4">
                  <c:v>Kontrola situace</c:v>
                </c:pt>
                <c:pt idx="5">
                  <c:v>Kontrola reakce</c:v>
                </c:pt>
                <c:pt idx="6">
                  <c:v>Pozitivní sebeinstrukce</c:v>
                </c:pt>
                <c:pt idx="7">
                  <c:v>Potřeba sociální opory</c:v>
                </c:pt>
                <c:pt idx="8">
                  <c:v>Vyhýbání se</c:v>
                </c:pt>
                <c:pt idx="9">
                  <c:v>Úniková tendence</c:v>
                </c:pt>
                <c:pt idx="10">
                  <c:v>Perseverace</c:v>
                </c:pt>
                <c:pt idx="11">
                  <c:v>Rezignace</c:v>
                </c:pt>
                <c:pt idx="12">
                  <c:v>Sebeobviňování</c:v>
                </c:pt>
                <c:pt idx="13">
                  <c:v>Pozitivní strategie</c:v>
                </c:pt>
                <c:pt idx="14">
                  <c:v>Negativní strategie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42</c:v>
                </c:pt>
                <c:pt idx="1">
                  <c:v>20</c:v>
                </c:pt>
                <c:pt idx="2">
                  <c:v>28</c:v>
                </c:pt>
                <c:pt idx="3">
                  <c:v>43</c:v>
                </c:pt>
                <c:pt idx="4">
                  <c:v>66</c:v>
                </c:pt>
                <c:pt idx="5">
                  <c:v>71</c:v>
                </c:pt>
                <c:pt idx="6">
                  <c:v>51</c:v>
                </c:pt>
                <c:pt idx="7">
                  <c:v>20</c:v>
                </c:pt>
                <c:pt idx="8">
                  <c:v>49</c:v>
                </c:pt>
                <c:pt idx="9">
                  <c:v>51</c:v>
                </c:pt>
                <c:pt idx="10">
                  <c:v>69</c:v>
                </c:pt>
                <c:pt idx="11">
                  <c:v>48</c:v>
                </c:pt>
                <c:pt idx="12">
                  <c:v>65</c:v>
                </c:pt>
                <c:pt idx="13">
                  <c:v>46</c:v>
                </c:pt>
                <c:pt idx="14">
                  <c:v>60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0"/>
              <c:layout>
                <c:manualLayout>
                  <c:x val="-1.111111111111112E-2"/>
                  <c:y val="3.4920530172137965E-3"/>
                </c:manualLayout>
              </c:layout>
              <c:dLblPos val="t"/>
              <c:showVal val="1"/>
            </c:dLbl>
            <c:dLbl>
              <c:idx val="1"/>
              <c:layout>
                <c:manualLayout>
                  <c:x val="2.7777777777777848E-3"/>
                  <c:y val="-1.9047561912075271E-2"/>
                </c:manualLayout>
              </c:layout>
              <c:dLblPos val="t"/>
              <c:showVal val="1"/>
            </c:dLbl>
            <c:dLbl>
              <c:idx val="2"/>
              <c:layout>
                <c:manualLayout>
                  <c:x val="9.722222222222264E-3"/>
                  <c:y val="2.2222160007951018E-3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0"/>
                  <c:y val="-1.4814770376058531E-2"/>
                </c:manualLayout>
              </c:layout>
              <c:dLblPos val="t"/>
              <c:showVal val="1"/>
            </c:dLbl>
            <c:dLbl>
              <c:idx val="4"/>
              <c:layout>
                <c:manualLayout>
                  <c:x val="2.222222222222224E-2"/>
                  <c:y val="6.2962774098248825E-2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8.3333333333333367E-3"/>
                  <c:y val="9.7777504034984281E-2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-4.1666666666666683E-3"/>
                  <c:y val="-1.9047561912075257E-2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9.7222222222222224E-3"/>
                  <c:y val="8.8888640031804123E-3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1.6666666666666677E-2"/>
                  <c:y val="7.1745816535483453E-2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0"/>
                  <c:y val="7.1957456112284324E-3"/>
                </c:manualLayout>
              </c:layout>
              <c:dLblPos val="t"/>
              <c:showVal val="1"/>
            </c:dLbl>
            <c:dLbl>
              <c:idx val="11"/>
              <c:layout>
                <c:manualLayout>
                  <c:x val="5.6944335083114694E-2"/>
                  <c:y val="5.9047441927433351E-2"/>
                </c:manualLayout>
              </c:layout>
              <c:dLblPos val="t"/>
              <c:showVal val="1"/>
            </c:dLbl>
            <c:dLbl>
              <c:idx val="12"/>
              <c:layout>
                <c:manualLayout>
                  <c:x val="9.7222222222222224E-3"/>
                  <c:y val="-1.1111080003975501E-2"/>
                </c:manualLayout>
              </c:layout>
              <c:dLblPos val="t"/>
              <c:showVal val="1"/>
            </c:dLbl>
            <c:dLbl>
              <c:idx val="14"/>
              <c:layout>
                <c:manualLayout>
                  <c:x val="1.38888888888889E-2"/>
                  <c:y val="5.9259081504234125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dLblPos val="t"/>
            <c:showVal val="1"/>
          </c:dLbls>
          <c:cat>
            <c:strRef>
              <c:f>List1!$A$2:$A$16</c:f>
              <c:strCache>
                <c:ptCount val="15"/>
                <c:pt idx="0">
                  <c:v>Podhodnocení</c:v>
                </c:pt>
                <c:pt idx="1">
                  <c:v>Odmítání viny</c:v>
                </c:pt>
                <c:pt idx="2">
                  <c:v>Odklon</c:v>
                </c:pt>
                <c:pt idx="3">
                  <c:v>Náhradní uspokojení</c:v>
                </c:pt>
                <c:pt idx="4">
                  <c:v>Kontrola situace</c:v>
                </c:pt>
                <c:pt idx="5">
                  <c:v>Kontrola reakce</c:v>
                </c:pt>
                <c:pt idx="6">
                  <c:v>Pozitivní sebeinstrukce</c:v>
                </c:pt>
                <c:pt idx="7">
                  <c:v>Potřeba sociální opory</c:v>
                </c:pt>
                <c:pt idx="8">
                  <c:v>Vyhýbání se</c:v>
                </c:pt>
                <c:pt idx="9">
                  <c:v>Úniková tendence</c:v>
                </c:pt>
                <c:pt idx="10">
                  <c:v>Perseverace</c:v>
                </c:pt>
                <c:pt idx="11">
                  <c:v>Rezignace</c:v>
                </c:pt>
                <c:pt idx="12">
                  <c:v>Sebeobviňování</c:v>
                </c:pt>
                <c:pt idx="13">
                  <c:v>Pozitivní strategie</c:v>
                </c:pt>
                <c:pt idx="14">
                  <c:v>Negativní strategie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54</c:v>
                </c:pt>
                <c:pt idx="1">
                  <c:v>63</c:v>
                </c:pt>
                <c:pt idx="2">
                  <c:v>47</c:v>
                </c:pt>
                <c:pt idx="3">
                  <c:v>46</c:v>
                </c:pt>
                <c:pt idx="4">
                  <c:v>55</c:v>
                </c:pt>
                <c:pt idx="5">
                  <c:v>61</c:v>
                </c:pt>
                <c:pt idx="6">
                  <c:v>51</c:v>
                </c:pt>
                <c:pt idx="7">
                  <c:v>46</c:v>
                </c:pt>
                <c:pt idx="8">
                  <c:v>59</c:v>
                </c:pt>
                <c:pt idx="9">
                  <c:v>51</c:v>
                </c:pt>
                <c:pt idx="10">
                  <c:v>59</c:v>
                </c:pt>
                <c:pt idx="11">
                  <c:v>48</c:v>
                </c:pt>
                <c:pt idx="12">
                  <c:v>50</c:v>
                </c:pt>
                <c:pt idx="13">
                  <c:v>57</c:v>
                </c:pt>
                <c:pt idx="14">
                  <c:v>55</c:v>
                </c:pt>
              </c:numCache>
            </c:numRef>
          </c:val>
        </c:ser>
        <c:marker val="1"/>
        <c:axId val="109872256"/>
        <c:axId val="109873792"/>
      </c:lineChart>
      <c:catAx>
        <c:axId val="109872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873792"/>
        <c:crosses val="autoZero"/>
        <c:auto val="1"/>
        <c:lblAlgn val="ctr"/>
        <c:lblOffset val="100"/>
      </c:catAx>
      <c:valAx>
        <c:axId val="1098737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872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54855643044662"/>
          <c:y val="0.45981586053302387"/>
          <c:w val="9.3118110236220478E-2"/>
          <c:h val="0.1403681109554199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3"/>
              <c:layout>
                <c:manualLayout>
                  <c:x val="-1.8518518518518535E-2"/>
                  <c:y val="-4.761904761904763E-2"/>
                </c:manualLayout>
              </c:layout>
              <c:showVal val="1"/>
            </c:dLbl>
            <c:dLbl>
              <c:idx val="4"/>
              <c:layout>
                <c:manualLayout>
                  <c:x val="-3.2407407407407419E-2"/>
                  <c:y val="-5.1587301587301577E-2"/>
                </c:manualLayout>
              </c:layout>
              <c:showVal val="1"/>
            </c:dLbl>
            <c:dLbl>
              <c:idx val="6"/>
              <c:layout>
                <c:manualLayout>
                  <c:x val="-4.6296296296296363E-2"/>
                  <c:y val="-4.3650793650793697E-2"/>
                </c:manualLayout>
              </c:layout>
              <c:showVal val="1"/>
            </c:dLbl>
            <c:dLbl>
              <c:idx val="7"/>
              <c:layout>
                <c:manualLayout>
                  <c:x val="-6.9444444444444519E-3"/>
                  <c:y val="4.7619047619047582E-2"/>
                </c:manualLayout>
              </c:layout>
              <c:showVal val="1"/>
            </c:dLbl>
            <c:dLbl>
              <c:idx val="9"/>
              <c:layout>
                <c:manualLayout>
                  <c:x val="-4.1666666666666671E-2"/>
                  <c:y val="5.555555555555549E-2"/>
                </c:manualLayout>
              </c:layout>
              <c:showVal val="1"/>
            </c:dLbl>
            <c:dLbl>
              <c:idx val="11"/>
              <c:layout>
                <c:manualLayout>
                  <c:x val="-3.2407407407407447E-2"/>
                  <c:y val="-4.761904761904763E-2"/>
                </c:manualLayout>
              </c:layout>
              <c:showVal val="1"/>
            </c:dLbl>
            <c:dLbl>
              <c:idx val="12"/>
              <c:layout>
                <c:manualLayout>
                  <c:x val="-3.2407407407407385E-2"/>
                  <c:y val="-3.9682539682539694E-2"/>
                </c:manualLayout>
              </c:layout>
              <c:showVal val="1"/>
            </c:dLbl>
            <c:dLbl>
              <c:idx val="13"/>
              <c:layout>
                <c:manualLayout>
                  <c:x val="-2.3148148148148147E-2"/>
                  <c:y val="4.365079365079369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List1!$A$2:$A$15</c:f>
              <c:strCache>
                <c:ptCount val="14"/>
                <c:pt idx="0">
                  <c:v>?</c:v>
                </c:pt>
                <c:pt idx="1">
                  <c:v>L</c:v>
                </c:pt>
                <c:pt idx="2">
                  <c:v>F</c:v>
                </c:pt>
                <c:pt idx="3">
                  <c:v>K</c:v>
                </c:pt>
                <c:pt idx="4">
                  <c:v>Hs</c:v>
                </c:pt>
                <c:pt idx="5">
                  <c:v>D</c:v>
                </c:pt>
                <c:pt idx="6">
                  <c:v>Hy</c:v>
                </c:pt>
                <c:pt idx="7">
                  <c:v>Pd</c:v>
                </c:pt>
                <c:pt idx="8">
                  <c:v>Mf</c:v>
                </c:pt>
                <c:pt idx="9">
                  <c:v>Pa</c:v>
                </c:pt>
                <c:pt idx="10">
                  <c:v>Pt</c:v>
                </c:pt>
                <c:pt idx="11">
                  <c:v>Sc</c:v>
                </c:pt>
                <c:pt idx="12">
                  <c:v>Ma</c:v>
                </c:pt>
                <c:pt idx="13">
                  <c:v>Si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0</c:v>
                </c:pt>
                <c:pt idx="1">
                  <c:v>37</c:v>
                </c:pt>
                <c:pt idx="2">
                  <c:v>72</c:v>
                </c:pt>
                <c:pt idx="3">
                  <c:v>42</c:v>
                </c:pt>
                <c:pt idx="4">
                  <c:v>42</c:v>
                </c:pt>
                <c:pt idx="5">
                  <c:v>43</c:v>
                </c:pt>
                <c:pt idx="6">
                  <c:v>53</c:v>
                </c:pt>
                <c:pt idx="7">
                  <c:v>56</c:v>
                </c:pt>
                <c:pt idx="8">
                  <c:v>56</c:v>
                </c:pt>
                <c:pt idx="9">
                  <c:v>47</c:v>
                </c:pt>
                <c:pt idx="10">
                  <c:v>52</c:v>
                </c:pt>
                <c:pt idx="11">
                  <c:v>58</c:v>
                </c:pt>
                <c:pt idx="12">
                  <c:v>57</c:v>
                </c:pt>
                <c:pt idx="13">
                  <c:v>39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2"/>
              <c:layout>
                <c:manualLayout>
                  <c:x val="0"/>
                  <c:y val="-2.3809523809523815E-2"/>
                </c:manualLayout>
              </c:layout>
              <c:showVal val="1"/>
            </c:dLbl>
            <c:dLbl>
              <c:idx val="3"/>
              <c:layout>
                <c:manualLayout>
                  <c:x val="-6.9444444444444519E-3"/>
                  <c:y val="5.1587301587301515E-2"/>
                </c:manualLayout>
              </c:layout>
              <c:showVal val="1"/>
            </c:dLbl>
            <c:dLbl>
              <c:idx val="4"/>
              <c:layout>
                <c:manualLayout>
                  <c:x val="-2.3148148148147722E-3"/>
                  <c:y val="5.555555555555549E-2"/>
                </c:manualLayout>
              </c:layout>
              <c:showVal val="1"/>
            </c:dLbl>
            <c:dLbl>
              <c:idx val="7"/>
              <c:layout>
                <c:manualLayout>
                  <c:x val="-2.7777777777777839E-2"/>
                  <c:y val="-6.3492063492063516E-2"/>
                </c:manualLayout>
              </c:layout>
              <c:showVal val="1"/>
            </c:dLbl>
            <c:dLbl>
              <c:idx val="8"/>
              <c:layout>
                <c:manualLayout>
                  <c:x val="-2.5462962962962982E-2"/>
                  <c:y val="-5.555555555555549E-2"/>
                </c:manualLayout>
              </c:layout>
              <c:showVal val="1"/>
            </c:dLbl>
            <c:dLbl>
              <c:idx val="13"/>
              <c:layout>
                <c:manualLayout>
                  <c:x val="-2.3148148148148147E-2"/>
                  <c:y val="-5.158730158730157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List1!$A$2:$A$15</c:f>
              <c:strCache>
                <c:ptCount val="14"/>
                <c:pt idx="0">
                  <c:v>?</c:v>
                </c:pt>
                <c:pt idx="1">
                  <c:v>L</c:v>
                </c:pt>
                <c:pt idx="2">
                  <c:v>F</c:v>
                </c:pt>
                <c:pt idx="3">
                  <c:v>K</c:v>
                </c:pt>
                <c:pt idx="4">
                  <c:v>Hs</c:v>
                </c:pt>
                <c:pt idx="5">
                  <c:v>D</c:v>
                </c:pt>
                <c:pt idx="6">
                  <c:v>Hy</c:v>
                </c:pt>
                <c:pt idx="7">
                  <c:v>Pd</c:v>
                </c:pt>
                <c:pt idx="8">
                  <c:v>Mf</c:v>
                </c:pt>
                <c:pt idx="9">
                  <c:v>Pa</c:v>
                </c:pt>
                <c:pt idx="10">
                  <c:v>Pt</c:v>
                </c:pt>
                <c:pt idx="11">
                  <c:v>Sc</c:v>
                </c:pt>
                <c:pt idx="12">
                  <c:v>Ma</c:v>
                </c:pt>
                <c:pt idx="13">
                  <c:v>Si</c:v>
                </c:pt>
              </c:strCache>
            </c:strRef>
          </c:cat>
          <c:val>
            <c:numRef>
              <c:f>List1!$C$2:$C$15</c:f>
              <c:numCache>
                <c:formatCode>General</c:formatCode>
                <c:ptCount val="14"/>
                <c:pt idx="0">
                  <c:v>0</c:v>
                </c:pt>
                <c:pt idx="1">
                  <c:v>33</c:v>
                </c:pt>
                <c:pt idx="2">
                  <c:v>74</c:v>
                </c:pt>
                <c:pt idx="3">
                  <c:v>27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57</c:v>
                </c:pt>
                <c:pt idx="8">
                  <c:v>62</c:v>
                </c:pt>
                <c:pt idx="9">
                  <c:v>59</c:v>
                </c:pt>
                <c:pt idx="10">
                  <c:v>40</c:v>
                </c:pt>
                <c:pt idx="11">
                  <c:v>50</c:v>
                </c:pt>
                <c:pt idx="12">
                  <c:v>72</c:v>
                </c:pt>
                <c:pt idx="13">
                  <c:v>40</c:v>
                </c:pt>
              </c:numCache>
            </c:numRef>
          </c:val>
        </c:ser>
        <c:marker val="1"/>
        <c:axId val="103373440"/>
        <c:axId val="103403904"/>
      </c:lineChart>
      <c:catAx>
        <c:axId val="103373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3403904"/>
        <c:crosses val="autoZero"/>
        <c:auto val="1"/>
        <c:lblAlgn val="ctr"/>
        <c:lblOffset val="100"/>
      </c:catAx>
      <c:valAx>
        <c:axId val="103403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3373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72222222222219"/>
          <c:y val="0.58648217257834423"/>
          <c:w val="0.10199999999999998"/>
          <c:h val="0.17814578296893666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6.9685258092738414E-2"/>
          <c:y val="3.4537830542040342E-2"/>
          <c:w val="0.83641196412948382"/>
          <c:h val="0.85932586811030032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0"/>
              <c:layout>
                <c:manualLayout>
                  <c:x val="-1.2500000000000001E-2"/>
                  <c:y val="5.1461855603264044E-2"/>
                </c:manualLayout>
              </c:layout>
              <c:showVal val="1"/>
            </c:dLbl>
            <c:dLbl>
              <c:idx val="2"/>
              <c:layout>
                <c:manualLayout>
                  <c:x val="-1.3888888888888874E-2"/>
                  <c:y val="5.6140206112651726E-2"/>
                </c:manualLayout>
              </c:layout>
              <c:showVal val="1"/>
            </c:dLbl>
            <c:dLbl>
              <c:idx val="3"/>
              <c:layout>
                <c:manualLayout>
                  <c:x val="-2.222222222222224E-2"/>
                  <c:y val="3.5087628820407356E-2"/>
                </c:manualLayout>
              </c:layout>
              <c:showVal val="1"/>
            </c:dLbl>
            <c:dLbl>
              <c:idx val="4"/>
              <c:layout>
                <c:manualLayout>
                  <c:x val="-1.5277777777777781E-2"/>
                  <c:y val="-5.6140206112651726E-2"/>
                </c:manualLayout>
              </c:layout>
              <c:showVal val="1"/>
            </c:dLbl>
            <c:dLbl>
              <c:idx val="5"/>
              <c:layout>
                <c:manualLayout>
                  <c:x val="-3.1944444444444393E-2"/>
                  <c:y val="-4.4444329839182645E-2"/>
                </c:manualLayout>
              </c:layout>
              <c:showVal val="1"/>
            </c:dLbl>
            <c:dLbl>
              <c:idx val="6"/>
              <c:layout>
                <c:manualLayout>
                  <c:x val="-8.3333333333333367E-3"/>
                  <c:y val="-4.6783505093876444E-2"/>
                </c:manualLayout>
              </c:layout>
              <c:showVal val="1"/>
            </c:dLbl>
            <c:dLbl>
              <c:idx val="10"/>
              <c:layout>
                <c:manualLayout>
                  <c:x val="-6.9444444444444493E-3"/>
                  <c:y val="-3.7426804075101155E-2"/>
                </c:manualLayout>
              </c:layout>
              <c:showVal val="1"/>
            </c:dLbl>
            <c:dLbl>
              <c:idx val="11"/>
              <c:layout>
                <c:manualLayout>
                  <c:x val="-1.6666666666666677E-2"/>
                  <c:y val="3.9765979329794893E-2"/>
                </c:manualLayout>
              </c:layout>
              <c:showVal val="1"/>
            </c:dLbl>
            <c:dLbl>
              <c:idx val="12"/>
              <c:layout>
                <c:manualLayout>
                  <c:x val="1.3888888888888905E-3"/>
                  <c:y val="3.9765979329794997E-2"/>
                </c:manualLayout>
              </c:layout>
              <c:showVal val="1"/>
            </c:dLbl>
            <c:dLbl>
              <c:idx val="13"/>
              <c:layout>
                <c:manualLayout>
                  <c:x val="-5.5555555555554499E-3"/>
                  <c:y val="4.2105154584488796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List1!$A$2:$A$16</c:f>
              <c:strCache>
                <c:ptCount val="15"/>
                <c:pt idx="0">
                  <c:v>ANX</c:v>
                </c:pt>
                <c:pt idx="1">
                  <c:v>FRS</c:v>
                </c:pt>
                <c:pt idx="2">
                  <c:v>OBS</c:v>
                </c:pt>
                <c:pt idx="3">
                  <c:v>DEP</c:v>
                </c:pt>
                <c:pt idx="4">
                  <c:v>HEA</c:v>
                </c:pt>
                <c:pt idx="5">
                  <c:v>BIZ</c:v>
                </c:pt>
                <c:pt idx="6">
                  <c:v>ANG</c:v>
                </c:pt>
                <c:pt idx="7">
                  <c:v>CZN</c:v>
                </c:pt>
                <c:pt idx="8">
                  <c:v>ASP</c:v>
                </c:pt>
                <c:pt idx="9">
                  <c:v>TPA</c:v>
                </c:pt>
                <c:pt idx="10">
                  <c:v>LSE</c:v>
                </c:pt>
                <c:pt idx="11">
                  <c:v>SOD</c:v>
                </c:pt>
                <c:pt idx="12">
                  <c:v>FAM</c:v>
                </c:pt>
                <c:pt idx="13">
                  <c:v>WRK</c:v>
                </c:pt>
                <c:pt idx="14">
                  <c:v>TRT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53</c:v>
                </c:pt>
                <c:pt idx="1">
                  <c:v>50</c:v>
                </c:pt>
                <c:pt idx="2">
                  <c:v>63</c:v>
                </c:pt>
                <c:pt idx="3">
                  <c:v>60</c:v>
                </c:pt>
                <c:pt idx="4">
                  <c:v>58</c:v>
                </c:pt>
                <c:pt idx="5">
                  <c:v>67</c:v>
                </c:pt>
                <c:pt idx="6">
                  <c:v>63</c:v>
                </c:pt>
                <c:pt idx="7">
                  <c:v>54</c:v>
                </c:pt>
                <c:pt idx="8">
                  <c:v>69</c:v>
                </c:pt>
                <c:pt idx="9">
                  <c:v>57</c:v>
                </c:pt>
                <c:pt idx="10">
                  <c:v>68</c:v>
                </c:pt>
                <c:pt idx="11">
                  <c:v>35</c:v>
                </c:pt>
                <c:pt idx="12">
                  <c:v>57</c:v>
                </c:pt>
                <c:pt idx="13">
                  <c:v>63</c:v>
                </c:pt>
                <c:pt idx="14">
                  <c:v>63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1"/>
              <c:layout>
                <c:manualLayout>
                  <c:x val="-2.083333333333335E-2"/>
                  <c:y val="-5.1461855603264044E-2"/>
                </c:manualLayout>
              </c:layout>
              <c:showVal val="1"/>
            </c:dLbl>
            <c:dLbl>
              <c:idx val="2"/>
              <c:layout>
                <c:manualLayout>
                  <c:x val="-1.3888888888888874E-2"/>
                  <c:y val="-3.7426804075101155E-2"/>
                </c:manualLayout>
              </c:layout>
              <c:showVal val="1"/>
            </c:dLbl>
            <c:dLbl>
              <c:idx val="5"/>
              <c:layout>
                <c:manualLayout>
                  <c:x val="4.1666666666666154E-3"/>
                  <c:y val="-1.8713402037550581E-2"/>
                </c:manualLayout>
              </c:layout>
              <c:showVal val="1"/>
            </c:dLbl>
            <c:dLbl>
              <c:idx val="6"/>
              <c:layout>
                <c:manualLayout>
                  <c:x val="-3.4722222222222224E-2"/>
                  <c:y val="-4.4444329839182631E-2"/>
                </c:manualLayout>
              </c:layout>
              <c:showVal val="1"/>
            </c:dLbl>
            <c:dLbl>
              <c:idx val="10"/>
              <c:layout>
                <c:manualLayout>
                  <c:x val="8.3333333333333367E-3"/>
                  <c:y val="0"/>
                </c:manualLayout>
              </c:layout>
              <c:showVal val="1"/>
            </c:dLbl>
            <c:dLbl>
              <c:idx val="11"/>
              <c:layout>
                <c:manualLayout>
                  <c:x val="5.5555555555555558E-3"/>
                  <c:y val="1.6374226782856757E-2"/>
                </c:manualLayout>
              </c:layout>
              <c:showVal val="1"/>
            </c:dLbl>
            <c:dLbl>
              <c:idx val="12"/>
              <c:layout>
                <c:manualLayout>
                  <c:x val="-9.72222222222212E-3"/>
                  <c:y val="-3.040927831101971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List1!$A$2:$A$16</c:f>
              <c:strCache>
                <c:ptCount val="15"/>
                <c:pt idx="0">
                  <c:v>ANX</c:v>
                </c:pt>
                <c:pt idx="1">
                  <c:v>FRS</c:v>
                </c:pt>
                <c:pt idx="2">
                  <c:v>OBS</c:v>
                </c:pt>
                <c:pt idx="3">
                  <c:v>DEP</c:v>
                </c:pt>
                <c:pt idx="4">
                  <c:v>HEA</c:v>
                </c:pt>
                <c:pt idx="5">
                  <c:v>BIZ</c:v>
                </c:pt>
                <c:pt idx="6">
                  <c:v>ANG</c:v>
                </c:pt>
                <c:pt idx="7">
                  <c:v>CZN</c:v>
                </c:pt>
                <c:pt idx="8">
                  <c:v>ASP</c:v>
                </c:pt>
                <c:pt idx="9">
                  <c:v>TPA</c:v>
                </c:pt>
                <c:pt idx="10">
                  <c:v>LSE</c:v>
                </c:pt>
                <c:pt idx="11">
                  <c:v>SOD</c:v>
                </c:pt>
                <c:pt idx="12">
                  <c:v>FAM</c:v>
                </c:pt>
                <c:pt idx="13">
                  <c:v>WRK</c:v>
                </c:pt>
                <c:pt idx="14">
                  <c:v>TRT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63</c:v>
                </c:pt>
                <c:pt idx="1">
                  <c:v>53</c:v>
                </c:pt>
                <c:pt idx="2">
                  <c:v>66</c:v>
                </c:pt>
                <c:pt idx="3">
                  <c:v>65</c:v>
                </c:pt>
                <c:pt idx="4">
                  <c:v>43</c:v>
                </c:pt>
                <c:pt idx="5">
                  <c:v>67</c:v>
                </c:pt>
                <c:pt idx="6">
                  <c:v>100</c:v>
                </c:pt>
                <c:pt idx="7">
                  <c:v>66</c:v>
                </c:pt>
                <c:pt idx="8">
                  <c:v>92</c:v>
                </c:pt>
                <c:pt idx="9">
                  <c:v>77</c:v>
                </c:pt>
                <c:pt idx="10">
                  <c:v>64</c:v>
                </c:pt>
                <c:pt idx="11">
                  <c:v>39</c:v>
                </c:pt>
                <c:pt idx="12">
                  <c:v>67</c:v>
                </c:pt>
                <c:pt idx="13">
                  <c:v>67</c:v>
                </c:pt>
                <c:pt idx="14">
                  <c:v>78</c:v>
                </c:pt>
              </c:numCache>
            </c:numRef>
          </c:val>
        </c:ser>
        <c:marker val="1"/>
        <c:axId val="108205568"/>
        <c:axId val="108207104"/>
      </c:lineChart>
      <c:catAx>
        <c:axId val="108205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8207104"/>
        <c:crosses val="autoZero"/>
        <c:auto val="1"/>
        <c:lblAlgn val="ctr"/>
        <c:lblOffset val="100"/>
      </c:catAx>
      <c:valAx>
        <c:axId val="1082071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8205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715966754155763"/>
          <c:y val="0.59337306124734346"/>
          <c:w val="0.10145144356955382"/>
          <c:h val="0.13606006265305937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0"/>
              <c:layout>
                <c:manualLayout>
                  <c:x val="1.3888888888888905E-3"/>
                  <c:y val="-8.666642403100884E-2"/>
                </c:manualLayout>
              </c:layout>
              <c:dLblPos val="b"/>
              <c:showVal val="1"/>
            </c:dLbl>
            <c:dLbl>
              <c:idx val="1"/>
              <c:layout>
                <c:manualLayout>
                  <c:x val="-1.2500000000000001E-2"/>
                  <c:y val="1.1111080003975501E-2"/>
                </c:manualLayout>
              </c:layout>
              <c:dLblPos val="b"/>
              <c:showVal val="1"/>
            </c:dLbl>
            <c:dLbl>
              <c:idx val="3"/>
              <c:layout>
                <c:manualLayout>
                  <c:x val="0"/>
                  <c:y val="8.8886890255425455E-3"/>
                </c:manualLayout>
              </c:layout>
              <c:dLblPos val="b"/>
              <c:showVal val="1"/>
            </c:dLbl>
            <c:dLbl>
              <c:idx val="5"/>
              <c:layout>
                <c:manualLayout>
                  <c:x val="0"/>
                  <c:y val="-7.1110912025443215E-2"/>
                </c:manualLayout>
              </c:layout>
              <c:dLblPos val="b"/>
              <c:showVal val="1"/>
            </c:dLbl>
            <c:dLbl>
              <c:idx val="6"/>
              <c:layout>
                <c:manualLayout>
                  <c:x val="2.7777777777777822E-3"/>
                  <c:y val="4.4444320015902001E-3"/>
                </c:manualLayout>
              </c:layout>
              <c:dLblPos val="b"/>
              <c:showVal val="1"/>
            </c:dLbl>
            <c:dLbl>
              <c:idx val="8"/>
              <c:layout>
                <c:manualLayout>
                  <c:x val="-2.7777777777777822E-3"/>
                  <c:y val="-1.555568698320354E-2"/>
                </c:manualLayout>
              </c:layout>
              <c:dLblPos val="b"/>
              <c:showVal val="1"/>
            </c:dLbl>
            <c:dLbl>
              <c:idx val="9"/>
              <c:layout>
                <c:manualLayout>
                  <c:x val="-2.5000000000000001E-2"/>
                  <c:y val="-5.7777616020672586E-2"/>
                </c:manualLayout>
              </c:layout>
              <c:dLblPos val="b"/>
              <c:showVal val="1"/>
            </c:dLbl>
            <c:dLbl>
              <c:idx val="11"/>
              <c:layout>
                <c:manualLayout>
                  <c:x val="0"/>
                  <c:y val="-6.2222048022262756E-2"/>
                </c:manualLayout>
              </c:layout>
              <c:dLblPos val="b"/>
              <c:showVal val="1"/>
            </c:dLbl>
            <c:dLbl>
              <c:idx val="12"/>
              <c:layout>
                <c:manualLayout>
                  <c:x val="-2.083333333333335E-2"/>
                  <c:y val="8.8888640031803568E-3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dLblPos val="b"/>
            <c:showVal val="1"/>
          </c:dLbls>
          <c:cat>
            <c:strRef>
              <c:f>List1!$A$2:$A$16</c:f>
              <c:strCache>
                <c:ptCount val="15"/>
                <c:pt idx="0">
                  <c:v>Podhodnocení</c:v>
                </c:pt>
                <c:pt idx="1">
                  <c:v>Odmítání viny</c:v>
                </c:pt>
                <c:pt idx="2">
                  <c:v>Odklon</c:v>
                </c:pt>
                <c:pt idx="3">
                  <c:v>Náhradní uspokojení</c:v>
                </c:pt>
                <c:pt idx="4">
                  <c:v>Kontrola situace</c:v>
                </c:pt>
                <c:pt idx="5">
                  <c:v>Kontrola reakce</c:v>
                </c:pt>
                <c:pt idx="6">
                  <c:v>Pozitivní sebeinstrukce</c:v>
                </c:pt>
                <c:pt idx="7">
                  <c:v>Potřeba sociální opory</c:v>
                </c:pt>
                <c:pt idx="8">
                  <c:v>Vyhýbání se</c:v>
                </c:pt>
                <c:pt idx="9">
                  <c:v>Úniková tendence</c:v>
                </c:pt>
                <c:pt idx="10">
                  <c:v>Perseverace</c:v>
                </c:pt>
                <c:pt idx="11">
                  <c:v>Rezignace</c:v>
                </c:pt>
                <c:pt idx="12">
                  <c:v>Sebeobviňování</c:v>
                </c:pt>
                <c:pt idx="13">
                  <c:v>Pozitivní strategie</c:v>
                </c:pt>
                <c:pt idx="14">
                  <c:v>Negativní strategie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60</c:v>
                </c:pt>
                <c:pt idx="1">
                  <c:v>48</c:v>
                </c:pt>
                <c:pt idx="2">
                  <c:v>36</c:v>
                </c:pt>
                <c:pt idx="3">
                  <c:v>49</c:v>
                </c:pt>
                <c:pt idx="4">
                  <c:v>50</c:v>
                </c:pt>
                <c:pt idx="5">
                  <c:v>55</c:v>
                </c:pt>
                <c:pt idx="6">
                  <c:v>47</c:v>
                </c:pt>
                <c:pt idx="7">
                  <c:v>42</c:v>
                </c:pt>
                <c:pt idx="8">
                  <c:v>45</c:v>
                </c:pt>
                <c:pt idx="9">
                  <c:v>51</c:v>
                </c:pt>
                <c:pt idx="10">
                  <c:v>30</c:v>
                </c:pt>
                <c:pt idx="11">
                  <c:v>45</c:v>
                </c:pt>
                <c:pt idx="12">
                  <c:v>38</c:v>
                </c:pt>
                <c:pt idx="13">
                  <c:v>50</c:v>
                </c:pt>
                <c:pt idx="14">
                  <c:v>41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0"/>
              <c:layout>
                <c:manualLayout>
                  <c:x val="-4.1666666666666683E-3"/>
                  <c:y val="7.3333128026238301E-2"/>
                </c:manualLayout>
              </c:layout>
              <c:dLblPos val="t"/>
              <c:showVal val="1"/>
            </c:dLbl>
            <c:dLbl>
              <c:idx val="1"/>
              <c:layout>
                <c:manualLayout>
                  <c:x val="2.7777777777777822E-3"/>
                  <c:y val="-1.9047561912075264E-2"/>
                </c:manualLayout>
              </c:layout>
              <c:dLblPos val="t"/>
              <c:showVal val="1"/>
            </c:dLbl>
            <c:dLbl>
              <c:idx val="2"/>
              <c:layout>
                <c:manualLayout>
                  <c:x val="9.7222222222222605E-3"/>
                  <c:y val="2.2222160007951009E-3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5.5555555555555558E-3"/>
                  <c:y val="-2.0370078023742224E-17"/>
                </c:manualLayout>
              </c:layout>
              <c:dLblPos val="t"/>
              <c:showVal val="1"/>
            </c:dLbl>
            <c:dLbl>
              <c:idx val="4"/>
              <c:layout>
                <c:manualLayout>
                  <c:x val="0"/>
                  <c:y val="7.7777560027828499E-2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8.3333333333333367E-3"/>
                  <c:y val="9.7777504034984281E-2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-4.1666666666666683E-3"/>
                  <c:y val="-1.904756191207525E-2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9.7222222222222224E-3"/>
                  <c:y val="8.8888640031804071E-3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3.7500000000000006E-2"/>
                  <c:y val="3.9999888014311785E-2"/>
                </c:manualLayout>
              </c:layout>
              <c:dLblPos val="t"/>
              <c:showVal val="1"/>
            </c:dLbl>
            <c:dLbl>
              <c:idx val="10"/>
              <c:layout>
                <c:manualLayout>
                  <c:x val="0"/>
                  <c:y val="-2.666659200954119E-2"/>
                </c:manualLayout>
              </c:layout>
              <c:dLblPos val="t"/>
              <c:showVal val="1"/>
            </c:dLbl>
            <c:dLbl>
              <c:idx val="11"/>
              <c:layout>
                <c:manualLayout>
                  <c:x val="3.8888888888888994E-2"/>
                  <c:y val="3.9999888014311785E-2"/>
                </c:manualLayout>
              </c:layout>
              <c:dLblPos val="t"/>
              <c:showVal val="1"/>
            </c:dLbl>
            <c:dLbl>
              <c:idx val="12"/>
              <c:layout>
                <c:manualLayout>
                  <c:x val="9.7222222222222224E-3"/>
                  <c:y val="-1.1111080003975499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dLblPos val="t"/>
            <c:showVal val="1"/>
          </c:dLbls>
          <c:cat>
            <c:strRef>
              <c:f>List1!$A$2:$A$16</c:f>
              <c:strCache>
                <c:ptCount val="15"/>
                <c:pt idx="0">
                  <c:v>Podhodnocení</c:v>
                </c:pt>
                <c:pt idx="1">
                  <c:v>Odmítání viny</c:v>
                </c:pt>
                <c:pt idx="2">
                  <c:v>Odklon</c:v>
                </c:pt>
                <c:pt idx="3">
                  <c:v>Náhradní uspokojení</c:v>
                </c:pt>
                <c:pt idx="4">
                  <c:v>Kontrola situace</c:v>
                </c:pt>
                <c:pt idx="5">
                  <c:v>Kontrola reakce</c:v>
                </c:pt>
                <c:pt idx="6">
                  <c:v>Pozitivní sebeinstrukce</c:v>
                </c:pt>
                <c:pt idx="7">
                  <c:v>Potřeba sociální opory</c:v>
                </c:pt>
                <c:pt idx="8">
                  <c:v>Vyhýbání se</c:v>
                </c:pt>
                <c:pt idx="9">
                  <c:v>Úniková tendence</c:v>
                </c:pt>
                <c:pt idx="10">
                  <c:v>Perseverace</c:v>
                </c:pt>
                <c:pt idx="11">
                  <c:v>Rezignace</c:v>
                </c:pt>
                <c:pt idx="12">
                  <c:v>Sebeobviňování</c:v>
                </c:pt>
                <c:pt idx="13">
                  <c:v>Pozitivní strategie</c:v>
                </c:pt>
                <c:pt idx="14">
                  <c:v>Negativní strategie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58</c:v>
                </c:pt>
                <c:pt idx="1">
                  <c:v>57</c:v>
                </c:pt>
                <c:pt idx="2">
                  <c:v>49</c:v>
                </c:pt>
                <c:pt idx="3">
                  <c:v>54</c:v>
                </c:pt>
                <c:pt idx="4">
                  <c:v>30</c:v>
                </c:pt>
                <c:pt idx="5">
                  <c:v>50</c:v>
                </c:pt>
                <c:pt idx="6">
                  <c:v>47</c:v>
                </c:pt>
                <c:pt idx="7">
                  <c:v>58</c:v>
                </c:pt>
                <c:pt idx="8">
                  <c:v>30</c:v>
                </c:pt>
                <c:pt idx="9">
                  <c:v>56</c:v>
                </c:pt>
                <c:pt idx="10">
                  <c:v>39</c:v>
                </c:pt>
                <c:pt idx="11">
                  <c:v>56</c:v>
                </c:pt>
                <c:pt idx="12">
                  <c:v>38</c:v>
                </c:pt>
                <c:pt idx="13">
                  <c:v>50</c:v>
                </c:pt>
                <c:pt idx="14">
                  <c:v>47</c:v>
                </c:pt>
              </c:numCache>
            </c:numRef>
          </c:val>
        </c:ser>
        <c:marker val="1"/>
        <c:axId val="108269952"/>
        <c:axId val="108271488"/>
      </c:lineChart>
      <c:catAx>
        <c:axId val="108269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8271488"/>
        <c:crosses val="autoZero"/>
        <c:auto val="1"/>
        <c:lblAlgn val="ctr"/>
        <c:lblOffset val="100"/>
      </c:catAx>
      <c:valAx>
        <c:axId val="10827148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8269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54855643044662"/>
          <c:y val="0.45981586053302387"/>
          <c:w val="9.3118110236220478E-2"/>
          <c:h val="0.1403681109554199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1"/>
              <c:layout>
                <c:manualLayout>
                  <c:x val="-2.5000000000000001E-2"/>
                  <c:y val="-2.1163957680083632E-3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-3.4722222222222224E-2"/>
                  <c:y val="4.8677102664192264E-2"/>
                </c:manualLayout>
              </c:layout>
              <c:dLblPos val="t"/>
              <c:showVal val="1"/>
            </c:dLbl>
            <c:dLbl>
              <c:idx val="7"/>
              <c:layout>
                <c:manualLayout>
                  <c:x val="0"/>
                  <c:y val="8.8888622256351205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1.38888888888889E-2"/>
                  <c:y val="6.3491873040250849E-2"/>
                </c:manualLayout>
              </c:layout>
              <c:dLblPos val="t"/>
              <c:showVal val="1"/>
            </c:dLbl>
            <c:dLbl>
              <c:idx val="12"/>
              <c:layout>
                <c:manualLayout>
                  <c:x val="1.5277777777777881E-2"/>
                  <c:y val="-1.0581978840041809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dLblPos val="t"/>
            <c:showVal val="1"/>
          </c:dLbls>
          <c:cat>
            <c:strRef>
              <c:f>List1!$A$2:$A$15</c:f>
              <c:strCache>
                <c:ptCount val="14"/>
                <c:pt idx="0">
                  <c:v>?</c:v>
                </c:pt>
                <c:pt idx="1">
                  <c:v>L</c:v>
                </c:pt>
                <c:pt idx="2">
                  <c:v>F</c:v>
                </c:pt>
                <c:pt idx="3">
                  <c:v>K</c:v>
                </c:pt>
                <c:pt idx="4">
                  <c:v>Hs</c:v>
                </c:pt>
                <c:pt idx="5">
                  <c:v>D</c:v>
                </c:pt>
                <c:pt idx="6">
                  <c:v>Hy</c:v>
                </c:pt>
                <c:pt idx="7">
                  <c:v>Pd</c:v>
                </c:pt>
                <c:pt idx="8">
                  <c:v>Mf</c:v>
                </c:pt>
                <c:pt idx="9">
                  <c:v>Pa</c:v>
                </c:pt>
                <c:pt idx="10">
                  <c:v>Pt</c:v>
                </c:pt>
                <c:pt idx="11">
                  <c:v>Sc</c:v>
                </c:pt>
                <c:pt idx="12">
                  <c:v>Ma</c:v>
                </c:pt>
                <c:pt idx="13">
                  <c:v>Si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2</c:v>
                </c:pt>
                <c:pt idx="1">
                  <c:v>62</c:v>
                </c:pt>
                <c:pt idx="2">
                  <c:v>86</c:v>
                </c:pt>
                <c:pt idx="3">
                  <c:v>34</c:v>
                </c:pt>
                <c:pt idx="4">
                  <c:v>76</c:v>
                </c:pt>
                <c:pt idx="5">
                  <c:v>83</c:v>
                </c:pt>
                <c:pt idx="6">
                  <c:v>73</c:v>
                </c:pt>
                <c:pt idx="7">
                  <c:v>59</c:v>
                </c:pt>
                <c:pt idx="8">
                  <c:v>71</c:v>
                </c:pt>
                <c:pt idx="9">
                  <c:v>75</c:v>
                </c:pt>
                <c:pt idx="10">
                  <c:v>80</c:v>
                </c:pt>
                <c:pt idx="11">
                  <c:v>91</c:v>
                </c:pt>
                <c:pt idx="12">
                  <c:v>68</c:v>
                </c:pt>
                <c:pt idx="13">
                  <c:v>71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0"/>
              <c:layout>
                <c:manualLayout>
                  <c:x val="-1.8055555555555561E-2"/>
                  <c:y val="-2.5396749216100342E-2"/>
                </c:manualLayout>
              </c:layout>
              <c:dLblPos val="b"/>
              <c:showVal val="1"/>
            </c:dLbl>
            <c:dLbl>
              <c:idx val="1"/>
              <c:layout>
                <c:manualLayout>
                  <c:x val="2.7777777777777811E-2"/>
                  <c:y val="6.3491873040250864E-3"/>
                </c:manualLayout>
              </c:layout>
              <c:dLblPos val="b"/>
              <c:showVal val="1"/>
            </c:dLbl>
            <c:dLbl>
              <c:idx val="2"/>
              <c:layout>
                <c:manualLayout>
                  <c:x val="3.888888888888889E-2"/>
                  <c:y val="-3.1745936520125459E-2"/>
                </c:manualLayout>
              </c:layout>
              <c:dLblPos val="b"/>
              <c:showVal val="1"/>
            </c:dLbl>
            <c:dLbl>
              <c:idx val="4"/>
              <c:layout>
                <c:manualLayout>
                  <c:x val="1.38888888888889E-2"/>
                  <c:y val="1.2698374608050175E-2"/>
                </c:manualLayout>
              </c:layout>
              <c:dLblPos val="b"/>
              <c:showVal val="1"/>
            </c:dLbl>
            <c:dLbl>
              <c:idx val="9"/>
              <c:layout>
                <c:manualLayout>
                  <c:x val="5.5555555555555558E-3"/>
                  <c:y val="-8.2539434952326143E-2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dLblPos val="b"/>
            <c:showVal val="1"/>
          </c:dLbls>
          <c:cat>
            <c:strRef>
              <c:f>List1!$A$2:$A$15</c:f>
              <c:strCache>
                <c:ptCount val="14"/>
                <c:pt idx="0">
                  <c:v>?</c:v>
                </c:pt>
                <c:pt idx="1">
                  <c:v>L</c:v>
                </c:pt>
                <c:pt idx="2">
                  <c:v>F</c:v>
                </c:pt>
                <c:pt idx="3">
                  <c:v>K</c:v>
                </c:pt>
                <c:pt idx="4">
                  <c:v>Hs</c:v>
                </c:pt>
                <c:pt idx="5">
                  <c:v>D</c:v>
                </c:pt>
                <c:pt idx="6">
                  <c:v>Hy</c:v>
                </c:pt>
                <c:pt idx="7">
                  <c:v>Pd</c:v>
                </c:pt>
                <c:pt idx="8">
                  <c:v>Mf</c:v>
                </c:pt>
                <c:pt idx="9">
                  <c:v>Pa</c:v>
                </c:pt>
                <c:pt idx="10">
                  <c:v>Pt</c:v>
                </c:pt>
                <c:pt idx="11">
                  <c:v>Sc</c:v>
                </c:pt>
                <c:pt idx="12">
                  <c:v>Ma</c:v>
                </c:pt>
                <c:pt idx="13">
                  <c:v>Si</c:v>
                </c:pt>
              </c:strCache>
            </c:strRef>
          </c:cat>
          <c:val>
            <c:numRef>
              <c:f>List1!$C$2:$C$15</c:f>
              <c:numCache>
                <c:formatCode>General</c:formatCode>
                <c:ptCount val="14"/>
                <c:pt idx="0">
                  <c:v>8</c:v>
                </c:pt>
                <c:pt idx="1">
                  <c:v>50</c:v>
                </c:pt>
                <c:pt idx="2">
                  <c:v>77</c:v>
                </c:pt>
                <c:pt idx="3">
                  <c:v>27</c:v>
                </c:pt>
                <c:pt idx="4">
                  <c:v>59</c:v>
                </c:pt>
                <c:pt idx="5">
                  <c:v>65</c:v>
                </c:pt>
                <c:pt idx="6">
                  <c:v>60</c:v>
                </c:pt>
                <c:pt idx="7">
                  <c:v>69</c:v>
                </c:pt>
                <c:pt idx="8">
                  <c:v>62</c:v>
                </c:pt>
                <c:pt idx="9">
                  <c:v>82</c:v>
                </c:pt>
                <c:pt idx="10">
                  <c:v>70</c:v>
                </c:pt>
                <c:pt idx="11">
                  <c:v>68</c:v>
                </c:pt>
                <c:pt idx="12">
                  <c:v>66</c:v>
                </c:pt>
                <c:pt idx="13">
                  <c:v>65</c:v>
                </c:pt>
              </c:numCache>
            </c:numRef>
          </c:val>
        </c:ser>
        <c:marker val="1"/>
        <c:axId val="103476224"/>
        <c:axId val="108376832"/>
      </c:lineChart>
      <c:catAx>
        <c:axId val="10347622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8376832"/>
        <c:crosses val="autoZero"/>
        <c:auto val="1"/>
        <c:lblAlgn val="ctr"/>
        <c:lblOffset val="100"/>
      </c:catAx>
      <c:valAx>
        <c:axId val="108376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3476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66666666666649"/>
          <c:y val="0.46172939863697449"/>
          <c:w val="0.10199999999999998"/>
          <c:h val="0.14638226307032709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7.8018591426071829E-2"/>
          <c:y val="2.3057411208349005E-2"/>
          <c:w val="0.84418874902414154"/>
          <c:h val="0.88994094488188979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2"/>
              <c:layout>
                <c:manualLayout>
                  <c:x val="-8.3333333333333714E-3"/>
                  <c:y val="4.9263576154472806E-2"/>
                </c:manualLayout>
              </c:layout>
              <c:showVal val="1"/>
            </c:dLbl>
            <c:dLbl>
              <c:idx val="4"/>
              <c:layout>
                <c:manualLayout>
                  <c:x val="9.7222222222222224E-3"/>
                  <c:y val="-5.3547365385296475E-2"/>
                </c:manualLayout>
              </c:layout>
              <c:showVal val="1"/>
            </c:dLbl>
            <c:dLbl>
              <c:idx val="8"/>
              <c:layout>
                <c:manualLayout>
                  <c:x val="-2.7777777777777848E-3"/>
                  <c:y val="4.7121681539060913E-2"/>
                </c:manualLayout>
              </c:layout>
              <c:showVal val="1"/>
            </c:dLbl>
            <c:dLbl>
              <c:idx val="9"/>
              <c:layout>
                <c:manualLayout>
                  <c:x val="-2.7777777777777832E-2"/>
                  <c:y val="-4.283789230823723E-2"/>
                </c:manualLayout>
              </c:layout>
              <c:showVal val="1"/>
            </c:dLbl>
            <c:dLbl>
              <c:idx val="10"/>
              <c:layout>
                <c:manualLayout>
                  <c:x val="-3.7500000000000006E-2"/>
                  <c:y val="-4.4979786923649095E-2"/>
                </c:manualLayout>
              </c:layout>
              <c:showVal val="1"/>
            </c:dLbl>
            <c:dLbl>
              <c:idx val="11"/>
              <c:layout>
                <c:manualLayout>
                  <c:x val="-3.0555555555555454E-2"/>
                  <c:y val="-3.6412208462001647E-2"/>
                </c:manualLayout>
              </c:layout>
              <c:showVal val="1"/>
            </c:dLbl>
            <c:dLbl>
              <c:idx val="12"/>
              <c:layout>
                <c:manualLayout>
                  <c:x val="-1.6666666666666684E-2"/>
                  <c:y val="4.0695997692825371E-2"/>
                </c:manualLayout>
              </c:layout>
              <c:showVal val="1"/>
            </c:dLbl>
            <c:dLbl>
              <c:idx val="13"/>
              <c:layout>
                <c:manualLayout>
                  <c:x val="4.1666666666666683E-3"/>
                  <c:y val="-2.998652461576602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List1!$A$2:$A$16</c:f>
              <c:strCache>
                <c:ptCount val="15"/>
                <c:pt idx="0">
                  <c:v>ANX</c:v>
                </c:pt>
                <c:pt idx="1">
                  <c:v>FRS</c:v>
                </c:pt>
                <c:pt idx="2">
                  <c:v>OBS</c:v>
                </c:pt>
                <c:pt idx="3">
                  <c:v>DEP</c:v>
                </c:pt>
                <c:pt idx="4">
                  <c:v>HEA</c:v>
                </c:pt>
                <c:pt idx="5">
                  <c:v>BIZ</c:v>
                </c:pt>
                <c:pt idx="6">
                  <c:v>ANG</c:v>
                </c:pt>
                <c:pt idx="7">
                  <c:v>CZN</c:v>
                </c:pt>
                <c:pt idx="8">
                  <c:v>ASP</c:v>
                </c:pt>
                <c:pt idx="9">
                  <c:v>TPA</c:v>
                </c:pt>
                <c:pt idx="10">
                  <c:v>LSE</c:v>
                </c:pt>
                <c:pt idx="11">
                  <c:v>SOD</c:v>
                </c:pt>
                <c:pt idx="12">
                  <c:v>FAM</c:v>
                </c:pt>
                <c:pt idx="13">
                  <c:v>WRK</c:v>
                </c:pt>
                <c:pt idx="14">
                  <c:v>TRT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80</c:v>
                </c:pt>
                <c:pt idx="1">
                  <c:v>92</c:v>
                </c:pt>
                <c:pt idx="2">
                  <c:v>70</c:v>
                </c:pt>
                <c:pt idx="3">
                  <c:v>74</c:v>
                </c:pt>
                <c:pt idx="4">
                  <c:v>84</c:v>
                </c:pt>
                <c:pt idx="5">
                  <c:v>70</c:v>
                </c:pt>
                <c:pt idx="6">
                  <c:v>63</c:v>
                </c:pt>
                <c:pt idx="7">
                  <c:v>69</c:v>
                </c:pt>
                <c:pt idx="8">
                  <c:v>59</c:v>
                </c:pt>
                <c:pt idx="9">
                  <c:v>65</c:v>
                </c:pt>
                <c:pt idx="10">
                  <c:v>70</c:v>
                </c:pt>
                <c:pt idx="11">
                  <c:v>82</c:v>
                </c:pt>
                <c:pt idx="12">
                  <c:v>80</c:v>
                </c:pt>
                <c:pt idx="13">
                  <c:v>84</c:v>
                </c:pt>
                <c:pt idx="14">
                  <c:v>80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2"/>
              <c:layout>
                <c:manualLayout>
                  <c:x val="-8.3333333333333714E-3"/>
                  <c:y val="-3.2128419231177874E-2"/>
                </c:manualLayout>
              </c:layout>
              <c:showVal val="1"/>
            </c:dLbl>
            <c:dLbl>
              <c:idx val="3"/>
              <c:layout>
                <c:manualLayout>
                  <c:x val="-9.7222222222222224E-3"/>
                  <c:y val="3.8554103077413436E-2"/>
                </c:manualLayout>
              </c:layout>
              <c:showVal val="1"/>
            </c:dLbl>
            <c:dLbl>
              <c:idx val="4"/>
              <c:layout>
                <c:manualLayout>
                  <c:x val="-2.7777777777777832E-2"/>
                  <c:y val="3.6412208462001688E-2"/>
                </c:manualLayout>
              </c:layout>
              <c:showVal val="1"/>
            </c:dLbl>
            <c:dLbl>
              <c:idx val="7"/>
              <c:layout>
                <c:manualLayout>
                  <c:x val="-8.3333333333333367E-3"/>
                  <c:y val="-3.8554103077413492E-2"/>
                </c:manualLayout>
              </c:layout>
              <c:showVal val="1"/>
            </c:dLbl>
            <c:dLbl>
              <c:idx val="8"/>
              <c:layout>
                <c:manualLayout>
                  <c:x val="-9.7222222222222224E-3"/>
                  <c:y val="-4.7121681539060913E-2"/>
                </c:manualLayout>
              </c:layout>
              <c:showVal val="1"/>
            </c:dLbl>
            <c:dLbl>
              <c:idx val="9"/>
              <c:layout>
                <c:manualLayout>
                  <c:x val="-4.1666666666666683E-3"/>
                  <c:y val="4.0695997692825371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4.283789230823723E-2"/>
                </c:manualLayout>
              </c:layout>
              <c:showVal val="1"/>
            </c:dLbl>
            <c:dLbl>
              <c:idx val="12"/>
              <c:layout>
                <c:manualLayout>
                  <c:x val="-1.3888888888888913E-3"/>
                  <c:y val="-2.998652461576602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List1!$A$2:$A$16</c:f>
              <c:strCache>
                <c:ptCount val="15"/>
                <c:pt idx="0">
                  <c:v>ANX</c:v>
                </c:pt>
                <c:pt idx="1">
                  <c:v>FRS</c:v>
                </c:pt>
                <c:pt idx="2">
                  <c:v>OBS</c:v>
                </c:pt>
                <c:pt idx="3">
                  <c:v>DEP</c:v>
                </c:pt>
                <c:pt idx="4">
                  <c:v>HEA</c:v>
                </c:pt>
                <c:pt idx="5">
                  <c:v>BIZ</c:v>
                </c:pt>
                <c:pt idx="6">
                  <c:v>ANG</c:v>
                </c:pt>
                <c:pt idx="7">
                  <c:v>CZN</c:v>
                </c:pt>
                <c:pt idx="8">
                  <c:v>ASP</c:v>
                </c:pt>
                <c:pt idx="9">
                  <c:v>TPA</c:v>
                </c:pt>
                <c:pt idx="10">
                  <c:v>LSE</c:v>
                </c:pt>
                <c:pt idx="11">
                  <c:v>SOD</c:v>
                </c:pt>
                <c:pt idx="12">
                  <c:v>FAM</c:v>
                </c:pt>
                <c:pt idx="13">
                  <c:v>WRK</c:v>
                </c:pt>
                <c:pt idx="14">
                  <c:v>TRT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78</c:v>
                </c:pt>
                <c:pt idx="1">
                  <c:v>66</c:v>
                </c:pt>
                <c:pt idx="2">
                  <c:v>73</c:v>
                </c:pt>
                <c:pt idx="3">
                  <c:v>69</c:v>
                </c:pt>
                <c:pt idx="4">
                  <c:v>66</c:v>
                </c:pt>
                <c:pt idx="5">
                  <c:v>64</c:v>
                </c:pt>
                <c:pt idx="6">
                  <c:v>71</c:v>
                </c:pt>
                <c:pt idx="7">
                  <c:v>60</c:v>
                </c:pt>
                <c:pt idx="8">
                  <c:v>59</c:v>
                </c:pt>
                <c:pt idx="9">
                  <c:v>61</c:v>
                </c:pt>
                <c:pt idx="10">
                  <c:v>68</c:v>
                </c:pt>
                <c:pt idx="11">
                  <c:v>69</c:v>
                </c:pt>
                <c:pt idx="12">
                  <c:v>84</c:v>
                </c:pt>
                <c:pt idx="13">
                  <c:v>77</c:v>
                </c:pt>
                <c:pt idx="14">
                  <c:v>52</c:v>
                </c:pt>
              </c:numCache>
            </c:numRef>
          </c:val>
        </c:ser>
        <c:marker val="1"/>
        <c:axId val="109508480"/>
        <c:axId val="109510016"/>
      </c:lineChart>
      <c:catAx>
        <c:axId val="109508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510016"/>
        <c:crosses val="autoZero"/>
        <c:auto val="1"/>
        <c:lblAlgn val="ctr"/>
        <c:lblOffset val="100"/>
      </c:catAx>
      <c:valAx>
        <c:axId val="109510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5084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799999999999991"/>
          <c:y val="0.56622114134311974"/>
          <c:w val="0.10199999999999998"/>
          <c:h val="0.12030128193236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1"/>
              <c:layout>
                <c:manualLayout>
                  <c:x val="-1.2500000000000001E-2"/>
                  <c:y val="1.1111080003975499E-2"/>
                </c:manualLayout>
              </c:layout>
              <c:dLblPos val="b"/>
              <c:showVal val="1"/>
            </c:dLbl>
            <c:dLbl>
              <c:idx val="3"/>
              <c:layout>
                <c:manualLayout>
                  <c:x val="1.3888888888888905E-3"/>
                  <c:y val="-6.6666480023852961E-2"/>
                </c:manualLayout>
              </c:layout>
              <c:dLblPos val="b"/>
              <c:showVal val="1"/>
            </c:dLbl>
            <c:dLbl>
              <c:idx val="6"/>
              <c:layout>
                <c:manualLayout>
                  <c:x val="2.6388888888888878E-2"/>
                  <c:y val="-3.1111024011131378E-2"/>
                </c:manualLayout>
              </c:layout>
              <c:dLblPos val="b"/>
              <c:showVal val="1"/>
            </c:dLbl>
            <c:dLbl>
              <c:idx val="8"/>
              <c:layout>
                <c:manualLayout>
                  <c:x val="3.1944444444444442E-2"/>
                  <c:y val="-4.2222278992744749E-2"/>
                </c:manualLayout>
              </c:layout>
              <c:dLblPos val="b"/>
              <c:showVal val="1"/>
            </c:dLbl>
            <c:dLbl>
              <c:idx val="9"/>
              <c:layout>
                <c:manualLayout>
                  <c:x val="-3.6111111111111129E-2"/>
                  <c:y val="-5.7777616020672586E-2"/>
                </c:manualLayout>
              </c:layout>
              <c:dLblPos val="b"/>
              <c:showVal val="1"/>
            </c:dLbl>
            <c:dLbl>
              <c:idx val="12"/>
              <c:layout>
                <c:manualLayout>
                  <c:x val="1.3888888888888905E-3"/>
                  <c:y val="-7.3333128026238301E-2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dLblPos val="b"/>
            <c:showVal val="1"/>
          </c:dLbls>
          <c:cat>
            <c:strRef>
              <c:f>List1!$A$2:$A$16</c:f>
              <c:strCache>
                <c:ptCount val="15"/>
                <c:pt idx="0">
                  <c:v>Podhodnocení</c:v>
                </c:pt>
                <c:pt idx="1">
                  <c:v>Odmítání viny</c:v>
                </c:pt>
                <c:pt idx="2">
                  <c:v>Odklon</c:v>
                </c:pt>
                <c:pt idx="3">
                  <c:v>Náhradní uspokojení</c:v>
                </c:pt>
                <c:pt idx="4">
                  <c:v>Kontrola situace</c:v>
                </c:pt>
                <c:pt idx="5">
                  <c:v>Kontrola reakce</c:v>
                </c:pt>
                <c:pt idx="6">
                  <c:v>Pozitivní sebeinstrukce</c:v>
                </c:pt>
                <c:pt idx="7">
                  <c:v>Potřeba sociální opory</c:v>
                </c:pt>
                <c:pt idx="8">
                  <c:v>Vyhýbání se</c:v>
                </c:pt>
                <c:pt idx="9">
                  <c:v>Úniková tendence</c:v>
                </c:pt>
                <c:pt idx="10">
                  <c:v>Perseverace</c:v>
                </c:pt>
                <c:pt idx="11">
                  <c:v>Rezignace</c:v>
                </c:pt>
                <c:pt idx="12">
                  <c:v>Sebeobviňování</c:v>
                </c:pt>
                <c:pt idx="13">
                  <c:v>Pozitivní strategie</c:v>
                </c:pt>
                <c:pt idx="14">
                  <c:v>Negativní strategie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55</c:v>
                </c:pt>
                <c:pt idx="1">
                  <c:v>65</c:v>
                </c:pt>
                <c:pt idx="2">
                  <c:v>36</c:v>
                </c:pt>
                <c:pt idx="3">
                  <c:v>52</c:v>
                </c:pt>
                <c:pt idx="4">
                  <c:v>48</c:v>
                </c:pt>
                <c:pt idx="5">
                  <c:v>48</c:v>
                </c:pt>
                <c:pt idx="6">
                  <c:v>57</c:v>
                </c:pt>
                <c:pt idx="7">
                  <c:v>39</c:v>
                </c:pt>
                <c:pt idx="8">
                  <c:v>73</c:v>
                </c:pt>
                <c:pt idx="9">
                  <c:v>41</c:v>
                </c:pt>
                <c:pt idx="10">
                  <c:v>36</c:v>
                </c:pt>
                <c:pt idx="11">
                  <c:v>45</c:v>
                </c:pt>
                <c:pt idx="12">
                  <c:v>65</c:v>
                </c:pt>
                <c:pt idx="13">
                  <c:v>53</c:v>
                </c:pt>
                <c:pt idx="14">
                  <c:v>47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2"/>
              <c:layout>
                <c:manualLayout>
                  <c:x val="9.7222222222222571E-3"/>
                  <c:y val="2.2222160007951E-3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1.3888888888888905E-3"/>
                  <c:y val="9.555528803418932E-2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-2.083333333333335E-2"/>
                  <c:y val="2.4444376008746091E-2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9.7222222222222224E-3"/>
                  <c:y val="8.8888640031804019E-3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-5.5555555555555558E-3"/>
                  <c:y val="8.666642403100884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dLblPos val="t"/>
            <c:showVal val="1"/>
          </c:dLbls>
          <c:cat>
            <c:strRef>
              <c:f>List1!$A$2:$A$16</c:f>
              <c:strCache>
                <c:ptCount val="15"/>
                <c:pt idx="0">
                  <c:v>Podhodnocení</c:v>
                </c:pt>
                <c:pt idx="1">
                  <c:v>Odmítání viny</c:v>
                </c:pt>
                <c:pt idx="2">
                  <c:v>Odklon</c:v>
                </c:pt>
                <c:pt idx="3">
                  <c:v>Náhradní uspokojení</c:v>
                </c:pt>
                <c:pt idx="4">
                  <c:v>Kontrola situace</c:v>
                </c:pt>
                <c:pt idx="5">
                  <c:v>Kontrola reakce</c:v>
                </c:pt>
                <c:pt idx="6">
                  <c:v>Pozitivní sebeinstrukce</c:v>
                </c:pt>
                <c:pt idx="7">
                  <c:v>Potřeba sociální opory</c:v>
                </c:pt>
                <c:pt idx="8">
                  <c:v>Vyhýbání se</c:v>
                </c:pt>
                <c:pt idx="9">
                  <c:v>Úniková tendence</c:v>
                </c:pt>
                <c:pt idx="10">
                  <c:v>Perseverace</c:v>
                </c:pt>
                <c:pt idx="11">
                  <c:v>Rezignace</c:v>
                </c:pt>
                <c:pt idx="12">
                  <c:v>Sebeobviňování</c:v>
                </c:pt>
                <c:pt idx="13">
                  <c:v>Pozitivní strategie</c:v>
                </c:pt>
                <c:pt idx="14">
                  <c:v>Negativní strategie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64</c:v>
                </c:pt>
                <c:pt idx="1">
                  <c:v>80</c:v>
                </c:pt>
                <c:pt idx="2">
                  <c:v>49</c:v>
                </c:pt>
                <c:pt idx="3">
                  <c:v>43</c:v>
                </c:pt>
                <c:pt idx="4">
                  <c:v>60</c:v>
                </c:pt>
                <c:pt idx="5">
                  <c:v>75</c:v>
                </c:pt>
                <c:pt idx="6">
                  <c:v>63</c:v>
                </c:pt>
                <c:pt idx="7">
                  <c:v>80</c:v>
                </c:pt>
                <c:pt idx="8">
                  <c:v>73</c:v>
                </c:pt>
                <c:pt idx="9">
                  <c:v>40</c:v>
                </c:pt>
                <c:pt idx="10">
                  <c:v>52</c:v>
                </c:pt>
                <c:pt idx="11">
                  <c:v>54</c:v>
                </c:pt>
                <c:pt idx="12">
                  <c:v>44</c:v>
                </c:pt>
                <c:pt idx="13">
                  <c:v>69</c:v>
                </c:pt>
                <c:pt idx="14">
                  <c:v>51</c:v>
                </c:pt>
              </c:numCache>
            </c:numRef>
          </c:val>
        </c:ser>
        <c:marker val="1"/>
        <c:axId val="109581056"/>
        <c:axId val="109582592"/>
      </c:lineChart>
      <c:catAx>
        <c:axId val="1095810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582592"/>
        <c:crosses val="autoZero"/>
        <c:auto val="1"/>
        <c:lblAlgn val="ctr"/>
        <c:lblOffset val="100"/>
      </c:catAx>
      <c:valAx>
        <c:axId val="109582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58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854855643044651"/>
          <c:y val="0.45981586053302387"/>
          <c:w val="9.3118110236220478E-2"/>
          <c:h val="0.1403681109554199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/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1"/>
              <c:layout>
                <c:manualLayout>
                  <c:x val="-2.5000000000000001E-2"/>
                  <c:y val="-2.116395768008364E-3"/>
                </c:manualLayout>
              </c:layout>
              <c:dLblPos val="t"/>
              <c:showVal val="1"/>
            </c:dLbl>
            <c:dLbl>
              <c:idx val="3"/>
              <c:layout>
                <c:manualLayout>
                  <c:x val="-3.0555555555555565E-2"/>
                  <c:y val="1.6931166144066902E-2"/>
                </c:manualLayout>
              </c:layout>
              <c:dLblPos val="t"/>
              <c:showVal val="1"/>
            </c:dLbl>
            <c:dLbl>
              <c:idx val="5"/>
              <c:layout>
                <c:manualLayout>
                  <c:x val="2.500000000000005E-2"/>
                  <c:y val="2.3280353448092008E-2"/>
                </c:manualLayout>
              </c:layout>
              <c:dLblPos val="t"/>
              <c:showVal val="1"/>
            </c:dLbl>
            <c:dLbl>
              <c:idx val="6"/>
              <c:layout>
                <c:manualLayout>
                  <c:x val="5.0925337632080094E-17"/>
                  <c:y val="-5.2909894200209043E-2"/>
                </c:manualLayout>
              </c:layout>
              <c:dLblPos val="t"/>
              <c:showVal val="1"/>
            </c:dLbl>
            <c:dLbl>
              <c:idx val="7"/>
              <c:layout>
                <c:manualLayout>
                  <c:x val="2.7777777777777822E-3"/>
                  <c:y val="2.1163957680084017E-3"/>
                </c:manualLayout>
              </c:layout>
              <c:dLblPos val="t"/>
              <c:showVal val="1"/>
            </c:dLbl>
            <c:dLbl>
              <c:idx val="8"/>
              <c:layout>
                <c:manualLayout>
                  <c:x val="0"/>
                  <c:y val="-2.9629540752117062E-2"/>
                </c:manualLayout>
              </c:layout>
              <c:dLblPos val="t"/>
              <c:showVal val="1"/>
            </c:dLbl>
            <c:dLbl>
              <c:idx val="9"/>
              <c:layout>
                <c:manualLayout>
                  <c:x val="5.5555555555555558E-3"/>
                  <c:y val="4.2327915360167228E-3"/>
                </c:manualLayout>
              </c:layout>
              <c:dLblPos val="t"/>
              <c:showVal val="1"/>
            </c:dLbl>
            <c:dLbl>
              <c:idx val="12"/>
              <c:layout>
                <c:manualLayout>
                  <c:x val="1.5277777777777881E-2"/>
                  <c:y val="-1.0581978840041809E-2"/>
                </c:manualLayout>
              </c:layout>
              <c:dLblPos val="t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dLblPos val="t"/>
            <c:showVal val="1"/>
          </c:dLbls>
          <c:cat>
            <c:strRef>
              <c:f>List1!$A$2:$A$15</c:f>
              <c:strCache>
                <c:ptCount val="14"/>
                <c:pt idx="0">
                  <c:v>?</c:v>
                </c:pt>
                <c:pt idx="1">
                  <c:v>L</c:v>
                </c:pt>
                <c:pt idx="2">
                  <c:v>F</c:v>
                </c:pt>
                <c:pt idx="3">
                  <c:v>K</c:v>
                </c:pt>
                <c:pt idx="4">
                  <c:v>Hs</c:v>
                </c:pt>
                <c:pt idx="5">
                  <c:v>D</c:v>
                </c:pt>
                <c:pt idx="6">
                  <c:v>Hy</c:v>
                </c:pt>
                <c:pt idx="7">
                  <c:v>Pd</c:v>
                </c:pt>
                <c:pt idx="8">
                  <c:v>Mf</c:v>
                </c:pt>
                <c:pt idx="9">
                  <c:v>Pa</c:v>
                </c:pt>
                <c:pt idx="10">
                  <c:v>Pt</c:v>
                </c:pt>
                <c:pt idx="11">
                  <c:v>Sc</c:v>
                </c:pt>
                <c:pt idx="12">
                  <c:v>Ma</c:v>
                </c:pt>
                <c:pt idx="13">
                  <c:v>Si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>
                  <c:v>0</c:v>
                </c:pt>
                <c:pt idx="1">
                  <c:v>29</c:v>
                </c:pt>
                <c:pt idx="2">
                  <c:v>105</c:v>
                </c:pt>
                <c:pt idx="3">
                  <c:v>23</c:v>
                </c:pt>
                <c:pt idx="4">
                  <c:v>66</c:v>
                </c:pt>
                <c:pt idx="5">
                  <c:v>75</c:v>
                </c:pt>
                <c:pt idx="6">
                  <c:v>51</c:v>
                </c:pt>
                <c:pt idx="7">
                  <c:v>85</c:v>
                </c:pt>
                <c:pt idx="8">
                  <c:v>56</c:v>
                </c:pt>
                <c:pt idx="9">
                  <c:v>82</c:v>
                </c:pt>
                <c:pt idx="10">
                  <c:v>70</c:v>
                </c:pt>
                <c:pt idx="11">
                  <c:v>89</c:v>
                </c:pt>
                <c:pt idx="12">
                  <c:v>84</c:v>
                </c:pt>
                <c:pt idx="13">
                  <c:v>71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0"/>
              <c:layout>
                <c:manualLayout>
                  <c:x val="-1.8055555555555561E-2"/>
                  <c:y val="-2.5396749216100342E-2"/>
                </c:manualLayout>
              </c:layout>
              <c:dLblPos val="b"/>
              <c:showVal val="1"/>
            </c:dLbl>
            <c:dLbl>
              <c:idx val="1"/>
              <c:layout>
                <c:manualLayout>
                  <c:x val="2.7777777777777832E-2"/>
                  <c:y val="6.3491873040250864E-3"/>
                </c:manualLayout>
              </c:layout>
              <c:dLblPos val="b"/>
              <c:showVal val="1"/>
            </c:dLbl>
            <c:dLbl>
              <c:idx val="2"/>
              <c:layout>
                <c:manualLayout>
                  <c:x val="3.888888888888889E-2"/>
                  <c:y val="-3.174593652012548E-2"/>
                </c:manualLayout>
              </c:layout>
              <c:dLblPos val="b"/>
              <c:showVal val="1"/>
            </c:dLbl>
            <c:dLbl>
              <c:idx val="4"/>
              <c:layout>
                <c:manualLayout>
                  <c:x val="1.3888888888888907E-2"/>
                  <c:y val="1.2698374608050182E-2"/>
                </c:manualLayout>
              </c:layout>
              <c:dLblPos val="b"/>
              <c:showVal val="1"/>
            </c:dLbl>
            <c:dLbl>
              <c:idx val="9"/>
              <c:layout>
                <c:manualLayout>
                  <c:x val="5.5555555555555558E-3"/>
                  <c:y val="-8.2539434952326143E-2"/>
                </c:manualLayout>
              </c:layout>
              <c:dLblPos val="b"/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dLblPos val="b"/>
            <c:showVal val="1"/>
          </c:dLbls>
          <c:cat>
            <c:strRef>
              <c:f>List1!$A$2:$A$15</c:f>
              <c:strCache>
                <c:ptCount val="14"/>
                <c:pt idx="0">
                  <c:v>?</c:v>
                </c:pt>
                <c:pt idx="1">
                  <c:v>L</c:v>
                </c:pt>
                <c:pt idx="2">
                  <c:v>F</c:v>
                </c:pt>
                <c:pt idx="3">
                  <c:v>K</c:v>
                </c:pt>
                <c:pt idx="4">
                  <c:v>Hs</c:v>
                </c:pt>
                <c:pt idx="5">
                  <c:v>D</c:v>
                </c:pt>
                <c:pt idx="6">
                  <c:v>Hy</c:v>
                </c:pt>
                <c:pt idx="7">
                  <c:v>Pd</c:v>
                </c:pt>
                <c:pt idx="8">
                  <c:v>Mf</c:v>
                </c:pt>
                <c:pt idx="9">
                  <c:v>Pa</c:v>
                </c:pt>
                <c:pt idx="10">
                  <c:v>Pt</c:v>
                </c:pt>
                <c:pt idx="11">
                  <c:v>Sc</c:v>
                </c:pt>
                <c:pt idx="12">
                  <c:v>Ma</c:v>
                </c:pt>
                <c:pt idx="13">
                  <c:v>Si</c:v>
                </c:pt>
              </c:strCache>
            </c:strRef>
          </c:cat>
          <c:val>
            <c:numRef>
              <c:f>List1!$C$2:$C$15</c:f>
              <c:numCache>
                <c:formatCode>General</c:formatCode>
                <c:ptCount val="14"/>
                <c:pt idx="0">
                  <c:v>0</c:v>
                </c:pt>
                <c:pt idx="1">
                  <c:v>33</c:v>
                </c:pt>
                <c:pt idx="2">
                  <c:v>86</c:v>
                </c:pt>
                <c:pt idx="3">
                  <c:v>25</c:v>
                </c:pt>
                <c:pt idx="4">
                  <c:v>49</c:v>
                </c:pt>
                <c:pt idx="5">
                  <c:v>49</c:v>
                </c:pt>
                <c:pt idx="6">
                  <c:v>39</c:v>
                </c:pt>
                <c:pt idx="7">
                  <c:v>58</c:v>
                </c:pt>
                <c:pt idx="8">
                  <c:v>53</c:v>
                </c:pt>
                <c:pt idx="9">
                  <c:v>62</c:v>
                </c:pt>
                <c:pt idx="10">
                  <c:v>56</c:v>
                </c:pt>
                <c:pt idx="11">
                  <c:v>66</c:v>
                </c:pt>
                <c:pt idx="12">
                  <c:v>69</c:v>
                </c:pt>
                <c:pt idx="13">
                  <c:v>68</c:v>
                </c:pt>
              </c:numCache>
            </c:numRef>
          </c:val>
        </c:ser>
        <c:marker val="1"/>
        <c:axId val="109645184"/>
        <c:axId val="109696128"/>
      </c:lineChart>
      <c:catAx>
        <c:axId val="109645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696128"/>
        <c:crosses val="autoZero"/>
        <c:auto val="1"/>
        <c:lblAlgn val="ctr"/>
        <c:lblOffset val="100"/>
      </c:catAx>
      <c:valAx>
        <c:axId val="1096961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645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966666666666649"/>
          <c:y val="0.46172939863697449"/>
          <c:w val="0.10199999999999998"/>
          <c:h val="0.14638226307032717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plotArea>
      <c:layout>
        <c:manualLayout>
          <c:layoutTarget val="inner"/>
          <c:xMode val="edge"/>
          <c:yMode val="edge"/>
          <c:x val="7.8018591426071857E-2"/>
          <c:y val="2.3057411208349005E-2"/>
          <c:w val="0.84418874902414154"/>
          <c:h val="0.88994094488188979"/>
        </c:manualLayout>
      </c:layout>
      <c:lineChart>
        <c:grouping val="standard"/>
        <c:ser>
          <c:idx val="0"/>
          <c:order val="0"/>
          <c:tx>
            <c:strRef>
              <c:f>List1!$B$1</c:f>
              <c:strCache>
                <c:ptCount val="1"/>
                <c:pt idx="0">
                  <c:v>test</c:v>
                </c:pt>
              </c:strCache>
            </c:strRef>
          </c:tx>
          <c:dLbls>
            <c:dLbl>
              <c:idx val="0"/>
              <c:layout>
                <c:manualLayout>
                  <c:x val="-1.2499999999999976E-2"/>
                  <c:y val="-2.1418946154118601E-2"/>
                </c:manualLayout>
              </c:layout>
              <c:showVal val="1"/>
            </c:dLbl>
            <c:dLbl>
              <c:idx val="2"/>
              <c:layout>
                <c:manualLayout>
                  <c:x val="-1.6666776027996502E-2"/>
                  <c:y val="-4.4979786923649082E-2"/>
                </c:manualLayout>
              </c:layout>
              <c:showVal val="1"/>
            </c:dLbl>
            <c:dLbl>
              <c:idx val="3"/>
              <c:layout>
                <c:manualLayout>
                  <c:x val="-9.7222222222222224E-3"/>
                  <c:y val="-4.069599769282535E-2"/>
                </c:manualLayout>
              </c:layout>
              <c:showVal val="1"/>
            </c:dLbl>
            <c:dLbl>
              <c:idx val="4"/>
              <c:layout>
                <c:manualLayout>
                  <c:x val="-2.7777777777777811E-2"/>
                  <c:y val="-3.6412208462001633E-2"/>
                </c:manualLayout>
              </c:layout>
              <c:showVal val="1"/>
            </c:dLbl>
            <c:dLbl>
              <c:idx val="5"/>
              <c:layout>
                <c:manualLayout>
                  <c:x val="-4.4444444444444481E-2"/>
                  <c:y val="-3.4270313846589767E-2"/>
                </c:manualLayout>
              </c:layout>
              <c:showVal val="1"/>
            </c:dLbl>
            <c:dLbl>
              <c:idx val="8"/>
              <c:layout>
                <c:manualLayout>
                  <c:x val="-5.6944444444444443E-2"/>
                  <c:y val="-2.9986524615766029E-2"/>
                </c:manualLayout>
              </c:layout>
              <c:showVal val="1"/>
            </c:dLbl>
            <c:dLbl>
              <c:idx val="9"/>
              <c:layout>
                <c:manualLayout>
                  <c:x val="2.7777777777777822E-3"/>
                  <c:y val="-1.7135156923294863E-2"/>
                </c:manualLayout>
              </c:layout>
              <c:showVal val="1"/>
            </c:dLbl>
            <c:dLbl>
              <c:idx val="10"/>
              <c:layout>
                <c:manualLayout>
                  <c:x val="-2.222222222222224E-2"/>
                  <c:y val="-5.1405470769884616E-2"/>
                </c:manualLayout>
              </c:layout>
              <c:showVal val="1"/>
            </c:dLbl>
            <c:dLbl>
              <c:idx val="11"/>
              <c:layout>
                <c:manualLayout>
                  <c:x val="-3.888888888888889E-2"/>
                  <c:y val="-7.282441692400328E-2"/>
                </c:manualLayout>
              </c:layout>
              <c:showVal val="1"/>
            </c:dLbl>
            <c:dLbl>
              <c:idx val="12"/>
              <c:layout>
                <c:manualLayout>
                  <c:x val="-1.6666666666666691E-2"/>
                  <c:y val="4.0695997692825385E-2"/>
                </c:manualLayout>
              </c:layout>
              <c:showVal val="1"/>
            </c:dLbl>
            <c:dLbl>
              <c:idx val="13"/>
              <c:layout>
                <c:manualLayout>
                  <c:x val="4.1666666666666683E-3"/>
                  <c:y val="-2.998652461576602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List1!$A$2:$A$16</c:f>
              <c:strCache>
                <c:ptCount val="15"/>
                <c:pt idx="0">
                  <c:v>ANX</c:v>
                </c:pt>
                <c:pt idx="1">
                  <c:v>FRS</c:v>
                </c:pt>
                <c:pt idx="2">
                  <c:v>OBS</c:v>
                </c:pt>
                <c:pt idx="3">
                  <c:v>DEP</c:v>
                </c:pt>
                <c:pt idx="4">
                  <c:v>HEA</c:v>
                </c:pt>
                <c:pt idx="5">
                  <c:v>BIZ</c:v>
                </c:pt>
                <c:pt idx="6">
                  <c:v>ANG</c:v>
                </c:pt>
                <c:pt idx="7">
                  <c:v>CZN</c:v>
                </c:pt>
                <c:pt idx="8">
                  <c:v>ASP</c:v>
                </c:pt>
                <c:pt idx="9">
                  <c:v>TPA</c:v>
                </c:pt>
                <c:pt idx="10">
                  <c:v>LSE</c:v>
                </c:pt>
                <c:pt idx="11">
                  <c:v>SOD</c:v>
                </c:pt>
                <c:pt idx="12">
                  <c:v>FAM</c:v>
                </c:pt>
                <c:pt idx="13">
                  <c:v>WRK</c:v>
                </c:pt>
                <c:pt idx="14">
                  <c:v>TRT</c:v>
                </c:pt>
              </c:strCache>
            </c:strRef>
          </c:cat>
          <c:val>
            <c:numRef>
              <c:f>List1!$B$2:$B$16</c:f>
              <c:numCache>
                <c:formatCode>General</c:formatCode>
                <c:ptCount val="15"/>
                <c:pt idx="0">
                  <c:v>80</c:v>
                </c:pt>
                <c:pt idx="1">
                  <c:v>53</c:v>
                </c:pt>
                <c:pt idx="2">
                  <c:v>80</c:v>
                </c:pt>
                <c:pt idx="3">
                  <c:v>81</c:v>
                </c:pt>
                <c:pt idx="4">
                  <c:v>84</c:v>
                </c:pt>
                <c:pt idx="5">
                  <c:v>84</c:v>
                </c:pt>
                <c:pt idx="6">
                  <c:v>138</c:v>
                </c:pt>
                <c:pt idx="7">
                  <c:v>76</c:v>
                </c:pt>
                <c:pt idx="8">
                  <c:v>100</c:v>
                </c:pt>
                <c:pt idx="9">
                  <c:v>92</c:v>
                </c:pt>
                <c:pt idx="10">
                  <c:v>66</c:v>
                </c:pt>
                <c:pt idx="11">
                  <c:v>75</c:v>
                </c:pt>
                <c:pt idx="12">
                  <c:v>84</c:v>
                </c:pt>
                <c:pt idx="13">
                  <c:v>84</c:v>
                </c:pt>
                <c:pt idx="14">
                  <c:v>85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retest</c:v>
                </c:pt>
              </c:strCache>
            </c:strRef>
          </c:tx>
          <c:dLbls>
            <c:dLbl>
              <c:idx val="0"/>
              <c:layout>
                <c:manualLayout>
                  <c:x val="-2.9166666666666643E-2"/>
                  <c:y val="3.8554103077413492E-2"/>
                </c:manualLayout>
              </c:layout>
              <c:showVal val="1"/>
            </c:dLbl>
            <c:dLbl>
              <c:idx val="2"/>
              <c:layout>
                <c:manualLayout>
                  <c:x val="-9.7223315835520529E-3"/>
                  <c:y val="4.7121681539060982E-2"/>
                </c:manualLayout>
              </c:layout>
              <c:showVal val="1"/>
            </c:dLbl>
            <c:dLbl>
              <c:idx val="3"/>
              <c:layout>
                <c:manualLayout>
                  <c:x val="-9.7222222222222224E-3"/>
                  <c:y val="3.8554103077413436E-2"/>
                </c:manualLayout>
              </c:layout>
              <c:showVal val="1"/>
            </c:dLbl>
            <c:dLbl>
              <c:idx val="4"/>
              <c:layout>
                <c:manualLayout>
                  <c:x val="-2.7777777777777853E-2"/>
                  <c:y val="3.6412208462001702E-2"/>
                </c:manualLayout>
              </c:layout>
              <c:showVal val="1"/>
            </c:dLbl>
            <c:dLbl>
              <c:idx val="7"/>
              <c:layout>
                <c:manualLayout>
                  <c:x val="-1.6666666666666677E-2"/>
                  <c:y val="4.069599769282535E-2"/>
                </c:manualLayout>
              </c:layout>
              <c:showVal val="1"/>
            </c:dLbl>
            <c:dLbl>
              <c:idx val="8"/>
              <c:layout>
                <c:manualLayout>
                  <c:x val="-9.7222222222222224E-3"/>
                  <c:y val="-4.7121681539060913E-2"/>
                </c:manualLayout>
              </c:layout>
              <c:showVal val="1"/>
            </c:dLbl>
            <c:dLbl>
              <c:idx val="9"/>
              <c:layout>
                <c:manualLayout>
                  <c:x val="-4.3055555555555534E-2"/>
                  <c:y val="4.069599769282535E-2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4.2837892308237244E-2"/>
                </c:manualLayout>
              </c:layout>
              <c:showVal val="1"/>
            </c:dLbl>
            <c:dLbl>
              <c:idx val="12"/>
              <c:layout>
                <c:manualLayout>
                  <c:x val="-1.3888888888888924E-3"/>
                  <c:y val="-2.9986524615766029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cs-CZ"/>
              </a:p>
            </c:txPr>
            <c:showVal val="1"/>
          </c:dLbls>
          <c:cat>
            <c:strRef>
              <c:f>List1!$A$2:$A$16</c:f>
              <c:strCache>
                <c:ptCount val="15"/>
                <c:pt idx="0">
                  <c:v>ANX</c:v>
                </c:pt>
                <c:pt idx="1">
                  <c:v>FRS</c:v>
                </c:pt>
                <c:pt idx="2">
                  <c:v>OBS</c:v>
                </c:pt>
                <c:pt idx="3">
                  <c:v>DEP</c:v>
                </c:pt>
                <c:pt idx="4">
                  <c:v>HEA</c:v>
                </c:pt>
                <c:pt idx="5">
                  <c:v>BIZ</c:v>
                </c:pt>
                <c:pt idx="6">
                  <c:v>ANG</c:v>
                </c:pt>
                <c:pt idx="7">
                  <c:v>CZN</c:v>
                </c:pt>
                <c:pt idx="8">
                  <c:v>ASP</c:v>
                </c:pt>
                <c:pt idx="9">
                  <c:v>TPA</c:v>
                </c:pt>
                <c:pt idx="10">
                  <c:v>LSE</c:v>
                </c:pt>
                <c:pt idx="11">
                  <c:v>SOD</c:v>
                </c:pt>
                <c:pt idx="12">
                  <c:v>FAM</c:v>
                </c:pt>
                <c:pt idx="13">
                  <c:v>WRK</c:v>
                </c:pt>
                <c:pt idx="14">
                  <c:v>TRT</c:v>
                </c:pt>
              </c:strCache>
            </c:strRef>
          </c:cat>
          <c:val>
            <c:numRef>
              <c:f>List1!$C$2:$C$16</c:f>
              <c:numCache>
                <c:formatCode>General</c:formatCode>
                <c:ptCount val="15"/>
                <c:pt idx="0">
                  <c:v>78</c:v>
                </c:pt>
                <c:pt idx="1">
                  <c:v>53</c:v>
                </c:pt>
                <c:pt idx="2">
                  <c:v>77</c:v>
                </c:pt>
                <c:pt idx="3">
                  <c:v>74</c:v>
                </c:pt>
                <c:pt idx="4">
                  <c:v>62</c:v>
                </c:pt>
                <c:pt idx="5">
                  <c:v>67</c:v>
                </c:pt>
                <c:pt idx="6">
                  <c:v>127</c:v>
                </c:pt>
                <c:pt idx="7">
                  <c:v>72</c:v>
                </c:pt>
                <c:pt idx="8">
                  <c:v>96</c:v>
                </c:pt>
                <c:pt idx="9">
                  <c:v>87</c:v>
                </c:pt>
                <c:pt idx="10">
                  <c:v>68</c:v>
                </c:pt>
                <c:pt idx="11">
                  <c:v>82</c:v>
                </c:pt>
                <c:pt idx="12">
                  <c:v>84</c:v>
                </c:pt>
                <c:pt idx="13">
                  <c:v>77</c:v>
                </c:pt>
                <c:pt idx="14">
                  <c:v>85</c:v>
                </c:pt>
              </c:numCache>
            </c:numRef>
          </c:val>
        </c:ser>
        <c:marker val="1"/>
        <c:axId val="109725952"/>
        <c:axId val="109748224"/>
      </c:lineChart>
      <c:catAx>
        <c:axId val="109725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748224"/>
        <c:crosses val="autoZero"/>
        <c:auto val="1"/>
        <c:lblAlgn val="ctr"/>
        <c:lblOffset val="100"/>
      </c:catAx>
      <c:valAx>
        <c:axId val="109748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109725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89799999999999991"/>
          <c:y val="0.56622114134311974"/>
          <c:w val="0.10199999999999998"/>
          <c:h val="0.12030128193236"/>
        </c:manualLayout>
      </c:layout>
      <c:txPr>
        <a:bodyPr/>
        <a:lstStyle/>
        <a:p>
          <a:pPr>
            <a:defRPr sz="1600" b="1"/>
          </a:pPr>
          <a:endParaRPr lang="cs-CZ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491F6-8F57-45A6-9AC7-B1F642FCC94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0F7AA-A8ED-41AC-8D89-2211B693AA0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0F7AA-A8ED-41AC-8D89-2211B693AA0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99788-F8C2-464A-8443-1633F30E6678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416B9-549F-4A62-A3EB-78B858F199C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2314590"/>
          </a:xfrm>
        </p:spPr>
        <p:txBody>
          <a:bodyPr>
            <a:normAutofit/>
          </a:bodyPr>
          <a:lstStyle/>
          <a:p>
            <a:r>
              <a:rPr lang="cs-CZ" cap="small" dirty="0" smtClean="0"/>
              <a:t>Změny patologických rysů osobnosti a </a:t>
            </a:r>
            <a:r>
              <a:rPr lang="cs-CZ" cap="small" dirty="0" err="1" smtClean="0"/>
              <a:t>copingových</a:t>
            </a:r>
            <a:r>
              <a:rPr lang="cs-CZ" cap="small" dirty="0" smtClean="0"/>
              <a:t> stylů v průběhu léčby v TK</a:t>
            </a:r>
            <a:endParaRPr lang="cs-CZ" cap="sm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71472" y="5286388"/>
            <a:ext cx="8215370" cy="1143008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Nevšímal, P.; Fialová, H. 		</a:t>
            </a:r>
            <a:r>
              <a:rPr lang="cs-CZ" dirty="0" smtClean="0"/>
              <a:t>4.6.2013</a:t>
            </a:r>
            <a:endParaRPr lang="cs-CZ" dirty="0" smtClean="0"/>
          </a:p>
          <a:p>
            <a:pPr algn="l"/>
            <a:r>
              <a:rPr lang="cs-CZ" dirty="0" smtClean="0"/>
              <a:t>					</a:t>
            </a:r>
            <a:r>
              <a:rPr lang="cs-CZ" dirty="0" smtClean="0"/>
              <a:t>AT konference 2013</a:t>
            </a:r>
            <a:endParaRPr lang="cs-CZ" dirty="0"/>
          </a:p>
        </p:txBody>
      </p:sp>
      <p:pic>
        <p:nvPicPr>
          <p:cNvPr id="5" name="Obrázek 4" descr="Logo_OPS_vodoti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778508" cy="19629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výzkumy - MMPI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Joel</a:t>
            </a:r>
            <a:r>
              <a:rPr lang="cs-CZ" dirty="0" smtClean="0"/>
              <a:t> G. </a:t>
            </a:r>
            <a:r>
              <a:rPr lang="cs-CZ" dirty="0" err="1" smtClean="0"/>
              <a:t>Sacks</a:t>
            </a:r>
            <a:r>
              <a:rPr lang="cs-CZ" dirty="0" smtClean="0"/>
              <a:t>, Norman M. </a:t>
            </a:r>
            <a:r>
              <a:rPr lang="cs-CZ" dirty="0" err="1" smtClean="0"/>
              <a:t>Levy</a:t>
            </a:r>
            <a:r>
              <a:rPr lang="cs-CZ" dirty="0" smtClean="0"/>
              <a:t> (1979)</a:t>
            </a:r>
          </a:p>
          <a:p>
            <a:r>
              <a:rPr lang="cs-CZ" dirty="0" err="1" smtClean="0"/>
              <a:t>Objective</a:t>
            </a:r>
            <a:r>
              <a:rPr lang="cs-CZ" dirty="0" smtClean="0"/>
              <a:t> Personality </a:t>
            </a:r>
            <a:r>
              <a:rPr lang="cs-CZ" dirty="0" err="1" smtClean="0"/>
              <a:t>Changes</a:t>
            </a:r>
            <a:r>
              <a:rPr lang="cs-CZ" dirty="0" smtClean="0"/>
              <a:t> in </a:t>
            </a:r>
            <a:r>
              <a:rPr lang="cs-CZ" dirty="0" err="1" smtClean="0"/>
              <a:t>Residents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</a:t>
            </a:r>
            <a:r>
              <a:rPr lang="cs-CZ" dirty="0" err="1" smtClean="0"/>
              <a:t>Therapeutic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endParaRPr lang="cs-CZ" dirty="0" smtClean="0"/>
          </a:p>
          <a:p>
            <a:pPr lvl="1"/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Renaissance</a:t>
            </a:r>
            <a:r>
              <a:rPr lang="cs-CZ" dirty="0" smtClean="0"/>
              <a:t> Project (</a:t>
            </a:r>
            <a:r>
              <a:rPr lang="cs-CZ" dirty="0" err="1" smtClean="0"/>
              <a:t>Phoenix</a:t>
            </a:r>
            <a:r>
              <a:rPr lang="cs-CZ" dirty="0" smtClean="0"/>
              <a:t> House), New York, (114, 50 – </a:t>
            </a:r>
            <a:r>
              <a:rPr lang="cs-CZ" dirty="0" err="1" smtClean="0"/>
              <a:t>retest</a:t>
            </a:r>
            <a:r>
              <a:rPr lang="cs-CZ" dirty="0" smtClean="0"/>
              <a:t> po 6 měsících), </a:t>
            </a:r>
          </a:p>
          <a:p>
            <a:pPr lvl="1"/>
            <a:r>
              <a:rPr lang="cs-CZ" dirty="0" smtClean="0"/>
              <a:t>Kombinace 3 šetření – MMPI, </a:t>
            </a:r>
            <a:r>
              <a:rPr lang="cs-CZ" dirty="0" err="1" smtClean="0"/>
              <a:t>sociometrie</a:t>
            </a:r>
            <a:r>
              <a:rPr lang="cs-CZ" dirty="0" smtClean="0"/>
              <a:t>, hodnocení personálem</a:t>
            </a:r>
          </a:p>
          <a:p>
            <a:pPr lvl="1"/>
            <a:r>
              <a:rPr lang="cs-CZ" dirty="0" smtClean="0"/>
              <a:t>Všechny 3 metody prokázaly pokles psychopatologie korelující s délkou pobytu</a:t>
            </a:r>
          </a:p>
          <a:p>
            <a:pPr lvl="1"/>
            <a:r>
              <a:rPr lang="cs-CZ" dirty="0" smtClean="0"/>
              <a:t>Zlepšení v MMPI zejména ve škálách D a </a:t>
            </a:r>
            <a:r>
              <a:rPr lang="cs-CZ" dirty="0" err="1" smtClean="0"/>
              <a:t>Sc</a:t>
            </a:r>
            <a:r>
              <a:rPr lang="cs-CZ" dirty="0" smtClean="0"/>
              <a:t>, přetrvávající hodnoty v </a:t>
            </a:r>
            <a:r>
              <a:rPr lang="cs-CZ" dirty="0" err="1" smtClean="0"/>
              <a:t>Ma</a:t>
            </a:r>
            <a:r>
              <a:rPr lang="cs-CZ" dirty="0" smtClean="0"/>
              <a:t> a </a:t>
            </a:r>
            <a:r>
              <a:rPr lang="cs-CZ" dirty="0" err="1" smtClean="0"/>
              <a:t>Pd</a:t>
            </a:r>
            <a:endParaRPr lang="cs-CZ" dirty="0" smtClean="0"/>
          </a:p>
          <a:p>
            <a:pPr lvl="1"/>
            <a:r>
              <a:rPr lang="cs-CZ" dirty="0" smtClean="0"/>
              <a:t>Významný vliv sociální introverze na drop </a:t>
            </a:r>
            <a:r>
              <a:rPr lang="cs-CZ" dirty="0" err="1" smtClean="0"/>
              <a:t>out</a:t>
            </a:r>
            <a:r>
              <a:rPr lang="cs-CZ" dirty="0" smtClean="0"/>
              <a:t> – nezáleží na tom, jak závažné psychopatologické rysy vykazuje klient na začátku pobytu, ale na tom, jak je schopen navazovat </a:t>
            </a:r>
            <a:r>
              <a:rPr lang="cs-CZ" dirty="0" err="1" smtClean="0"/>
              <a:t>soc</a:t>
            </a:r>
            <a:r>
              <a:rPr lang="cs-CZ" dirty="0" smtClean="0"/>
              <a:t>. vztahy a dosáhnout postavení ve skupině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výzkumy - MMPI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Polimeni</a:t>
            </a:r>
            <a:r>
              <a:rPr lang="cs-CZ" dirty="0" smtClean="0"/>
              <a:t>, </a:t>
            </a:r>
            <a:r>
              <a:rPr lang="cs-CZ" dirty="0" err="1" smtClean="0"/>
              <a:t>Moore</a:t>
            </a:r>
            <a:r>
              <a:rPr lang="cs-CZ" dirty="0" smtClean="0"/>
              <a:t>, </a:t>
            </a:r>
            <a:r>
              <a:rPr lang="cs-CZ" dirty="0" err="1" smtClean="0"/>
              <a:t>Gruenert</a:t>
            </a:r>
            <a:r>
              <a:rPr lang="cs-CZ" dirty="0" smtClean="0"/>
              <a:t>  (2010)</a:t>
            </a:r>
          </a:p>
          <a:p>
            <a:r>
              <a:rPr lang="cs-CZ" dirty="0" smtClean="0"/>
              <a:t>MMPI </a:t>
            </a:r>
            <a:r>
              <a:rPr lang="cs-CZ" dirty="0" err="1" smtClean="0"/>
              <a:t>profiles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clients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substance </a:t>
            </a:r>
            <a:r>
              <a:rPr lang="cs-CZ" dirty="0" err="1" smtClean="0"/>
              <a:t>dependencies</a:t>
            </a:r>
            <a:r>
              <a:rPr lang="cs-CZ" dirty="0" smtClean="0"/>
              <a:t> </a:t>
            </a:r>
            <a:r>
              <a:rPr lang="cs-CZ" dirty="0" err="1" smtClean="0"/>
              <a:t>accessing</a:t>
            </a:r>
            <a:r>
              <a:rPr lang="cs-CZ" dirty="0" smtClean="0"/>
              <a:t> a TC </a:t>
            </a:r>
            <a:r>
              <a:rPr lang="cs-CZ" dirty="0" err="1" smtClean="0"/>
              <a:t>treatment</a:t>
            </a:r>
            <a:endParaRPr lang="cs-CZ" dirty="0" smtClean="0"/>
          </a:p>
          <a:p>
            <a:pPr lvl="1"/>
            <a:r>
              <a:rPr lang="cs-CZ" dirty="0" smtClean="0"/>
              <a:t>Austrálie, 921 klientů</a:t>
            </a:r>
          </a:p>
          <a:p>
            <a:pPr lvl="1"/>
            <a:r>
              <a:rPr lang="cs-CZ" dirty="0" smtClean="0"/>
              <a:t>Velmi vysoký skór </a:t>
            </a:r>
            <a:r>
              <a:rPr lang="cs-CZ" dirty="0" err="1" smtClean="0"/>
              <a:t>Pd</a:t>
            </a:r>
            <a:r>
              <a:rPr lang="cs-CZ" dirty="0" smtClean="0"/>
              <a:t>, </a:t>
            </a:r>
            <a:r>
              <a:rPr lang="cs-CZ" dirty="0" err="1" smtClean="0"/>
              <a:t>Sc</a:t>
            </a:r>
            <a:r>
              <a:rPr lang="cs-CZ" dirty="0" smtClean="0"/>
              <a:t>, těžší psychopatologie žen a mladších klientů 35 let (častější drop </a:t>
            </a:r>
            <a:r>
              <a:rPr lang="cs-CZ" dirty="0" err="1" smtClean="0"/>
              <a:t>out</a:t>
            </a:r>
            <a:r>
              <a:rPr lang="cs-CZ" dirty="0" smtClean="0"/>
              <a:t>), pilovitý charakter profilu (D, </a:t>
            </a:r>
            <a:r>
              <a:rPr lang="cs-CZ" dirty="0" err="1" smtClean="0"/>
              <a:t>Pd</a:t>
            </a:r>
            <a:r>
              <a:rPr lang="cs-CZ" dirty="0" smtClean="0"/>
              <a:t>, </a:t>
            </a:r>
            <a:r>
              <a:rPr lang="cs-CZ" dirty="0" err="1" smtClean="0"/>
              <a:t>Sc</a:t>
            </a:r>
            <a:r>
              <a:rPr lang="cs-CZ" dirty="0" smtClean="0"/>
              <a:t>, </a:t>
            </a:r>
            <a:r>
              <a:rPr lang="cs-CZ" dirty="0" err="1" smtClean="0"/>
              <a:t>Ma</a:t>
            </a:r>
            <a:r>
              <a:rPr lang="cs-CZ" dirty="0" smtClean="0"/>
              <a:t>) charakteristický pro psychotické  onemocnění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De Leon 1989, De Leon </a:t>
            </a:r>
            <a:r>
              <a:rPr lang="cs-CZ" sz="3200" dirty="0" err="1" smtClean="0"/>
              <a:t>and</a:t>
            </a:r>
            <a:r>
              <a:rPr lang="cs-CZ" sz="3200" dirty="0" smtClean="0"/>
              <a:t> </a:t>
            </a:r>
            <a:r>
              <a:rPr lang="cs-CZ" sz="3200" dirty="0" err="1" smtClean="0"/>
              <a:t>Jainchill</a:t>
            </a:r>
            <a:r>
              <a:rPr lang="cs-CZ" sz="3200" dirty="0" smtClean="0"/>
              <a:t> (1991)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Psychopatology </a:t>
            </a:r>
            <a:r>
              <a:rPr lang="cs-CZ" sz="3200" dirty="0" err="1" smtClean="0"/>
              <a:t>and</a:t>
            </a:r>
            <a:r>
              <a:rPr lang="cs-CZ" sz="3200" dirty="0" smtClean="0"/>
              <a:t> substance abuse</a:t>
            </a:r>
          </a:p>
          <a:p>
            <a:pPr lvl="1"/>
            <a:r>
              <a:rPr lang="cs-CZ" dirty="0" smtClean="0"/>
              <a:t>Ženy vykazují těžší postižení, obecně vysoké hodnoty F, </a:t>
            </a:r>
            <a:r>
              <a:rPr lang="cs-CZ" dirty="0" err="1" smtClean="0"/>
              <a:t>Pd</a:t>
            </a:r>
            <a:r>
              <a:rPr lang="cs-CZ" dirty="0" smtClean="0"/>
              <a:t>, </a:t>
            </a:r>
            <a:r>
              <a:rPr lang="cs-CZ" dirty="0" err="1" smtClean="0"/>
              <a:t>Sc</a:t>
            </a:r>
            <a:r>
              <a:rPr lang="cs-CZ" dirty="0" smtClean="0"/>
              <a:t>, v druhé řadě D, </a:t>
            </a:r>
            <a:r>
              <a:rPr lang="cs-CZ" dirty="0" err="1" smtClean="0"/>
              <a:t>Pt</a:t>
            </a:r>
            <a:r>
              <a:rPr lang="cs-CZ" dirty="0" smtClean="0"/>
              <a:t>, </a:t>
            </a:r>
            <a:r>
              <a:rPr lang="cs-CZ" dirty="0" err="1" smtClean="0"/>
              <a:t>Ma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Zahraniční výzkumy – </a:t>
            </a:r>
            <a:r>
              <a:rPr lang="cs-CZ" dirty="0" err="1" smtClean="0"/>
              <a:t>copingové</a:t>
            </a:r>
            <a:r>
              <a:rPr lang="cs-CZ" dirty="0" smtClean="0"/>
              <a:t>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Walter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. (2006)  147 klientů závislých na alkoholu</a:t>
            </a:r>
          </a:p>
          <a:p>
            <a:pPr lvl="1"/>
            <a:r>
              <a:rPr lang="cs-CZ" dirty="0" err="1" smtClean="0"/>
              <a:t>Copingové</a:t>
            </a:r>
            <a:r>
              <a:rPr lang="cs-CZ" dirty="0" smtClean="0"/>
              <a:t> strategie jsou součástí trvalých osobnostních rysů a nemají vliv na udržení abstinence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err="1" smtClean="0"/>
              <a:t>Litt</a:t>
            </a:r>
            <a:r>
              <a:rPr lang="cs-CZ" sz="3200" dirty="0" smtClean="0"/>
              <a:t>, </a:t>
            </a:r>
            <a:r>
              <a:rPr lang="cs-CZ" sz="3200" dirty="0" err="1" smtClean="0"/>
              <a:t>Kaden</a:t>
            </a:r>
            <a:r>
              <a:rPr lang="cs-CZ" sz="3200" dirty="0" smtClean="0"/>
              <a:t>, </a:t>
            </a:r>
            <a:r>
              <a:rPr lang="cs-CZ" sz="3200" dirty="0" err="1" smtClean="0"/>
              <a:t>Tennen</a:t>
            </a:r>
            <a:r>
              <a:rPr lang="cs-CZ" sz="3200" dirty="0" smtClean="0"/>
              <a:t> (2012) 751 klientů závislých na THC</a:t>
            </a:r>
          </a:p>
          <a:p>
            <a:pPr lvl="1"/>
            <a:r>
              <a:rPr lang="cs-CZ" dirty="0" smtClean="0"/>
              <a:t>Žádná ze škál </a:t>
            </a:r>
            <a:r>
              <a:rPr lang="cs-CZ" dirty="0" err="1" smtClean="0"/>
              <a:t>copingových</a:t>
            </a:r>
            <a:r>
              <a:rPr lang="cs-CZ" dirty="0" smtClean="0"/>
              <a:t> strategií nekoreluje s léčebným výsledkem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Klient č. 1 – </a:t>
            </a:r>
            <a:r>
              <a:rPr lang="cs-CZ" dirty="0" err="1" smtClean="0"/>
              <a:t>Validizační</a:t>
            </a:r>
            <a:r>
              <a:rPr lang="cs-CZ" dirty="0" smtClean="0"/>
              <a:t> a klinické škály MMPI-2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Klient č.1 – Obsahové škály MMPI-2</a:t>
            </a:r>
            <a:endParaRPr 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0" y="1428736"/>
          <a:ext cx="914400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cs-CZ" dirty="0" smtClean="0"/>
              <a:t>Klient č.1 – T-skóry SVF 78</a:t>
            </a:r>
            <a:endParaRPr 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Klient č.2 – </a:t>
            </a:r>
            <a:r>
              <a:rPr lang="cs-CZ" dirty="0" err="1" smtClean="0"/>
              <a:t>Validizační</a:t>
            </a:r>
            <a:r>
              <a:rPr lang="cs-CZ" dirty="0" smtClean="0"/>
              <a:t> a klinické škály</a:t>
            </a:r>
            <a:endParaRPr 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rmAutofit/>
          </a:bodyPr>
          <a:lstStyle/>
          <a:p>
            <a:r>
              <a:rPr lang="cs-CZ" dirty="0" smtClean="0"/>
              <a:t>Klient č.2 – Obsahové škály</a:t>
            </a:r>
            <a:endParaRPr 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cs-CZ" dirty="0" smtClean="0"/>
              <a:t>Klient č.2 – T-skóry SVF 78</a:t>
            </a:r>
            <a:endParaRPr 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0" y="1142984"/>
          <a:ext cx="9144000" cy="571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Klient č.3 – </a:t>
            </a:r>
            <a:r>
              <a:rPr lang="cs-CZ" dirty="0" err="1" smtClean="0"/>
              <a:t>Validizační</a:t>
            </a:r>
            <a:r>
              <a:rPr lang="cs-CZ" dirty="0" smtClean="0"/>
              <a:t> a klinické škály</a:t>
            </a:r>
            <a:endParaRPr 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 výzkumu</a:t>
            </a:r>
          </a:p>
          <a:p>
            <a:r>
              <a:rPr lang="cs-CZ" dirty="0" smtClean="0"/>
              <a:t>Metodologie</a:t>
            </a:r>
          </a:p>
          <a:p>
            <a:r>
              <a:rPr lang="cs-CZ" dirty="0" smtClean="0"/>
              <a:t>Srovnání se zahraničím</a:t>
            </a:r>
          </a:p>
          <a:p>
            <a:r>
              <a:rPr lang="cs-CZ" dirty="0" smtClean="0"/>
              <a:t>Průběžné kvalitativní výsledky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28670"/>
          </a:xfrm>
        </p:spPr>
        <p:txBody>
          <a:bodyPr/>
          <a:lstStyle/>
          <a:p>
            <a:r>
              <a:rPr lang="cs-CZ" dirty="0" smtClean="0"/>
              <a:t>Klient č.3 – Obsahové škály</a:t>
            </a:r>
            <a:endParaRPr lang="cs-CZ" dirty="0"/>
          </a:p>
        </p:txBody>
      </p:sp>
      <p:graphicFrame>
        <p:nvGraphicFramePr>
          <p:cNvPr id="3" name="Graf 2"/>
          <p:cNvGraphicFramePr/>
          <p:nvPr/>
        </p:nvGraphicFramePr>
        <p:xfrm>
          <a:off x="0" y="928670"/>
          <a:ext cx="9144000" cy="5929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/>
          <a:lstStyle/>
          <a:p>
            <a:r>
              <a:rPr lang="cs-CZ" dirty="0" smtClean="0"/>
              <a:t>Klient č.3 – T-skóry SVF 78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0" y="857232"/>
          <a:ext cx="9144000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Závěrem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continued</a:t>
            </a:r>
            <a:r>
              <a:rPr lang="cs-CZ" dirty="0" smtClean="0"/>
              <a:t>…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Děkujeme za pozornost </a:t>
            </a:r>
            <a:r>
              <a:rPr lang="cs-CZ" dirty="0" smtClean="0">
                <a:sym typeface="Wingdings" pitchFamily="2" charset="2"/>
              </a:rPr>
              <a:t>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3" name="Obrázek 2" descr="Logo_OPS_vodotis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214290"/>
            <a:ext cx="1778508" cy="196291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Ověření klinických pozorování</a:t>
            </a:r>
          </a:p>
          <a:p>
            <a:r>
              <a:rPr lang="cs-CZ" dirty="0" smtClean="0"/>
              <a:t>Prokázání účinnosti terapie v TK</a:t>
            </a:r>
          </a:p>
          <a:p>
            <a:r>
              <a:rPr lang="cs-CZ" dirty="0" smtClean="0"/>
              <a:t>Vliv terapie na zmírnění psychopatologických rysů osobnosti</a:t>
            </a:r>
          </a:p>
          <a:p>
            <a:r>
              <a:rPr lang="cs-CZ" dirty="0" smtClean="0"/>
              <a:t>Možnost zjištění </a:t>
            </a:r>
            <a:r>
              <a:rPr lang="cs-CZ" dirty="0" err="1" smtClean="0"/>
              <a:t>prediktorů</a:t>
            </a:r>
            <a:r>
              <a:rPr lang="cs-CZ" dirty="0" smtClean="0"/>
              <a:t> drop </a:t>
            </a:r>
            <a:r>
              <a:rPr lang="cs-CZ" dirty="0" err="1" smtClean="0"/>
              <a:t>out</a:t>
            </a:r>
            <a:endParaRPr lang="cs-CZ" dirty="0" smtClean="0"/>
          </a:p>
          <a:p>
            <a:r>
              <a:rPr lang="cs-CZ" dirty="0" smtClean="0"/>
              <a:t>Nedostatek českých výzkumných prací</a:t>
            </a:r>
          </a:p>
          <a:p>
            <a:r>
              <a:rPr lang="cs-CZ" dirty="0" smtClean="0"/>
              <a:t>Podpora  terapeutického procesu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Klienti dvou TK – Magdaléna, </a:t>
            </a:r>
            <a:r>
              <a:rPr lang="cs-CZ" dirty="0" err="1" smtClean="0"/>
              <a:t>Advaita</a:t>
            </a:r>
            <a:r>
              <a:rPr lang="cs-CZ" dirty="0" smtClean="0"/>
              <a:t> (s cílovou hodnotou 50 osob)</a:t>
            </a:r>
          </a:p>
          <a:p>
            <a:r>
              <a:rPr lang="cs-CZ" dirty="0" smtClean="0"/>
              <a:t>Hypotézy:</a:t>
            </a:r>
          </a:p>
          <a:p>
            <a:pPr lvl="1"/>
            <a:r>
              <a:rPr lang="cs-CZ" dirty="0" smtClean="0"/>
              <a:t>V průběhu léčby v TK dochází k snížení psychopatologických rysů osobnosti u klientů</a:t>
            </a:r>
          </a:p>
          <a:p>
            <a:pPr lvl="1"/>
            <a:r>
              <a:rPr lang="cs-CZ" dirty="0" smtClean="0"/>
              <a:t>V průběhu léčby dochází k zlepšení </a:t>
            </a:r>
            <a:r>
              <a:rPr lang="cs-CZ" dirty="0" err="1" smtClean="0"/>
              <a:t>copingových</a:t>
            </a:r>
            <a:r>
              <a:rPr lang="cs-CZ" dirty="0" smtClean="0"/>
              <a:t> strategií zaměřených na zvládání stresu</a:t>
            </a:r>
            <a:endParaRPr lang="cs-CZ" sz="3100" dirty="0" smtClean="0"/>
          </a:p>
          <a:p>
            <a:r>
              <a:rPr lang="cs-CZ" dirty="0" smtClean="0"/>
              <a:t>Sebehodnotící dotazníková forma (nezávislost na osobě examinátora, zaměření na výsledky, srovnatelnost dat)</a:t>
            </a:r>
          </a:p>
          <a:p>
            <a:pPr lvl="1"/>
            <a:r>
              <a:rPr lang="cs-CZ" dirty="0" smtClean="0"/>
              <a:t>MMPI-2 (Minnesota </a:t>
            </a:r>
            <a:r>
              <a:rPr lang="cs-CZ" dirty="0" err="1" smtClean="0"/>
              <a:t>Multiphasic</a:t>
            </a:r>
            <a:r>
              <a:rPr lang="cs-CZ" dirty="0" smtClean="0"/>
              <a:t> Personality </a:t>
            </a:r>
            <a:r>
              <a:rPr lang="cs-CZ" dirty="0" err="1" smtClean="0"/>
              <a:t>Inventory</a:t>
            </a:r>
            <a:r>
              <a:rPr lang="cs-CZ" dirty="0" smtClean="0"/>
              <a:t>-2) </a:t>
            </a:r>
          </a:p>
          <a:p>
            <a:pPr lvl="1"/>
            <a:r>
              <a:rPr lang="cs-CZ" dirty="0" smtClean="0"/>
              <a:t>SVF78 (</a:t>
            </a:r>
            <a:r>
              <a:rPr lang="cs-CZ" dirty="0" err="1" smtClean="0"/>
              <a:t>Streßverarbeitungsfragebogen</a:t>
            </a:r>
            <a:r>
              <a:rPr lang="cs-CZ" dirty="0" smtClean="0"/>
              <a:t>) </a:t>
            </a:r>
          </a:p>
          <a:p>
            <a:pPr lvl="1"/>
            <a:r>
              <a:rPr lang="cs-CZ" dirty="0" smtClean="0"/>
              <a:t>Test - 0 fáze (nástup – 1 měsíc), s výsledky je seznámen klient i T</a:t>
            </a:r>
          </a:p>
          <a:p>
            <a:pPr lvl="1"/>
            <a:r>
              <a:rPr lang="cs-CZ" dirty="0" err="1" smtClean="0"/>
              <a:t>Retest</a:t>
            </a:r>
            <a:r>
              <a:rPr lang="cs-CZ" dirty="0" smtClean="0"/>
              <a:t> - 6 měsíců od 1. testu ( + - 2 týdny od 1. testování)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MMPI-2 (Minnesota </a:t>
            </a:r>
            <a:r>
              <a:rPr lang="cs-CZ" dirty="0" err="1" smtClean="0"/>
              <a:t>Multiphasic</a:t>
            </a:r>
            <a:r>
              <a:rPr lang="cs-CZ" dirty="0" smtClean="0"/>
              <a:t> Personality </a:t>
            </a:r>
            <a:r>
              <a:rPr lang="cs-CZ" dirty="0" err="1" smtClean="0"/>
              <a:t>Inventory</a:t>
            </a:r>
            <a:r>
              <a:rPr lang="cs-CZ" dirty="0" smtClean="0"/>
              <a:t>-2)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/>
          <a:lstStyle/>
          <a:p>
            <a:r>
              <a:rPr lang="cs-CZ" dirty="0" smtClean="0"/>
              <a:t>Osobnostní vícedimenzionální dotazník</a:t>
            </a:r>
          </a:p>
          <a:p>
            <a:r>
              <a:rPr lang="cs-CZ" dirty="0" smtClean="0"/>
              <a:t>Objektivní skóry a profily</a:t>
            </a:r>
          </a:p>
          <a:p>
            <a:r>
              <a:rPr lang="cs-CZ" dirty="0" smtClean="0"/>
              <a:t>4 </a:t>
            </a:r>
            <a:r>
              <a:rPr lang="cs-CZ" dirty="0" err="1" smtClean="0"/>
              <a:t>validizační</a:t>
            </a:r>
            <a:r>
              <a:rPr lang="cs-CZ" dirty="0" smtClean="0"/>
              <a:t> škály - ?, L, F, K</a:t>
            </a:r>
          </a:p>
          <a:p>
            <a:r>
              <a:rPr lang="cs-CZ" dirty="0" smtClean="0"/>
              <a:t>10 standardních klinických škál – 1(</a:t>
            </a:r>
            <a:r>
              <a:rPr lang="cs-CZ" dirty="0" err="1" smtClean="0"/>
              <a:t>Hypchondrie</a:t>
            </a:r>
            <a:r>
              <a:rPr lang="cs-CZ" dirty="0" smtClean="0"/>
              <a:t>), 2(D), 3(</a:t>
            </a:r>
            <a:r>
              <a:rPr lang="cs-CZ" dirty="0" err="1" smtClean="0"/>
              <a:t>Hy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	4(</a:t>
            </a:r>
            <a:r>
              <a:rPr lang="cs-CZ" dirty="0" err="1" smtClean="0"/>
              <a:t>Pd</a:t>
            </a:r>
            <a:r>
              <a:rPr lang="cs-CZ" dirty="0" smtClean="0"/>
              <a:t>), 5(</a:t>
            </a:r>
            <a:r>
              <a:rPr lang="cs-CZ" dirty="0" err="1" smtClean="0"/>
              <a:t>Mf</a:t>
            </a:r>
            <a:r>
              <a:rPr lang="cs-CZ" dirty="0" smtClean="0"/>
              <a:t>), 6(</a:t>
            </a:r>
            <a:r>
              <a:rPr lang="cs-CZ" dirty="0" err="1" smtClean="0"/>
              <a:t>Pa</a:t>
            </a:r>
            <a:r>
              <a:rPr lang="cs-CZ" dirty="0" smtClean="0"/>
              <a:t>), 7(</a:t>
            </a:r>
            <a:r>
              <a:rPr lang="cs-CZ" dirty="0" err="1" smtClean="0"/>
              <a:t>Pt</a:t>
            </a:r>
            <a:r>
              <a:rPr lang="cs-CZ" dirty="0" smtClean="0"/>
              <a:t>), 8(</a:t>
            </a:r>
            <a:r>
              <a:rPr lang="cs-CZ" dirty="0" err="1" smtClean="0"/>
              <a:t>Sc</a:t>
            </a:r>
            <a:r>
              <a:rPr lang="cs-CZ" dirty="0" smtClean="0"/>
              <a:t>), 9(</a:t>
            </a:r>
            <a:r>
              <a:rPr lang="cs-CZ" dirty="0" err="1" smtClean="0"/>
              <a:t>Ma</a:t>
            </a:r>
            <a:r>
              <a:rPr lang="cs-CZ" dirty="0" smtClean="0"/>
              <a:t>), 0(Si)</a:t>
            </a:r>
          </a:p>
          <a:p>
            <a:r>
              <a:rPr lang="cs-CZ" dirty="0" smtClean="0"/>
              <a:t>Obsahové a doplňkové škály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Vzorový profil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SVF78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Strategie zvládání stresu</a:t>
            </a:r>
          </a:p>
          <a:p>
            <a:r>
              <a:rPr lang="cs-CZ" dirty="0" smtClean="0"/>
              <a:t>Vícedimenzionální sebehodnotící dotazník</a:t>
            </a:r>
          </a:p>
          <a:p>
            <a:r>
              <a:rPr lang="cs-CZ" dirty="0" smtClean="0"/>
              <a:t>Pozitivní strategie</a:t>
            </a:r>
          </a:p>
          <a:p>
            <a:pPr lvl="1"/>
            <a:r>
              <a:rPr lang="cs-CZ" dirty="0" smtClean="0"/>
              <a:t>Podhodnocení, Odmítání viny, Odklon, Náhradní uspokojení, Kontrola situace a reakce, Pozitivní </a:t>
            </a:r>
            <a:r>
              <a:rPr lang="cs-CZ" dirty="0" err="1" smtClean="0"/>
              <a:t>sebeinstrukce</a:t>
            </a:r>
            <a:endParaRPr lang="cs-CZ" dirty="0" smtClean="0"/>
          </a:p>
          <a:p>
            <a:r>
              <a:rPr lang="cs-CZ" dirty="0" smtClean="0"/>
              <a:t>Negativní strategie</a:t>
            </a:r>
          </a:p>
          <a:p>
            <a:pPr lvl="1"/>
            <a:r>
              <a:rPr lang="cs-CZ" dirty="0" smtClean="0"/>
              <a:t>Únikové tendence, Perseverace, Rezignace, Sebeobviňování</a:t>
            </a:r>
          </a:p>
          <a:p>
            <a:r>
              <a:rPr lang="cs-CZ" dirty="0" smtClean="0"/>
              <a:t>+ 2 nezařazené</a:t>
            </a:r>
          </a:p>
          <a:p>
            <a:pPr lvl="1"/>
            <a:r>
              <a:rPr lang="cs-CZ" dirty="0" smtClean="0"/>
              <a:t>Potřeba sociální opory, Vyhýbání 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výzkumy - MMPI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David </a:t>
            </a:r>
            <a:r>
              <a:rPr lang="cs-CZ" dirty="0" err="1" smtClean="0"/>
              <a:t>Kennard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Stephan</a:t>
            </a:r>
            <a:r>
              <a:rPr lang="cs-CZ" dirty="0" smtClean="0"/>
              <a:t> Wilson (1979)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modification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personality disturbance in a </a:t>
            </a:r>
            <a:r>
              <a:rPr lang="cs-CZ" dirty="0" err="1" smtClean="0"/>
              <a:t>therapeutic</a:t>
            </a:r>
            <a:r>
              <a:rPr lang="cs-CZ" dirty="0" smtClean="0"/>
              <a:t> </a:t>
            </a:r>
            <a:r>
              <a:rPr lang="cs-CZ" dirty="0" err="1" smtClean="0"/>
              <a:t>community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abusers</a:t>
            </a:r>
            <a:endParaRPr lang="cs-CZ" dirty="0" smtClean="0"/>
          </a:p>
          <a:p>
            <a:pPr lvl="1"/>
            <a:r>
              <a:rPr lang="cs-CZ" dirty="0" smtClean="0"/>
              <a:t>Ley </a:t>
            </a:r>
            <a:r>
              <a:rPr lang="cs-CZ" dirty="0" err="1" smtClean="0"/>
              <a:t>Community</a:t>
            </a:r>
            <a:r>
              <a:rPr lang="cs-CZ" dirty="0" smtClean="0"/>
              <a:t>, Oxford, 90 klientů, </a:t>
            </a:r>
            <a:r>
              <a:rPr lang="cs-CZ" dirty="0" err="1" smtClean="0"/>
              <a:t>retest</a:t>
            </a:r>
            <a:r>
              <a:rPr lang="cs-CZ" dirty="0" smtClean="0"/>
              <a:t> pomocí MMPI po půl roce a po roce. (90, 27, 16)</a:t>
            </a:r>
          </a:p>
          <a:p>
            <a:pPr lvl="1"/>
            <a:r>
              <a:rPr lang="cs-CZ" dirty="0" smtClean="0"/>
              <a:t>Signifikantní pokles psychopatologie v 8 z 10 škál</a:t>
            </a:r>
          </a:p>
          <a:p>
            <a:pPr lvl="1"/>
            <a:r>
              <a:rPr lang="cs-CZ" dirty="0" smtClean="0"/>
              <a:t>Změny skóru ukazují, že klienti se během léčby stávají méně podezřívaví, nepřátelští, antisociální a více svědomití, konzervativní a </a:t>
            </a:r>
            <a:r>
              <a:rPr lang="cs-CZ" dirty="0" err="1" smtClean="0"/>
              <a:t>sebekontrolující</a:t>
            </a:r>
            <a:r>
              <a:rPr lang="cs-CZ" dirty="0" smtClean="0"/>
              <a:t>. Výrazně klesá škála </a:t>
            </a:r>
            <a:r>
              <a:rPr lang="cs-CZ" dirty="0" err="1" smtClean="0"/>
              <a:t>depresivity</a:t>
            </a:r>
            <a:r>
              <a:rPr lang="cs-CZ" dirty="0" smtClean="0"/>
              <a:t>, zatímco úzkost a </a:t>
            </a:r>
            <a:r>
              <a:rPr lang="cs-CZ" dirty="0" err="1" smtClean="0"/>
              <a:t>hypománie</a:t>
            </a:r>
            <a:r>
              <a:rPr lang="cs-CZ" dirty="0" smtClean="0"/>
              <a:t> zůstává prakticky na stejné hladině.</a:t>
            </a:r>
          </a:p>
          <a:p>
            <a:pPr lvl="1"/>
            <a:r>
              <a:rPr lang="cs-CZ" dirty="0" smtClean="0"/>
              <a:t>F skór, který sleduje nekonzistenci, nebo deviantní sebehodnocení, se výrazně zlepšuje během léčby, což je možné interpretovat jako normalizaci </a:t>
            </a:r>
            <a:r>
              <a:rPr lang="cs-CZ" dirty="0" err="1" smtClean="0"/>
              <a:t>sebepojetí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Nejvýrazněji se zlepšil F </a:t>
            </a:r>
            <a:r>
              <a:rPr lang="cs-CZ" dirty="0" err="1" smtClean="0"/>
              <a:t>skor</a:t>
            </a:r>
            <a:r>
              <a:rPr lang="cs-CZ" dirty="0" smtClean="0"/>
              <a:t>, Psychopatie (</a:t>
            </a:r>
            <a:r>
              <a:rPr lang="cs-CZ" dirty="0" err="1" smtClean="0"/>
              <a:t>Pd</a:t>
            </a:r>
            <a:r>
              <a:rPr lang="cs-CZ" dirty="0" smtClean="0"/>
              <a:t>) a </a:t>
            </a:r>
            <a:r>
              <a:rPr lang="cs-CZ" dirty="0" err="1" smtClean="0"/>
              <a:t>Psychoticita</a:t>
            </a:r>
            <a:r>
              <a:rPr lang="cs-CZ" dirty="0" smtClean="0"/>
              <a:t> (</a:t>
            </a:r>
            <a:r>
              <a:rPr lang="cs-CZ" dirty="0" err="1" smtClean="0"/>
              <a:t>Sch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Současně je průkazné, že změna osobnostních rysů vede ke změně chování. Nicméně je nejisté zda tato změna přetrvá i při změněných vnějších životních podmínkách - tedy jaký vliv má opuštění komunity na udržení změn.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Zahraniční výzkumy - MMPI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Martin </a:t>
            </a:r>
            <a:r>
              <a:rPr lang="cs-CZ" dirty="0" err="1" smtClean="0"/>
              <a:t>Zuckerman</a:t>
            </a:r>
            <a:r>
              <a:rPr lang="cs-CZ" dirty="0" smtClean="0"/>
              <a:t>, </a:t>
            </a:r>
            <a:r>
              <a:rPr lang="cs-CZ" dirty="0" err="1" smtClean="0"/>
              <a:t>Steven</a:t>
            </a:r>
            <a:r>
              <a:rPr lang="cs-CZ" dirty="0" smtClean="0"/>
              <a:t> </a:t>
            </a:r>
            <a:r>
              <a:rPr lang="cs-CZ" dirty="0" err="1" smtClean="0"/>
              <a:t>Sola</a:t>
            </a:r>
            <a:r>
              <a:rPr lang="cs-CZ" dirty="0" smtClean="0"/>
              <a:t> (1975)</a:t>
            </a:r>
          </a:p>
          <a:p>
            <a:r>
              <a:rPr lang="cs-CZ" dirty="0" smtClean="0"/>
              <a:t>MMPI </a:t>
            </a:r>
            <a:r>
              <a:rPr lang="cs-CZ" dirty="0" err="1" smtClean="0"/>
              <a:t>Patterns</a:t>
            </a:r>
            <a:r>
              <a:rPr lang="cs-CZ" dirty="0" smtClean="0"/>
              <a:t> in </a:t>
            </a:r>
            <a:r>
              <a:rPr lang="cs-CZ" dirty="0" err="1" smtClean="0"/>
              <a:t>Drug</a:t>
            </a:r>
            <a:r>
              <a:rPr lang="cs-CZ" dirty="0" smtClean="0"/>
              <a:t> Abuse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Treatment</a:t>
            </a:r>
            <a:r>
              <a:rPr lang="cs-CZ" dirty="0" smtClean="0"/>
              <a:t> in TC</a:t>
            </a:r>
          </a:p>
          <a:p>
            <a:pPr lvl="1"/>
            <a:r>
              <a:rPr lang="cs-CZ" dirty="0" smtClean="0"/>
              <a:t>3 TC v USA, 145 klientů, rozdíly mezi klienty, kteří setrvali v léčbě a předčasnými odchody + </a:t>
            </a:r>
            <a:r>
              <a:rPr lang="cs-CZ" dirty="0" err="1" smtClean="0"/>
              <a:t>retest</a:t>
            </a:r>
            <a:r>
              <a:rPr lang="cs-CZ" dirty="0" smtClean="0"/>
              <a:t> u klientů, kteří setrvali v léčbě</a:t>
            </a:r>
          </a:p>
          <a:p>
            <a:pPr lvl="1"/>
            <a:r>
              <a:rPr lang="cs-CZ" dirty="0" smtClean="0"/>
              <a:t>Klienti, kteří ukončili léčbu předčasně vykazovali obecně vyšší psychopatologii (zejména  ve škálách F a </a:t>
            </a:r>
            <a:r>
              <a:rPr lang="cs-CZ" dirty="0" err="1" smtClean="0"/>
              <a:t>Sc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Téměř ve všech škálách došlo při léčbě k významnému poklesu psychopatologie s výjimkou </a:t>
            </a:r>
            <a:r>
              <a:rPr lang="cs-CZ" dirty="0" err="1" smtClean="0"/>
              <a:t>Ma</a:t>
            </a:r>
            <a:r>
              <a:rPr lang="cs-CZ" dirty="0" smtClean="0"/>
              <a:t>, naprosto mizí D (situační?)</a:t>
            </a:r>
          </a:p>
          <a:p>
            <a:pPr lvl="1"/>
            <a:r>
              <a:rPr lang="cs-CZ" dirty="0" smtClean="0"/>
              <a:t>Pravděpodobněji setrvávají v léčbě klienti s psychopatickými rysy </a:t>
            </a:r>
            <a:r>
              <a:rPr lang="cs-CZ" dirty="0" err="1" smtClean="0"/>
              <a:t>Pd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885</Words>
  <Application>Microsoft Office PowerPoint</Application>
  <PresentationFormat>Předvádění na obrazovce (4:3)</PresentationFormat>
  <Paragraphs>246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Změny patologických rysů osobnosti a copingových stylů v průběhu léčby v TK</vt:lpstr>
      <vt:lpstr>Obsah prezentace</vt:lpstr>
      <vt:lpstr>Cíle výzkumu</vt:lpstr>
      <vt:lpstr>Metodologie</vt:lpstr>
      <vt:lpstr>MMPI-2 (Minnesota Multiphasic Personality Inventory-2)</vt:lpstr>
      <vt:lpstr>Vzorový profil</vt:lpstr>
      <vt:lpstr>SVF78</vt:lpstr>
      <vt:lpstr>Zahraniční výzkumy - MMPI</vt:lpstr>
      <vt:lpstr>Zahraniční výzkumy - MMPI</vt:lpstr>
      <vt:lpstr>Zahraniční výzkumy - MMPI</vt:lpstr>
      <vt:lpstr>Zahraniční výzkumy - MMPI</vt:lpstr>
      <vt:lpstr>Zahraniční výzkumy – copingové strategie</vt:lpstr>
      <vt:lpstr>Klient č. 1 – Validizační a klinické škály MMPI-2</vt:lpstr>
      <vt:lpstr>Klient č.1 – Obsahové škály MMPI-2</vt:lpstr>
      <vt:lpstr>Klient č.1 – T-skóry SVF 78</vt:lpstr>
      <vt:lpstr>Klient č.2 – Validizační a klinické škály</vt:lpstr>
      <vt:lpstr>Klient č.2 – Obsahové škály</vt:lpstr>
      <vt:lpstr>Klient č.2 – T-skóry SVF 78</vt:lpstr>
      <vt:lpstr>Klient č.3 – Validizační a klinické škály</vt:lpstr>
      <vt:lpstr>Klient č.3 – Obsahové škály</vt:lpstr>
      <vt:lpstr>Klient č.3 – T-skóry SVF 78</vt:lpstr>
      <vt:lpstr>  Závěrem  to be continued…  Děkujeme za pozornost 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helena fialova</dc:creator>
  <cp:lastModifiedBy>nevšímal</cp:lastModifiedBy>
  <cp:revision>60</cp:revision>
  <dcterms:created xsi:type="dcterms:W3CDTF">2013-04-03T19:01:55Z</dcterms:created>
  <dcterms:modified xsi:type="dcterms:W3CDTF">2013-06-04T11:03:06Z</dcterms:modified>
</cp:coreProperties>
</file>