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82" r:id="rId8"/>
    <p:sldId id="283" r:id="rId9"/>
    <p:sldId id="261" r:id="rId10"/>
    <p:sldId id="262" r:id="rId11"/>
    <p:sldId id="284" r:id="rId12"/>
    <p:sldId id="285" r:id="rId13"/>
    <p:sldId id="266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6/4/2013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lichkova@advaitaliberec.cz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2924944"/>
            <a:ext cx="8458200" cy="1080120"/>
          </a:xfrm>
        </p:spPr>
        <p:txBody>
          <a:bodyPr>
            <a:noAutofit/>
          </a:bodyPr>
          <a:lstStyle/>
          <a:p>
            <a:pPr algn="ctr"/>
            <a:r>
              <a:rPr lang="cs-CZ" sz="3900" b="1" dirty="0" smtClean="0">
                <a:latin typeface="Calibri" pitchFamily="34" charset="0"/>
              </a:rPr>
              <a:t>Z VĚZENÍ DO TERAPEUTICKÉ KOMUNITY</a:t>
            </a:r>
            <a:endParaRPr lang="cs-CZ" sz="3900" b="1" dirty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5301208"/>
            <a:ext cx="8458200" cy="914400"/>
          </a:xfrm>
        </p:spPr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Bc. Adéla </a:t>
            </a:r>
            <a:r>
              <a:rPr lang="cs-CZ" dirty="0" err="1" smtClean="0">
                <a:latin typeface="Calibri" pitchFamily="34" charset="0"/>
              </a:rPr>
              <a:t>Paulík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Lichková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</a:rPr>
              <a:t>DiS</a:t>
            </a:r>
            <a:r>
              <a:rPr lang="cs-CZ" dirty="0" smtClean="0">
                <a:latin typeface="Calibri" pitchFamily="34" charset="0"/>
              </a:rPr>
              <a:t>. </a:t>
            </a:r>
          </a:p>
          <a:p>
            <a:pPr algn="ctr"/>
            <a:r>
              <a:rPr lang="cs-CZ" dirty="0" smtClean="0">
                <a:latin typeface="Calibri" pitchFamily="34" charset="0"/>
              </a:rPr>
              <a:t>ADVAITA, o.s.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latin typeface="Calibri" pitchFamily="34" charset="0"/>
              </a:rPr>
              <a:t>Způsob ukončení léčby:</a:t>
            </a:r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	Poměr klientů, kteří léčbu řádně dokončují se ve vztahu k absolvovanému VV nebo VTOS výrazně neliší.</a:t>
            </a:r>
            <a:endParaRPr lang="cs-CZ" sz="2200" dirty="0">
              <a:latin typeface="Calibri" pitchFamily="34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 </a:t>
            </a:r>
            <a:endParaRPr lang="cs-CZ" b="1" dirty="0">
              <a:latin typeface="Calibri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6" y="2370269"/>
          <a:ext cx="8352928" cy="2858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275"/>
                <a:gridCol w="898905"/>
                <a:gridCol w="899811"/>
                <a:gridCol w="898905"/>
                <a:gridCol w="1033015"/>
                <a:gridCol w="1313017"/>
              </a:tblGrid>
              <a:tr h="371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Skupina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diplom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sám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trestně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přeložen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bez ukončení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CELKEM (300) 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35%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19%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2%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bez trestní minulosti (245)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41%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36%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s trestní minulostí (55)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36%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8%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" name="Elipsa 24"/>
          <p:cNvSpPr/>
          <p:nvPr/>
        </p:nvSpPr>
        <p:spPr>
          <a:xfrm>
            <a:off x="3707904" y="3717032"/>
            <a:ext cx="864096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latin typeface="Calibri" pitchFamily="34" charset="0"/>
              </a:rPr>
              <a:t>Způsob ukončení léčby:</a:t>
            </a:r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	</a:t>
            </a:r>
            <a:r>
              <a:rPr lang="cs-CZ" sz="2000" dirty="0" smtClean="0">
                <a:latin typeface="Calibri" pitchFamily="34" charset="0"/>
              </a:rPr>
              <a:t> Klienti bez trestní minulosti častěji odcházejí z vlastního rozhodnutí </a:t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(= nejsou tak často vyhazováni).</a:t>
            </a:r>
            <a:endParaRPr lang="cs-CZ" sz="2200" dirty="0">
              <a:latin typeface="Calibri" pitchFamily="34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 </a:t>
            </a:r>
            <a:endParaRPr lang="cs-CZ" b="1" dirty="0">
              <a:latin typeface="Calibri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6" y="2370269"/>
          <a:ext cx="8352928" cy="2858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275"/>
                <a:gridCol w="898905"/>
                <a:gridCol w="899811"/>
                <a:gridCol w="898905"/>
                <a:gridCol w="1033015"/>
                <a:gridCol w="1313017"/>
              </a:tblGrid>
              <a:tr h="371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Skupina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diplom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sám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trestně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přeložen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bez ukončení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CELKEM (300) 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35%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19%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2%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bez trestní minulosti (245)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41%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36%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s trestní minulostí (55)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36%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8%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" name="Elipsa 24"/>
          <p:cNvSpPr/>
          <p:nvPr/>
        </p:nvSpPr>
        <p:spPr>
          <a:xfrm rot="5400000">
            <a:off x="5040052" y="3320988"/>
            <a:ext cx="936104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latin typeface="Calibri" pitchFamily="34" charset="0"/>
              </a:rPr>
              <a:t>Způsob ukončení léčby:</a:t>
            </a:r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	</a:t>
            </a:r>
            <a:r>
              <a:rPr lang="cs-CZ" sz="2000" dirty="0" smtClean="0">
                <a:latin typeface="Calibri" pitchFamily="34" charset="0"/>
              </a:rPr>
              <a:t> Klienti s trestní minulostí odcházejí stejně z vlastního rozhodnutí a na základě výzvy k odchodu. Zároveň jsou cca 1,5x častěji vyhozeni z léčby, zpravidla po porušování klíčových pravidel komunity. </a:t>
            </a:r>
            <a:endParaRPr lang="cs-CZ" sz="2200" dirty="0">
              <a:latin typeface="Calibri" pitchFamily="34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 </a:t>
            </a:r>
            <a:endParaRPr lang="cs-CZ" b="1" dirty="0">
              <a:latin typeface="Calibri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6" y="2370269"/>
          <a:ext cx="8352928" cy="2858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275"/>
                <a:gridCol w="898905"/>
                <a:gridCol w="899811"/>
                <a:gridCol w="898905"/>
                <a:gridCol w="1033015"/>
                <a:gridCol w="1313017"/>
              </a:tblGrid>
              <a:tr h="371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Skupina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diplom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sám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trestně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přeložen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bez ukončení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CELKEM (300) 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35%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19%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2%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bez trestní minulosti (245)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41%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36%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s trestní minulostí (55)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36%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8%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" name="Elipsa 24"/>
          <p:cNvSpPr/>
          <p:nvPr/>
        </p:nvSpPr>
        <p:spPr>
          <a:xfrm rot="5400000">
            <a:off x="5040052" y="3897052"/>
            <a:ext cx="864096" cy="18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5436096" y="3645024"/>
            <a:ext cx="864096" cy="158417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latin typeface="Calibri" pitchFamily="34" charset="0"/>
              </a:rPr>
              <a:t>Délka pobytu v léčbě:</a:t>
            </a: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	</a:t>
            </a:r>
            <a:r>
              <a:rPr lang="cs-CZ" sz="2200" dirty="0" smtClean="0">
                <a:latin typeface="Calibri" pitchFamily="34" charset="0"/>
              </a:rPr>
              <a:t>Počet dní, které strávili klienti s trestní minulostí v léčbě, byl v průměru o </a:t>
            </a:r>
            <a:r>
              <a:rPr lang="cs-CZ" sz="2200" dirty="0" smtClean="0">
                <a:latin typeface="Calibri" pitchFamily="34" charset="0"/>
              </a:rPr>
              <a:t>18 </a:t>
            </a:r>
            <a:r>
              <a:rPr lang="cs-CZ" sz="2200" dirty="0" smtClean="0">
                <a:latin typeface="Calibri" pitchFamily="34" charset="0"/>
              </a:rPr>
              <a:t>dní vyšší oproti klientům bez trestní minulosti. Délka pobytu se lišila ve srovnání skupin klientů po VTOS a klientů po výkonu vazby. Klienti s trestní minulostí v průměru zůstávali v léčbě déle, a to i přesto, že byli častěji vyhozeni z léčby pro porušování pravidel.</a:t>
            </a:r>
            <a:endParaRPr lang="cs-CZ" sz="2200" dirty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 </a:t>
            </a:r>
            <a:endParaRPr lang="cs-CZ" b="1" dirty="0">
              <a:latin typeface="Calibri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47664" y="2276872"/>
          <a:ext cx="576064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itchFamily="34" charset="0"/>
                        </a:rPr>
                        <a:t>Skupina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itchFamily="34" charset="0"/>
                        </a:rPr>
                        <a:t>Délka pobytu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Klienti</a:t>
                      </a:r>
                      <a:r>
                        <a:rPr lang="cs-CZ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CELKEM</a:t>
                      </a:r>
                      <a:endParaRPr lang="cs-CZ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255 dní</a:t>
                      </a:r>
                      <a:endParaRPr lang="cs-CZ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Klienti bez trestní minulosti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251 dní</a:t>
                      </a:r>
                      <a:endParaRPr lang="cs-CZ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Klienti s trestní minulostí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270 dní</a:t>
                      </a:r>
                      <a:endParaRPr lang="cs-CZ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 pitchFamily="34" charset="0"/>
                          <a:ea typeface="Calibri"/>
                          <a:cs typeface="Times New Roman"/>
                        </a:rPr>
                        <a:t>… z toho VV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223</a:t>
                      </a:r>
                      <a:r>
                        <a:rPr lang="cs-CZ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dní</a:t>
                      </a:r>
                      <a:endParaRPr lang="cs-CZ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 pitchFamily="34" charset="0"/>
                          <a:ea typeface="Calibri"/>
                          <a:cs typeface="Times New Roman"/>
                        </a:rPr>
                        <a:t>… z toho VTOS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282 dní</a:t>
                      </a:r>
                      <a:endParaRPr lang="cs-CZ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Calibri" pitchFamily="34" charset="0"/>
              </a:rPr>
              <a:t>Co si klienti přináší z vězení do TK?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20000"/>
          </a:bodyPr>
          <a:lstStyle/>
          <a:p>
            <a:r>
              <a:rPr lang="cs-CZ" sz="3500" dirty="0" smtClean="0">
                <a:latin typeface="Calibri" pitchFamily="34" charset="0"/>
              </a:rPr>
              <a:t>Uzavřenost a ostražitost</a:t>
            </a:r>
            <a:br>
              <a:rPr lang="cs-CZ" sz="3500" dirty="0" smtClean="0">
                <a:latin typeface="Calibri" pitchFamily="34" charset="0"/>
              </a:rPr>
            </a:br>
            <a:r>
              <a:rPr lang="cs-CZ" sz="2200" dirty="0" smtClean="0">
                <a:latin typeface="Calibri" pitchFamily="34" charset="0"/>
              </a:rPr>
              <a:t>(potřeba chránit si vlastní hranice; déle trvá, než jsou ochotni přijmout bezpečí, které nabízí skupina, mají tendenci si víc „hlídat záda“)</a:t>
            </a:r>
          </a:p>
          <a:p>
            <a:r>
              <a:rPr lang="cs-CZ" sz="3500" dirty="0" smtClean="0">
                <a:latin typeface="Calibri" pitchFamily="34" charset="0"/>
              </a:rPr>
              <a:t>Ne-bonzování</a:t>
            </a: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sz="2200" dirty="0" smtClean="0">
                <a:latin typeface="Calibri" pitchFamily="34" charset="0"/>
              </a:rPr>
              <a:t>(fungování ve „starém režimu“ – dělení mezi MY vs. ONI, není pro ně lehké přijmout fakt, že když upozorní na to, že někdo porušuje pravidla, není to „bonzování“)</a:t>
            </a:r>
          </a:p>
          <a:p>
            <a:r>
              <a:rPr lang="cs-CZ" sz="3500" dirty="0" smtClean="0">
                <a:latin typeface="Calibri" pitchFamily="34" charset="0"/>
              </a:rPr>
              <a:t>Princip síly</a:t>
            </a: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sz="2200" dirty="0" smtClean="0">
                <a:latin typeface="Calibri" pitchFamily="34" charset="0"/>
              </a:rPr>
              <a:t>(silnější vyhrává, má lepší postel, lepší židli aj.; lze se s tím setkat i u klientů z diagnostických či výchovných ústavů; někdy může mít až podobu zastrašování klientů i týmu)</a:t>
            </a:r>
          </a:p>
          <a:p>
            <a:r>
              <a:rPr lang="cs-CZ" sz="3500" dirty="0" smtClean="0">
                <a:latin typeface="Calibri" pitchFamily="34" charset="0"/>
              </a:rPr>
              <a:t>S autoritou „zadobře“</a:t>
            </a: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sz="2200" dirty="0" smtClean="0">
                <a:latin typeface="Calibri" pitchFamily="34" charset="0"/>
              </a:rPr>
              <a:t>(vychází ze zkušenosti z vězení – když má dobré vztahy s personálem, má klid, což však v TK ne vždy funguje, zejména, když jsou tyto taktiky reflektovány jako účelové manipulace)</a:t>
            </a:r>
          </a:p>
          <a:p>
            <a:endParaRPr lang="cs-CZ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Profesionální zatloukání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(v případě podezření z porušování pravidel jsou mistry v zatloukání, na svých verzích si dlouhodobě trvají)</a:t>
            </a:r>
          </a:p>
          <a:p>
            <a:r>
              <a:rPr lang="cs-CZ" dirty="0" smtClean="0">
                <a:latin typeface="Calibri" pitchFamily="34" charset="0"/>
              </a:rPr>
              <a:t>Fungování v režimu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(není pro ně velký problém fungovat v režimu; vnímají režim jako mírnější, svobodnější)</a:t>
            </a:r>
          </a:p>
          <a:p>
            <a:r>
              <a:rPr lang="cs-CZ" dirty="0" smtClean="0">
                <a:latin typeface="Calibri" pitchFamily="34" charset="0"/>
              </a:rPr>
              <a:t>Motivace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(méně často odcházejí z léčby z vlastního rozhodnutí, poznali jednu podobu „dna“ a už se tam nechtějí vrátit)</a:t>
            </a:r>
          </a:p>
          <a:p>
            <a:r>
              <a:rPr lang="cs-CZ" dirty="0" smtClean="0">
                <a:latin typeface="Calibri" pitchFamily="34" charset="0"/>
              </a:rPr>
              <a:t>O vězení se nemluví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(o pobytu ve vězení se mluví zpravidla na životopisné skupině, později se k němu klient vrací spíše zřídka nebo vůbec, má řadu jiných podnětů)</a:t>
            </a:r>
            <a:endParaRPr lang="cs-CZ" sz="2000" dirty="0" smtClean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Calibri" pitchFamily="34" charset="0"/>
              </a:rPr>
              <a:t>Co si klienti přináší z vězení do TK?</a:t>
            </a:r>
            <a:endParaRPr lang="cs-CZ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Příklad dobré praxe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alibri" pitchFamily="34" charset="0"/>
              </a:rPr>
              <a:t>Klient : muž, 33 let</a:t>
            </a:r>
          </a:p>
          <a:p>
            <a:r>
              <a:rPr lang="cs-CZ" dirty="0" smtClean="0">
                <a:latin typeface="Calibri" pitchFamily="34" charset="0"/>
              </a:rPr>
              <a:t>Droga: opiáty + pervitin, cca 10 let (s přestávkami ve VTOS)</a:t>
            </a:r>
          </a:p>
          <a:p>
            <a:r>
              <a:rPr lang="cs-CZ" dirty="0" smtClean="0">
                <a:latin typeface="Calibri" pitchFamily="34" charset="0"/>
              </a:rPr>
              <a:t>VTOS: 6,5 roku (TČ drogová, majetková)</a:t>
            </a:r>
          </a:p>
          <a:p>
            <a:r>
              <a:rPr lang="cs-CZ" dirty="0" smtClean="0">
                <a:latin typeface="Calibri" pitchFamily="34" charset="0"/>
              </a:rPr>
              <a:t>Předchozí léčba: mimo VTOS žádná</a:t>
            </a:r>
          </a:p>
          <a:p>
            <a:r>
              <a:rPr lang="cs-CZ" dirty="0" smtClean="0">
                <a:latin typeface="Calibri" pitchFamily="34" charset="0"/>
              </a:rPr>
              <a:t>Cesta do komunity: Klient ve VTOS ve Věznici </a:t>
            </a:r>
            <a:r>
              <a:rPr lang="cs-CZ" dirty="0" err="1" smtClean="0">
                <a:latin typeface="Calibri" pitchFamily="34" charset="0"/>
              </a:rPr>
              <a:t>Rýnovice</a:t>
            </a:r>
            <a:r>
              <a:rPr lang="cs-CZ" dirty="0" smtClean="0">
                <a:latin typeface="Calibri" pitchFamily="34" charset="0"/>
              </a:rPr>
              <a:t>, absolvoval soudně nařízenou léčbu </a:t>
            </a:r>
            <a:r>
              <a:rPr lang="cs-CZ" dirty="0" err="1" smtClean="0">
                <a:latin typeface="Calibri" pitchFamily="34" charset="0"/>
              </a:rPr>
              <a:t>protitoxikomanickou</a:t>
            </a:r>
            <a:r>
              <a:rPr lang="cs-CZ" dirty="0" smtClean="0">
                <a:latin typeface="Calibri" pitchFamily="34" charset="0"/>
              </a:rPr>
              <a:t>, v kontaktu s DSV a duchovním, po propuštění detoxifikace PL Kosmonosy &gt; PL Nechanice (asi 2 týdny) &gt; TK Nová Ves (za doprovodu DSV).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10708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Uzavřenost a ostražitost </a:t>
            </a:r>
            <a:br>
              <a:rPr lang="cs-CZ" dirty="0" smtClean="0">
                <a:latin typeface="Calibri" pitchFamily="34" charset="0"/>
              </a:rPr>
            </a:br>
            <a:r>
              <a:rPr lang="cs-CZ" sz="2200" dirty="0" smtClean="0">
                <a:latin typeface="Calibri" pitchFamily="34" charset="0"/>
              </a:rPr>
              <a:t>(hlídání si hranic, byla témata, do nichž nešel a která možná do dnes neotevřel)</a:t>
            </a:r>
          </a:p>
          <a:p>
            <a:r>
              <a:rPr lang="cs-CZ" dirty="0" smtClean="0">
                <a:latin typeface="Calibri" pitchFamily="34" charset="0"/>
              </a:rPr>
              <a:t>S autoritou „zadobře“ 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(přišel už jako vychovaný chlapec, odešel jako vychovaný chlapec – došlo k nějaké změně?)</a:t>
            </a:r>
          </a:p>
          <a:p>
            <a:r>
              <a:rPr lang="cs-CZ" dirty="0" smtClean="0">
                <a:latin typeface="Calibri" pitchFamily="34" charset="0"/>
              </a:rPr>
              <a:t>Profesionální zatloukání 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(ač podezřelý, nikdy zmíněná porušení pravidel nepřiznal, ačkoliv byli údajní svědci, trvá na své verzi)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Příklad dobré praxe</a:t>
            </a:r>
            <a:endParaRPr lang="cs-CZ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Fungování v režimu 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(šel z horšího do lepšího, omezení na svobodě nevnímal, naopak – fakt, že může kdykoliv odejít pro něj byl natolik důležitý, že neměl tendence odcházet – nebylo to potřeba)</a:t>
            </a:r>
          </a:p>
          <a:p>
            <a:r>
              <a:rPr lang="cs-CZ" dirty="0" smtClean="0">
                <a:latin typeface="Calibri" pitchFamily="34" charset="0"/>
              </a:rPr>
              <a:t>Motivace 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(už se nechtěl vrátit zpátky do vězení, nežilo se mu tam dobře)</a:t>
            </a:r>
          </a:p>
          <a:p>
            <a:r>
              <a:rPr lang="cs-CZ" dirty="0" smtClean="0">
                <a:latin typeface="Calibri" pitchFamily="34" charset="0"/>
              </a:rPr>
              <a:t>O vězení se nemluví 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(v léčbě o tom moc nemluvil, zpětně také ne, spíš si to vybavuje, když někdo mluví o nějakých zážitcích z let</a:t>
            </a:r>
            <a:r>
              <a:rPr lang="cs-CZ" sz="2000" dirty="0" smtClean="0">
                <a:latin typeface="Calibri" pitchFamily="34" charset="0"/>
              </a:rPr>
              <a:t>, která </a:t>
            </a:r>
            <a:r>
              <a:rPr lang="cs-CZ" sz="2000" dirty="0" smtClean="0">
                <a:latin typeface="Calibri" pitchFamily="34" charset="0"/>
              </a:rPr>
              <a:t>on strávil za mřížemi)</a:t>
            </a:r>
          </a:p>
          <a:p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Pozn.: Ne-bonzování a Princip síly nezmiňuji, neboť u tohoto klienta nebyly tak významné.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Příklad dobré praxe</a:t>
            </a:r>
            <a:endParaRPr lang="cs-CZ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/>
          </a:bodyPr>
          <a:lstStyle/>
          <a:p>
            <a:r>
              <a:rPr lang="cs-CZ" sz="3000" dirty="0" smtClean="0">
                <a:latin typeface="Calibri" pitchFamily="34" charset="0"/>
              </a:rPr>
              <a:t>Léčba: 13 měsíců, ukončena řádně – diplomem (12/2010)</a:t>
            </a:r>
          </a:p>
          <a:p>
            <a:r>
              <a:rPr lang="cs-CZ" sz="3000" dirty="0" smtClean="0">
                <a:latin typeface="Calibri" pitchFamily="34" charset="0"/>
              </a:rPr>
              <a:t>Aktuálně: abstinuje od opiátů, pervitinu i THC, nekouří, pracuje, oženil se, žije v Liberci.</a:t>
            </a:r>
            <a:endParaRPr lang="cs-CZ" dirty="0" smtClean="0"/>
          </a:p>
          <a:p>
            <a:r>
              <a:rPr lang="cs-CZ" sz="3000" dirty="0" smtClean="0">
                <a:latin typeface="Calibri" pitchFamily="34" charset="0"/>
              </a:rPr>
              <a:t>Rozhodující na cestě do léčby podle něj bylo, že „věci se děly tak, jak měly“: na </a:t>
            </a:r>
            <a:r>
              <a:rPr lang="cs-CZ" sz="3000" dirty="0" err="1" smtClean="0">
                <a:latin typeface="Calibri" pitchFamily="34" charset="0"/>
              </a:rPr>
              <a:t>SpO</a:t>
            </a:r>
            <a:r>
              <a:rPr lang="cs-CZ" sz="3000" dirty="0" smtClean="0">
                <a:latin typeface="Calibri" pitchFamily="34" charset="0"/>
              </a:rPr>
              <a:t> byly k dispozici materiály o TK (</a:t>
            </a:r>
            <a:r>
              <a:rPr lang="cs-CZ" sz="3000" i="1" dirty="0" smtClean="0">
                <a:latin typeface="Calibri" pitchFamily="34" charset="0"/>
              </a:rPr>
              <a:t>informace</a:t>
            </a:r>
            <a:r>
              <a:rPr lang="cs-CZ" sz="3000" dirty="0" smtClean="0">
                <a:latin typeface="Calibri" pitchFamily="34" charset="0"/>
              </a:rPr>
              <a:t>), měl možnost mluvit s pracovníkem DSV (</a:t>
            </a:r>
            <a:r>
              <a:rPr lang="cs-CZ" sz="3000" i="1" dirty="0" smtClean="0">
                <a:latin typeface="Calibri" pitchFamily="34" charset="0"/>
              </a:rPr>
              <a:t>průvodce</a:t>
            </a:r>
            <a:r>
              <a:rPr lang="cs-CZ" sz="3000" dirty="0" smtClean="0">
                <a:latin typeface="Calibri" pitchFamily="34" charset="0"/>
              </a:rPr>
              <a:t>), navázal vztah s duchovními (</a:t>
            </a:r>
            <a:r>
              <a:rPr lang="cs-CZ" sz="3000" i="1" dirty="0" smtClean="0">
                <a:latin typeface="Calibri" pitchFamily="34" charset="0"/>
              </a:rPr>
              <a:t>nová „rodina“</a:t>
            </a:r>
            <a:r>
              <a:rPr lang="cs-CZ" sz="3000" dirty="0" smtClean="0">
                <a:latin typeface="Calibri" pitchFamily="34" charset="0"/>
              </a:rPr>
              <a:t>), měl naplánovanou cestu z vězení do léčby, měl k dispozici doprovod na cestě na úřady (do města, kde dříve žil a bral, </a:t>
            </a:r>
            <a:r>
              <a:rPr lang="cs-CZ" sz="3000" i="1" dirty="0" smtClean="0">
                <a:latin typeface="Calibri" pitchFamily="34" charset="0"/>
              </a:rPr>
              <a:t>podpora</a:t>
            </a:r>
            <a:r>
              <a:rPr lang="cs-CZ" sz="3000" dirty="0" smtClean="0">
                <a:latin typeface="Calibri" pitchFamily="34" charset="0"/>
              </a:rPr>
              <a:t>)…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Příklad dobré praxe</a:t>
            </a:r>
            <a:endParaRPr lang="cs-CZ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východiska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Specifický prostor pro spolupráci ve VV / VTOS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i="1" dirty="0" smtClean="0">
                <a:latin typeface="Calibri" pitchFamily="34" charset="0"/>
              </a:rPr>
              <a:t> (s „čistou“ hlavou, vystaveni důsledkům dosavadního životního stylu)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Iluze déle trvající abstinence jako léčby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i="1" dirty="0" smtClean="0">
                <a:latin typeface="Calibri" pitchFamily="34" charset="0"/>
              </a:rPr>
              <a:t>(„Už 5 měsíců neberu, už nemám problém…“)</a:t>
            </a:r>
          </a:p>
          <a:p>
            <a:r>
              <a:rPr lang="cs-CZ" dirty="0" smtClean="0">
                <a:latin typeface="Calibri" pitchFamily="34" charset="0"/>
              </a:rPr>
              <a:t>Neochota jít z vězení do „vězení“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i="1" dirty="0" smtClean="0">
                <a:latin typeface="Calibri" pitchFamily="34" charset="0"/>
              </a:rPr>
              <a:t>(„Nechci být </a:t>
            </a:r>
            <a:r>
              <a:rPr lang="cs-CZ" sz="2000" i="1" dirty="0" err="1" smtClean="0">
                <a:latin typeface="Calibri" pitchFamily="34" charset="0"/>
              </a:rPr>
              <a:t>zavřenej</a:t>
            </a:r>
            <a:r>
              <a:rPr lang="cs-CZ" sz="2000" i="1" dirty="0" smtClean="0">
                <a:latin typeface="Calibri" pitchFamily="34" charset="0"/>
              </a:rPr>
              <a:t> další rok, potřebuju žít, najít si práci, splácet dluhy…“)</a:t>
            </a:r>
          </a:p>
          <a:p>
            <a:r>
              <a:rPr lang="cs-CZ" dirty="0" smtClean="0">
                <a:latin typeface="Calibri" pitchFamily="34" charset="0"/>
              </a:rPr>
              <a:t>Nejasná představa o konci trestu, resp. PP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i="1" dirty="0" smtClean="0">
                <a:latin typeface="Calibri" pitchFamily="34" charset="0"/>
              </a:rPr>
              <a:t>(složité vyjednávání o termínu přijetí do léčby, komplikace s PL)</a:t>
            </a:r>
          </a:p>
          <a:p>
            <a:r>
              <a:rPr lang="cs-CZ" dirty="0" smtClean="0">
                <a:latin typeface="Calibri" pitchFamily="34" charset="0"/>
              </a:rPr>
              <a:t>Kvóty „trestanců“ v terapeutických komunitách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i="1" dirty="0" smtClean="0">
                <a:latin typeface="Calibri" pitchFamily="34" charset="0"/>
              </a:rPr>
              <a:t>(vězeňské manýry do terapeutických komunit?)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Kudy vede cesta do komunity?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Calibri" pitchFamily="34" charset="0"/>
              </a:rPr>
              <a:t>Co potřebujeme my, resp. naši společní klienti?</a:t>
            </a:r>
          </a:p>
          <a:p>
            <a:r>
              <a:rPr lang="cs-CZ" dirty="0" smtClean="0">
                <a:latin typeface="Calibri" pitchFamily="34" charset="0"/>
              </a:rPr>
              <a:t>Informace – Průvodce – Podpora</a:t>
            </a:r>
          </a:p>
          <a:p>
            <a:r>
              <a:rPr lang="cs-CZ" dirty="0" smtClean="0">
                <a:latin typeface="Calibri" pitchFamily="34" charset="0"/>
              </a:rPr>
              <a:t>Komunita není vězení = léčba je dobrovolná a je možné z ní kdykoliv odejít</a:t>
            </a:r>
          </a:p>
          <a:p>
            <a:r>
              <a:rPr lang="cs-CZ" dirty="0" smtClean="0">
                <a:latin typeface="Calibri" pitchFamily="34" charset="0"/>
              </a:rPr>
              <a:t>Přijímání klientů do léčby</a:t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(možnosti pořadníku, nutnost komunikovat s komunitou, počítat se záložním plánem – TK / PL)</a:t>
            </a:r>
          </a:p>
          <a:p>
            <a:r>
              <a:rPr lang="cs-CZ" dirty="0" smtClean="0">
                <a:latin typeface="Calibri" pitchFamily="34" charset="0"/>
              </a:rPr>
              <a:t>Úskalí související s jejich pobytem ve VV/VTOS</a:t>
            </a: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Kudy vede cesta do komunity?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Calibri" pitchFamily="34" charset="0"/>
              </a:rPr>
              <a:t>Co Vám nabízíme?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Ptejte se na cokoliv</a:t>
            </a:r>
          </a:p>
          <a:p>
            <a:r>
              <a:rPr lang="cs-CZ" dirty="0" smtClean="0">
                <a:latin typeface="Calibri" pitchFamily="34" charset="0"/>
              </a:rPr>
              <a:t>Přijeďte se k nám podívat</a:t>
            </a:r>
          </a:p>
          <a:p>
            <a:r>
              <a:rPr lang="cs-CZ" dirty="0" smtClean="0">
                <a:latin typeface="Calibri" pitchFamily="34" charset="0"/>
              </a:rPr>
              <a:t>Přijeďte na stáž – vyzkoušejte si TK na vlastní kůži</a:t>
            </a: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TK nová ves, </a:t>
            </a:r>
            <a:r>
              <a:rPr lang="cs-CZ" b="1" dirty="0" err="1" smtClean="0">
                <a:latin typeface="Calibri" pitchFamily="34" charset="0"/>
              </a:rPr>
              <a:t>Advaita</a:t>
            </a:r>
            <a:r>
              <a:rPr lang="cs-CZ" b="1" dirty="0" smtClean="0">
                <a:latin typeface="Calibri" pitchFamily="34" charset="0"/>
              </a:rPr>
              <a:t> o.s.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115616" y="5373216"/>
            <a:ext cx="5131296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   Díky za pozornost.</a:t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</a:b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hlinkClick r:id="rId2"/>
              </a:rPr>
              <a:t>lichkova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hlinkClick r:id="rId2"/>
              </a:rPr>
              <a:t>@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hlinkClick r:id="rId2"/>
              </a:rPr>
              <a:t>advaitaliberec.cz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</a:p>
        </p:txBody>
      </p:sp>
      <p:pic>
        <p:nvPicPr>
          <p:cNvPr id="5" name="Obrázek 4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4276" y="1268760"/>
            <a:ext cx="4196236" cy="2355240"/>
          </a:xfrm>
          <a:prstGeom prst="rect">
            <a:avLst/>
          </a:prstGeom>
        </p:spPr>
      </p:pic>
      <p:pic>
        <p:nvPicPr>
          <p:cNvPr id="6" name="Obrázek 5" descr="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68552" y="3729230"/>
            <a:ext cx="4211960" cy="2364066"/>
          </a:xfrm>
          <a:prstGeom prst="rect">
            <a:avLst/>
          </a:prstGeom>
        </p:spPr>
      </p:pic>
      <p:pic>
        <p:nvPicPr>
          <p:cNvPr id="7" name="Obrázek 6" descr="0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412776"/>
            <a:ext cx="2652103" cy="4725144"/>
          </a:xfrm>
          <a:prstGeom prst="rect">
            <a:avLst/>
          </a:prstGeom>
        </p:spPr>
      </p:pic>
      <p:pic>
        <p:nvPicPr>
          <p:cNvPr id="3" name="Obrázek 2" descr="T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2636912"/>
            <a:ext cx="2743048" cy="2054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otázky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Jak se daří klientům z vězení v terapeutické komunitě ve srovnání s ostatními klienty? 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i="1" dirty="0" smtClean="0">
                <a:latin typeface="Calibri" pitchFamily="34" charset="0"/>
              </a:rPr>
              <a:t>(ohlédnutí za statistikami)</a:t>
            </a:r>
          </a:p>
          <a:p>
            <a:r>
              <a:rPr lang="cs-CZ" dirty="0" smtClean="0">
                <a:latin typeface="Calibri" pitchFamily="34" charset="0"/>
              </a:rPr>
              <a:t>Co si klienti přináší z vězení do komunity? 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i="1" dirty="0" smtClean="0">
                <a:latin typeface="Calibri" pitchFamily="34" charset="0"/>
              </a:rPr>
              <a:t>(vězeňské manýry, obrany, smysl pro pořádek?)</a:t>
            </a:r>
          </a:p>
          <a:p>
            <a:r>
              <a:rPr lang="cs-CZ" dirty="0" smtClean="0">
                <a:latin typeface="Calibri" pitchFamily="34" charset="0"/>
              </a:rPr>
              <a:t>Příklad dobré praxe  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i="1" dirty="0" smtClean="0">
                <a:latin typeface="Calibri" pitchFamily="34" charset="0"/>
              </a:rPr>
              <a:t>(kazuistika)</a:t>
            </a:r>
          </a:p>
          <a:p>
            <a:r>
              <a:rPr lang="cs-CZ" dirty="0" smtClean="0">
                <a:latin typeface="Calibri" pitchFamily="34" charset="0"/>
              </a:rPr>
              <a:t>Kudy vede cesta do komunity? 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i="1" dirty="0" smtClean="0">
                <a:latin typeface="Calibri" pitchFamily="34" charset="0"/>
              </a:rPr>
              <a:t>(co bychom v komunitě potřebovali od spolupracujících / doporučujících organizací a co za to nabízíme?)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Calibri" pitchFamily="34" charset="0"/>
              </a:rPr>
              <a:t>V období 06/1997 – 05/2013 prošlo </a:t>
            </a:r>
            <a:r>
              <a:rPr lang="cs-CZ" dirty="0" smtClean="0">
                <a:latin typeface="Calibri" pitchFamily="34" charset="0"/>
              </a:rPr>
              <a:t>komunitou ADVAITA 331 </a:t>
            </a:r>
            <a:r>
              <a:rPr lang="cs-CZ" dirty="0" smtClean="0">
                <a:latin typeface="Calibri" pitchFamily="34" charset="0"/>
              </a:rPr>
              <a:t>osob (z toho 13 hned 2x)</a:t>
            </a:r>
          </a:p>
          <a:p>
            <a:r>
              <a:rPr lang="cs-CZ" b="1" dirty="0" smtClean="0">
                <a:latin typeface="Calibri" pitchFamily="34" charset="0"/>
              </a:rPr>
              <a:t>Výzkumný vzorek = 300 osob </a:t>
            </a:r>
            <a:r>
              <a:rPr lang="cs-CZ" dirty="0" smtClean="0">
                <a:latin typeface="Calibri" pitchFamily="34" charset="0"/>
              </a:rPr>
              <a:t>(212 mužů a 88 žen, 18 osob vyloučeno – chybějící dokument)</a:t>
            </a:r>
          </a:p>
          <a:p>
            <a:r>
              <a:rPr lang="cs-CZ" b="1" dirty="0" smtClean="0">
                <a:latin typeface="Calibri" pitchFamily="34" charset="0"/>
              </a:rPr>
              <a:t>Zkušenost z VV / VTOS mělo 18,3% klientů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… 43 osob ve VTOS (42 mužů, 1 žena)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… 12 osob ve VV (9 mužů, 3 ženy)</a:t>
            </a:r>
          </a:p>
          <a:p>
            <a:pPr>
              <a:buNone/>
            </a:pPr>
            <a:endParaRPr lang="cs-CZ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	(Pozn.: Dále rozdělení na muže a ženy neuvádím, neboť podíl žen ve vzorku „trestaných“ je zanedbatelný)</a:t>
            </a: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 smtClean="0">
                <a:latin typeface="Calibri" pitchFamily="34" charset="0"/>
              </a:rPr>
              <a:t>Srovnání věku:</a:t>
            </a:r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… průměrný věk všech klientů: 24,9 let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… průměrný věk klientů „netrestaných“*: 24 let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*netrestaný = nebyl ve VV / VTOS, v tomto kontextu pomíjím tresty podmíněné, popř. alternativní. 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… průměrný věk klientů „trestaných“: 28,7 let, resp. 29,3 let (u osob pouze z VTOS)</a:t>
            </a:r>
            <a:br>
              <a:rPr lang="cs-CZ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(k zamyšlení: nelze jednoduše říci, že by ty roky navíc strávili ve VTOS, ovšem fakt, že jsou v trestním stíhání / trestním řízení na motivaci vliv mít může)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… věkové rozmezí obou zmiňovaných skupin se neliší, pohybuje se mezi 18 a 41 lety.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20000"/>
          </a:bodyPr>
          <a:lstStyle/>
          <a:p>
            <a:r>
              <a:rPr lang="cs-CZ" b="1" u="sng" dirty="0" smtClean="0">
                <a:latin typeface="Calibri" pitchFamily="34" charset="0"/>
              </a:rPr>
              <a:t>Základní droga: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      Z hlediska užívané drogy se klienti s trestní minulostí a bez ní nijak výrazně neliší, co se týče jejich poměru mezi uživateli opiátů a </a:t>
            </a:r>
            <a:r>
              <a:rPr lang="cs-CZ" sz="2200" dirty="0" err="1" smtClean="0">
                <a:latin typeface="Calibri" pitchFamily="34" charset="0"/>
              </a:rPr>
              <a:t>stimulancií</a:t>
            </a:r>
            <a:r>
              <a:rPr lang="cs-CZ" sz="2200" dirty="0" smtClean="0">
                <a:latin typeface="Calibri" pitchFamily="34" charset="0"/>
              </a:rPr>
              <a:t>.  </a:t>
            </a:r>
            <a:endParaRPr lang="cs-CZ" sz="2200" dirty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1520" y="2060848"/>
          <a:ext cx="8640961" cy="347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972759"/>
                <a:gridCol w="1259489"/>
                <a:gridCol w="1224136"/>
                <a:gridCol w="864096"/>
                <a:gridCol w="720080"/>
                <a:gridCol w="648073"/>
              </a:tblGrid>
              <a:tr h="248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Skupina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opiáty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stimulanty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kombinace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THC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alko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léky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CELKEM (300)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38,5%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40,5%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16,5%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FF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bez trestní minulosti (245)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94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38%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41%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16%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2,5%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2,5%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s trestní minulostí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(55)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38%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20%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latin typeface="Calibri" pitchFamily="34" charset="0"/>
                        </a:rPr>
                        <a:t>… z toho VV (12)</a:t>
                      </a:r>
                      <a:endParaRPr lang="cs-CZ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75%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latin typeface="Calibri" pitchFamily="34" charset="0"/>
                        </a:rPr>
                        <a:t>… z toho VTOS (43)</a:t>
                      </a:r>
                      <a:endParaRPr lang="cs-CZ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42%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30%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25,5%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FF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-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2,5%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20000"/>
          </a:bodyPr>
          <a:lstStyle/>
          <a:p>
            <a:r>
              <a:rPr lang="cs-CZ" b="1" u="sng" dirty="0" smtClean="0">
                <a:latin typeface="Calibri" pitchFamily="34" charset="0"/>
              </a:rPr>
              <a:t>Základní droga: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      Z hlediska užívané drogy se klienti s trestní minulostí a bez ní nijak výrazně neliší, co se týče jejich poměru mezi uživateli opiátů a stimulantů.  </a:t>
            </a:r>
            <a:endParaRPr lang="cs-CZ" sz="2200" dirty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1520" y="2060848"/>
          <a:ext cx="8640961" cy="347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972759"/>
                <a:gridCol w="1259489"/>
                <a:gridCol w="1224136"/>
                <a:gridCol w="864096"/>
                <a:gridCol w="720080"/>
                <a:gridCol w="648073"/>
              </a:tblGrid>
              <a:tr h="248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Skupina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opiáty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stimulanty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kombinace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THC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alko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léky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CELKEM (300)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38,5%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40,5%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16,5%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FF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bez trestní minulosti (245)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94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38%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41%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16%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2,5%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2,5%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s trestní minulostí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(55)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38%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Calibri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latin typeface="Calibri" pitchFamily="34" charset="0"/>
                        </a:rPr>
                        <a:t>20%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latin typeface="Calibri" pitchFamily="34" charset="0"/>
                        </a:rPr>
                        <a:t>… z toho VV (12)</a:t>
                      </a:r>
                      <a:endParaRPr lang="cs-CZ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75%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latin typeface="Calibri" pitchFamily="34" charset="0"/>
                        </a:rPr>
                        <a:t>… z toho VTOS (43)</a:t>
                      </a:r>
                      <a:endParaRPr lang="cs-CZ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42%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30%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25,5%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FF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-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2,5%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3275856" y="2996952"/>
            <a:ext cx="792088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4427984" y="2996952"/>
            <a:ext cx="792088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20000"/>
          </a:bodyPr>
          <a:lstStyle/>
          <a:p>
            <a:r>
              <a:rPr lang="cs-CZ" b="1" u="sng" dirty="0" smtClean="0">
                <a:latin typeface="Calibri" pitchFamily="34" charset="0"/>
              </a:rPr>
              <a:t>Základní droga: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endParaRPr lang="cs-CZ" sz="22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200" dirty="0" smtClean="0">
                <a:latin typeface="Calibri" pitchFamily="34" charset="0"/>
              </a:rPr>
              <a:t>      Z hlediska užívané drogy se klienti s trestní minulostí a bez ní nijak výrazně neliší, co se týče jejich poměru mezi uživateli opiátů a stimulantů.  </a:t>
            </a:r>
            <a:endParaRPr lang="cs-CZ" sz="2200" dirty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1520" y="2060848"/>
          <a:ext cx="8640961" cy="347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972759"/>
                <a:gridCol w="1259489"/>
                <a:gridCol w="1224136"/>
                <a:gridCol w="864096"/>
                <a:gridCol w="720080"/>
                <a:gridCol w="648073"/>
              </a:tblGrid>
              <a:tr h="248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Skupina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opiáty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stimulanty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kombinace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THC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alko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léky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CELKEM (300)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38,5%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40,5%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16,5%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FF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bez trestní minulosti (245)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94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38%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41%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16%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2,5%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2,5%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s trestní minulostí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(55)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38%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20%</a:t>
                      </a:r>
                      <a:endParaRPr lang="cs-CZ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latin typeface="Calibri" pitchFamily="34" charset="0"/>
                        </a:rPr>
                        <a:t>… z toho VV (12)</a:t>
                      </a:r>
                      <a:endParaRPr lang="cs-CZ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75%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-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-</a:t>
                      </a:r>
                      <a:endParaRPr lang="cs-CZ" sz="1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latin typeface="Calibri" pitchFamily="34" charset="0"/>
                        </a:rPr>
                        <a:t>… z toho VTOS (43)</a:t>
                      </a:r>
                      <a:endParaRPr lang="cs-CZ" sz="18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42%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30%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25,5%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FF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-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2,5%</a:t>
                      </a:r>
                      <a:endParaRPr lang="cs-CZ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Elipsa 6"/>
          <p:cNvSpPr/>
          <p:nvPr/>
        </p:nvSpPr>
        <p:spPr>
          <a:xfrm>
            <a:off x="2915816" y="4221088"/>
            <a:ext cx="2664296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>
                <a:latin typeface="Calibri" pitchFamily="34" charset="0"/>
              </a:rPr>
              <a:t>Způsob ukončení léčby:</a:t>
            </a:r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Jak se daří klientům z vězení v TK?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67543" y="2132856"/>
          <a:ext cx="8352928" cy="4344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275"/>
                <a:gridCol w="898905"/>
                <a:gridCol w="899811"/>
                <a:gridCol w="898905"/>
                <a:gridCol w="1033015"/>
                <a:gridCol w="1313017"/>
              </a:tblGrid>
              <a:tr h="371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Skupina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diplom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sám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trestně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přeložen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bez ukončení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CELKEM (300) 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40%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35%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19%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2%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bez trestní minulosti (245)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41%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36%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17%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2%</a:t>
                      </a:r>
                      <a:endParaRPr lang="cs-CZ" sz="18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Klienti s trestní minulostí (55)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36%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 pitchFamily="34" charset="0"/>
                        </a:rPr>
                        <a:t>27%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8%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… z toho VV (12)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25%</a:t>
                      </a:r>
                      <a:endParaRPr lang="cs-CZ" sz="18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33%</a:t>
                      </a:r>
                      <a:endParaRPr lang="cs-CZ" sz="18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33%</a:t>
                      </a:r>
                      <a:endParaRPr lang="cs-CZ" sz="18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 pitchFamily="34" charset="0"/>
                        </a:rPr>
                        <a:t>0</a:t>
                      </a:r>
                      <a:endParaRPr lang="cs-CZ" sz="18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9%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… z toho VTOS (43)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40%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26%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26%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2%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 pitchFamily="34" charset="0"/>
                        </a:rPr>
                        <a:t>6%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446</TotalTime>
  <Words>1208</Words>
  <Application>Microsoft Office PowerPoint</Application>
  <PresentationFormat>Předvádění na obrazovce (4:3)</PresentationFormat>
  <Paragraphs>517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Trek</vt:lpstr>
      <vt:lpstr>Z VĚZENÍ DO TERAPEUTICKÉ KOMUNITY</vt:lpstr>
      <vt:lpstr>východiska</vt:lpstr>
      <vt:lpstr>otázky</vt:lpstr>
      <vt:lpstr>Jak se daří klientům z vězení v TK? </vt:lpstr>
      <vt:lpstr>Jak se daří klientům z vězení v TK? </vt:lpstr>
      <vt:lpstr>Jak se daří klientům z vězení v TK? </vt:lpstr>
      <vt:lpstr>Jak se daří klientům z vězení v TK? </vt:lpstr>
      <vt:lpstr>Jak se daří klientům z vězení v TK? </vt:lpstr>
      <vt:lpstr>Jak se daří klientům z vězení v TK? </vt:lpstr>
      <vt:lpstr>Jak se daří klientům z vězení v TK? </vt:lpstr>
      <vt:lpstr>Jak se daří klientům z vězení v TK? </vt:lpstr>
      <vt:lpstr>Jak se daří klientům z vězení v TK? </vt:lpstr>
      <vt:lpstr>Jak se daří klientům z vězení v TK? </vt:lpstr>
      <vt:lpstr>Co si klienti přináší z vězení do TK?</vt:lpstr>
      <vt:lpstr>Co si klienti přináší z vězení do TK?</vt:lpstr>
      <vt:lpstr>Příklad dobré praxe</vt:lpstr>
      <vt:lpstr>Příklad dobré praxe</vt:lpstr>
      <vt:lpstr>Příklad dobré praxe</vt:lpstr>
      <vt:lpstr>Příklad dobré praxe</vt:lpstr>
      <vt:lpstr>Kudy vede cesta do komunity?</vt:lpstr>
      <vt:lpstr>Kudy vede cesta do komunity?</vt:lpstr>
      <vt:lpstr>TK nová ves, Advaita o.s.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VĚZENÍ DO TERAPEUTICKÉ KOMUNITY</dc:title>
  <dc:creator>Adelka</dc:creator>
  <cp:lastModifiedBy>Adelka</cp:lastModifiedBy>
  <cp:revision>56</cp:revision>
  <dcterms:created xsi:type="dcterms:W3CDTF">2012-11-27T12:01:39Z</dcterms:created>
  <dcterms:modified xsi:type="dcterms:W3CDTF">2013-06-04T08:21:36Z</dcterms:modified>
</cp:coreProperties>
</file>