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2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02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C5FD4-8903-4A4B-AA1E-A584B3237CAD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A4A9E-BE14-4B41-A5C9-1E87A98DE48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A4A9E-BE14-4B41-A5C9-1E87A98DE48F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EFEF-3DC3-4492-99A6-77E48A91AFF7}" type="datetimeFigureOut">
              <a:rPr lang="cs-CZ"/>
              <a:pPr>
                <a:defRPr/>
              </a:pPr>
              <a:t>3.6.2013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024CA-A5C9-4166-BD45-436AD4099A2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3666-A34E-42EC-9DC2-200D227AF0F3}" type="datetimeFigureOut">
              <a:rPr lang="cs-CZ"/>
              <a:pPr>
                <a:defRPr/>
              </a:pPr>
              <a:t>3.6.2013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68F8-2F0C-4CC2-A6E3-DD80D457DB2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A632-F52F-4B1D-8A7C-F31434DC9BD3}" type="datetimeFigureOut">
              <a:rPr lang="cs-CZ"/>
              <a:pPr>
                <a:defRPr/>
              </a:pPr>
              <a:t>3.6.2013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4F0F-32E5-46C3-967B-AF557909E05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C89B6-69C0-4E33-96D8-876213CB8A97}" type="datetimeFigureOut">
              <a:rPr lang="cs-CZ"/>
              <a:pPr>
                <a:defRPr/>
              </a:pPr>
              <a:t>3.6.2013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94B5-7343-46E6-B700-7B44CA345A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519F-F15B-4D1A-8DDB-15C541C13013}" type="datetimeFigureOut">
              <a:rPr lang="cs-CZ"/>
              <a:pPr>
                <a:defRPr/>
              </a:pPr>
              <a:t>3.6.2013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E39C-5FE7-407D-990F-334DE193FB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AEC8-5AE9-4035-B7A2-31FDBB6EFC29}" type="datetimeFigureOut">
              <a:rPr lang="cs-CZ"/>
              <a:pPr>
                <a:defRPr/>
              </a:pPr>
              <a:t>3.6.2013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BEA7C-B2E2-455E-B59D-545D5CCD2AF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1448-8EF7-4DE4-8D7A-907E5719BF6B}" type="datetimeFigureOut">
              <a:rPr lang="cs-CZ"/>
              <a:pPr>
                <a:defRPr/>
              </a:pPr>
              <a:t>3.6.2013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6E1C-22AE-413F-A1EE-E8229D3F3CD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CA051-37F2-416E-8E56-9F400E74792C}" type="datetimeFigureOut">
              <a:rPr lang="cs-CZ"/>
              <a:pPr>
                <a:defRPr/>
              </a:pPr>
              <a:t>3.6.2013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FA73-73A1-4AC3-B6C3-0E1C8C4684A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C3FC-DD74-42E3-8A49-6D7F25047BE8}" type="datetimeFigureOut">
              <a:rPr lang="cs-CZ"/>
              <a:pPr>
                <a:defRPr/>
              </a:pPr>
              <a:t>3.6.2013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7E66-0C51-4166-A5E1-B8FB88DCBA7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354E-A08C-4080-95D0-94C81831819F}" type="datetimeFigureOut">
              <a:rPr lang="cs-CZ"/>
              <a:pPr>
                <a:defRPr/>
              </a:pPr>
              <a:t>3.6.2013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CF3F-B084-437E-9E5F-808338FA4F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677B-46DA-4781-849A-4E40C17BECBE}" type="datetimeFigureOut">
              <a:rPr lang="cs-CZ"/>
              <a:pPr>
                <a:defRPr/>
              </a:pPr>
              <a:t>3.6.2013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6E68-2CE3-49B5-AA2A-5A14566E41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9DB363-9D31-4D4A-A95B-37A9350CC1FA}" type="datetimeFigureOut">
              <a:rPr lang="cs-CZ"/>
              <a:pPr>
                <a:defRPr/>
              </a:pPr>
              <a:t>3.6.2013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002DA1-6457-4CCF-9DA2-8278D26BC62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088" y="3357563"/>
            <a:ext cx="7777162" cy="1655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IATROGENNÍ ZÁVISLOSTI </a:t>
            </a:r>
            <a:br>
              <a:rPr lang="cs-CZ" b="1" dirty="0" smtClean="0"/>
            </a:br>
            <a:r>
              <a:rPr lang="cs-CZ" sz="3600" b="1" dirty="0" smtClean="0"/>
              <a:t>– KDY PROBLÉM, </a:t>
            </a:r>
            <a:br>
              <a:rPr lang="cs-CZ" sz="3600" b="1" dirty="0" smtClean="0"/>
            </a:br>
            <a:r>
              <a:rPr lang="cs-CZ" sz="3600" b="1" dirty="0" smtClean="0"/>
              <a:t>KDY MILOSRDENSTVÍ.....?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2051" name="Podnadpis 4"/>
          <p:cNvSpPr>
            <a:spLocks noGrp="1"/>
          </p:cNvSpPr>
          <p:nvPr>
            <p:ph type="subTitle" idx="1"/>
          </p:nvPr>
        </p:nvSpPr>
        <p:spPr>
          <a:xfrm>
            <a:off x="3779838" y="5516563"/>
            <a:ext cx="4927600" cy="982662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Šebeš Andrej, Zimmelová Veronika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Psychiatrická léčebna Červený Dvůr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XIX. AT konference, Seč, červen 2013 </a:t>
            </a:r>
          </a:p>
        </p:txBody>
      </p:sp>
      <p:sp>
        <p:nvSpPr>
          <p:cNvPr id="5" name="Výbuch 1 4"/>
          <p:cNvSpPr/>
          <p:nvPr/>
        </p:nvSpPr>
        <p:spPr>
          <a:xfrm>
            <a:off x="179512" y="6381328"/>
            <a:ext cx="288032" cy="2606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18487" cy="3313112"/>
          </a:xfrm>
        </p:spPr>
        <p:txBody>
          <a:bodyPr/>
          <a:lstStyle/>
          <a:p>
            <a:r>
              <a:rPr lang="cs-CZ" sz="3200" smtClean="0"/>
              <a:t>Autoři se ptají: </a:t>
            </a:r>
            <a:br>
              <a:rPr lang="cs-CZ" sz="3200" smtClean="0"/>
            </a:br>
            <a:r>
              <a:rPr lang="cs-CZ" sz="3200" smtClean="0"/>
              <a:t>Pro koho a kdy je závislost (zejména </a:t>
            </a:r>
            <a:br>
              <a:rPr lang="cs-CZ" sz="3200" smtClean="0"/>
            </a:br>
            <a:r>
              <a:rPr lang="cs-CZ" sz="3200" smtClean="0"/>
              <a:t>na opioidech) problémem a pro koho </a:t>
            </a:r>
            <a:br>
              <a:rPr lang="cs-CZ" sz="3200" smtClean="0"/>
            </a:br>
            <a:r>
              <a:rPr lang="cs-CZ" sz="3200" smtClean="0"/>
              <a:t>a kdy vlastně milosrdenstvím?</a:t>
            </a:r>
            <a:br>
              <a:rPr lang="cs-CZ" sz="3200" smtClean="0"/>
            </a:br>
            <a:endParaRPr lang="cs-CZ" sz="3200" smtClean="0"/>
          </a:p>
        </p:txBody>
      </p:sp>
      <p:sp>
        <p:nvSpPr>
          <p:cNvPr id="3" name="Výbuch 1 2"/>
          <p:cNvSpPr/>
          <p:nvPr/>
        </p:nvSpPr>
        <p:spPr>
          <a:xfrm>
            <a:off x="179512" y="6381328"/>
            <a:ext cx="288032" cy="2606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5818187"/>
          </a:xfrm>
        </p:spPr>
        <p:txBody>
          <a:bodyPr/>
          <a:lstStyle/>
          <a:p>
            <a:r>
              <a:rPr lang="cs-CZ" sz="3200" smtClean="0"/>
              <a:t>A odpovídají si:</a:t>
            </a:r>
            <a:br>
              <a:rPr lang="cs-CZ" sz="3200" smtClean="0"/>
            </a:br>
            <a:r>
              <a:rPr lang="cs-CZ" sz="3200" smtClean="0"/>
              <a:t>Závislost (zejména na opioidech, ale i např. na benzodiazepinech) je problémem pro jedince </a:t>
            </a:r>
            <a:br>
              <a:rPr lang="cs-CZ" sz="3200" smtClean="0"/>
            </a:br>
            <a:r>
              <a:rPr lang="cs-CZ" sz="3200" smtClean="0"/>
              <a:t>bez „premorbidně“ somatických a/nebo psychických onemocnění, čili pro „typicky závislé“ – pro toxikomany.</a:t>
            </a:r>
            <a:br>
              <a:rPr lang="cs-CZ" sz="3200" smtClean="0"/>
            </a:br>
            <a:r>
              <a:rPr lang="cs-CZ" sz="3200" smtClean="0"/>
              <a:t>Problémem je vždy a bez diskuse.</a:t>
            </a:r>
            <a:br>
              <a:rPr lang="cs-CZ" sz="3200" smtClean="0"/>
            </a:br>
            <a:endParaRPr lang="cs-CZ" sz="3200" smtClean="0"/>
          </a:p>
        </p:txBody>
      </p:sp>
      <p:sp>
        <p:nvSpPr>
          <p:cNvPr id="3" name="Výbuch 1 2"/>
          <p:cNvSpPr/>
          <p:nvPr/>
        </p:nvSpPr>
        <p:spPr>
          <a:xfrm>
            <a:off x="179512" y="6381328"/>
            <a:ext cx="288032" cy="2606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5675312"/>
          </a:xfrm>
        </p:spPr>
        <p:txBody>
          <a:bodyPr/>
          <a:lstStyle/>
          <a:p>
            <a:r>
              <a:rPr lang="cs-CZ" sz="2800" smtClean="0"/>
              <a:t>Naopak milosrdenstvím je pro závažně a chronicky somaticky nemocné, zejména seniory,</a:t>
            </a:r>
            <a:br>
              <a:rPr lang="cs-CZ" sz="2800" smtClean="0"/>
            </a:br>
            <a:r>
              <a:rPr lang="cs-CZ" sz="2800" smtClean="0"/>
              <a:t>a to nejen s infaustními onkologickými chorobami, ale i s vleklými bolestivými stavy nenádorové etiologie - jako jsou onemocnění pohybového aparátu, systémové choroby apod.</a:t>
            </a:r>
            <a:br>
              <a:rPr lang="cs-CZ" sz="2800" smtClean="0"/>
            </a:br>
            <a:r>
              <a:rPr lang="cs-CZ" sz="2800" smtClean="0"/>
              <a:t>Milosrdenstvím je vždy, ale je možno diskutovat, zda v některých případech nelze bolestivé stavy do určité míry ovlivnit i nemedikamentózně – např. stereotaktickými či jinými zásahy.</a:t>
            </a:r>
            <a:br>
              <a:rPr lang="cs-CZ" sz="2800" smtClean="0"/>
            </a:br>
            <a:endParaRPr lang="cs-CZ" sz="2800" smtClean="0"/>
          </a:p>
        </p:txBody>
      </p:sp>
      <p:sp>
        <p:nvSpPr>
          <p:cNvPr id="3" name="Výbuch 1 2"/>
          <p:cNvSpPr/>
          <p:nvPr/>
        </p:nvSpPr>
        <p:spPr>
          <a:xfrm>
            <a:off x="179512" y="6381328"/>
            <a:ext cx="288032" cy="2606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18487" cy="3154363"/>
          </a:xfrm>
        </p:spPr>
        <p:txBody>
          <a:bodyPr/>
          <a:lstStyle/>
          <a:p>
            <a:r>
              <a:rPr lang="cs-CZ" sz="3200" smtClean="0"/>
              <a:t>Dále si autoři kladou otázky:</a:t>
            </a:r>
            <a:br>
              <a:rPr lang="cs-CZ" sz="3200" smtClean="0"/>
            </a:br>
            <a:r>
              <a:rPr lang="cs-CZ" sz="3200" smtClean="0"/>
              <a:t>Koho máme léčit a komu více prospějeme tím, že jeho závislost neléčíme,</a:t>
            </a:r>
            <a:br>
              <a:rPr lang="cs-CZ" sz="3200" smtClean="0"/>
            </a:br>
            <a:r>
              <a:rPr lang="cs-CZ" sz="3200" smtClean="0"/>
              <a:t>Kdy vlastně „méně je více“?</a:t>
            </a:r>
            <a:br>
              <a:rPr lang="cs-CZ" sz="3200" smtClean="0"/>
            </a:br>
            <a:endParaRPr lang="cs-CZ" sz="320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4810125"/>
          </a:xfrm>
        </p:spPr>
        <p:txBody>
          <a:bodyPr/>
          <a:lstStyle/>
          <a:p>
            <a:r>
              <a:rPr lang="cs-CZ" sz="3200" smtClean="0"/>
              <a:t>A  rovněž se ptají:</a:t>
            </a:r>
            <a:br>
              <a:rPr lang="cs-CZ" sz="3200" smtClean="0"/>
            </a:br>
            <a:r>
              <a:rPr lang="cs-CZ" sz="3200" smtClean="0"/>
              <a:t>Kde je ona hranice mezi léčit či neléčit, jak ostrá je tato hranice a máme vůbec právo ji </a:t>
            </a:r>
            <a:br>
              <a:rPr lang="cs-CZ" sz="3200" smtClean="0"/>
            </a:br>
            <a:r>
              <a:rPr lang="cs-CZ" sz="3200" smtClean="0"/>
              <a:t>stanovovat? </a:t>
            </a:r>
            <a:br>
              <a:rPr lang="cs-CZ" sz="3200" smtClean="0"/>
            </a:br>
            <a:endParaRPr lang="cs-CZ" sz="320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5314950"/>
          </a:xfrm>
        </p:spPr>
        <p:txBody>
          <a:bodyPr/>
          <a:lstStyle/>
          <a:p>
            <a:r>
              <a:rPr lang="cs-CZ" sz="3200" smtClean="0"/>
              <a:t>Na tyto otázky si odpovídají:</a:t>
            </a:r>
            <a:br>
              <a:rPr lang="cs-CZ" sz="3200" smtClean="0"/>
            </a:br>
            <a:r>
              <a:rPr lang="cs-CZ" sz="3200" smtClean="0"/>
              <a:t>Léčbu jednoznačně doporučujeme závislým – toxikomanům. </a:t>
            </a:r>
            <a:br>
              <a:rPr lang="cs-CZ" sz="3200" smtClean="0"/>
            </a:br>
            <a:r>
              <a:rPr lang="cs-CZ" sz="3200" smtClean="0"/>
              <a:t>Můžeme doporučit buď odvykací léčbu ambulantní či ústavní formou, event. můžeme </a:t>
            </a:r>
            <a:br>
              <a:rPr lang="cs-CZ" sz="3200" smtClean="0"/>
            </a:br>
            <a:r>
              <a:rPr lang="cs-CZ" sz="3200" smtClean="0"/>
              <a:t>nabídnout dlouhodobou terapii substituční – o výběru z těchto možností a jejich kladech </a:t>
            </a:r>
            <a:br>
              <a:rPr lang="cs-CZ" sz="3200" smtClean="0"/>
            </a:br>
            <a:r>
              <a:rPr lang="cs-CZ" sz="3200" smtClean="0"/>
              <a:t>i záporech jsme podrobněji hovořili zde na loňské konferenci.</a:t>
            </a:r>
            <a:br>
              <a:rPr lang="cs-CZ" sz="3200" smtClean="0"/>
            </a:br>
            <a:endParaRPr lang="cs-CZ" sz="320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5530850"/>
          </a:xfrm>
        </p:spPr>
        <p:txBody>
          <a:bodyPr/>
          <a:lstStyle/>
          <a:p>
            <a:r>
              <a:rPr lang="cs-CZ" sz="3200" smtClean="0"/>
              <a:t>Můžeme diskutovat, zda léčit z určité (někdy i rozvinuté) závislosti - např. na benzodiazepinech - seniory v pokročilejším věku, a nebo je v jejich „blažené závislosti“ ponechat? </a:t>
            </a:r>
            <a:br>
              <a:rPr lang="cs-CZ" sz="3200" smtClean="0"/>
            </a:br>
            <a:r>
              <a:rPr lang="cs-CZ" sz="3200" smtClean="0"/>
              <a:t>Aniž bychom podceňovali závislost právě na benzodiazepinech, která je velmi rozšířená, </a:t>
            </a:r>
            <a:br>
              <a:rPr lang="cs-CZ" sz="3200" smtClean="0"/>
            </a:br>
            <a:r>
              <a:rPr lang="cs-CZ" sz="3200" smtClean="0"/>
              <a:t>kloníme se k názoru, že právě  v těchto případech je milosrdnější tuto závislost neléčit.</a:t>
            </a:r>
            <a:br>
              <a:rPr lang="cs-CZ" sz="3200" smtClean="0"/>
            </a:br>
            <a:r>
              <a:rPr lang="cs-CZ" sz="3200" smtClean="0"/>
              <a:t>Právě zde platí, že „méně je více“.</a:t>
            </a:r>
            <a:br>
              <a:rPr lang="cs-CZ" sz="3200" smtClean="0"/>
            </a:br>
            <a:endParaRPr lang="cs-CZ" sz="320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6034087"/>
          </a:xfrm>
        </p:spPr>
        <p:txBody>
          <a:bodyPr/>
          <a:lstStyle/>
          <a:p>
            <a:r>
              <a:rPr lang="cs-CZ" sz="3200" smtClean="0"/>
              <a:t>Hranice mezi „léčit či neléčit“ zde samozřejmě není ostrá a jednoznačná,</a:t>
            </a:r>
            <a:br>
              <a:rPr lang="cs-CZ" sz="3200" smtClean="0"/>
            </a:br>
            <a:r>
              <a:rPr lang="cs-CZ" sz="3200" smtClean="0"/>
              <a:t>probíhá v mysli a zejména svědomí lékaře – adiktologa, který ji stanovuje, </a:t>
            </a:r>
            <a:br>
              <a:rPr lang="cs-CZ" sz="3200" smtClean="0"/>
            </a:br>
            <a:r>
              <a:rPr lang="cs-CZ" sz="3200" smtClean="0"/>
              <a:t>aniž by si však měl činit ambice být v jejím posuzování jakýmsi morálním arbitrem či </a:t>
            </a:r>
            <a:br>
              <a:rPr lang="cs-CZ" sz="3200" smtClean="0"/>
            </a:br>
            <a:r>
              <a:rPr lang="cs-CZ" sz="3200" smtClean="0"/>
              <a:t>dokonce soudcem.</a:t>
            </a:r>
            <a:br>
              <a:rPr lang="cs-CZ" sz="3200" smtClean="0"/>
            </a:br>
            <a:endParaRPr lang="cs-CZ" sz="3200" smtClean="0"/>
          </a:p>
        </p:txBody>
      </p:sp>
      <p:sp>
        <p:nvSpPr>
          <p:cNvPr id="3" name="Výbuch 1 2"/>
          <p:cNvSpPr/>
          <p:nvPr/>
        </p:nvSpPr>
        <p:spPr>
          <a:xfrm>
            <a:off x="179512" y="6381328"/>
            <a:ext cx="288032" cy="2606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68313" y="2420938"/>
            <a:ext cx="8218487" cy="1785937"/>
          </a:xfrm>
        </p:spPr>
        <p:txBody>
          <a:bodyPr/>
          <a:lstStyle/>
          <a:p>
            <a:r>
              <a:rPr lang="cs-CZ" sz="3200" smtClean="0"/>
              <a:t>Děkuji za pozornost a shovívavé a vlídné vyslechnutí </a:t>
            </a:r>
            <a:r>
              <a:rPr lang="cs-CZ" sz="3200" smtClean="0">
                <a:sym typeface="Wingdings" pitchFamily="2" charset="2"/>
              </a:rPr>
              <a:t></a:t>
            </a:r>
            <a:r>
              <a:rPr lang="cs-CZ" sz="3200" smtClean="0"/>
              <a:t/>
            </a:r>
            <a:br>
              <a:rPr lang="cs-CZ" sz="3200" smtClean="0"/>
            </a:br>
            <a:endParaRPr lang="cs-CZ" sz="3200" smtClean="0"/>
          </a:p>
        </p:txBody>
      </p:sp>
      <p:sp>
        <p:nvSpPr>
          <p:cNvPr id="3" name="Výbuch 1 2"/>
          <p:cNvSpPr/>
          <p:nvPr/>
        </p:nvSpPr>
        <p:spPr>
          <a:xfrm>
            <a:off x="179512" y="6381328"/>
            <a:ext cx="288032" cy="2606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5891212"/>
          </a:xfrm>
        </p:spPr>
        <p:txBody>
          <a:bodyPr/>
          <a:lstStyle/>
          <a:p>
            <a:r>
              <a:rPr lang="cs-CZ" sz="2800" smtClean="0"/>
              <a:t>Autoři - lékaři Psychiatrické léčebny Červený Dvůr –  se léta zabývají terapií závislých.</a:t>
            </a:r>
            <a:br>
              <a:rPr lang="cs-CZ" sz="2800" smtClean="0"/>
            </a:br>
            <a:r>
              <a:rPr lang="cs-CZ" sz="2800" smtClean="0"/>
              <a:t>Oba jsou původním zaměřením internisté, </a:t>
            </a:r>
            <a:br>
              <a:rPr lang="cs-CZ" sz="2800" smtClean="0"/>
            </a:br>
            <a:r>
              <a:rPr lang="cs-CZ" sz="2800" smtClean="0"/>
              <a:t>postupně se specializující na léčbu návykových nemocí.</a:t>
            </a:r>
            <a:br>
              <a:rPr lang="cs-CZ" sz="2800" smtClean="0"/>
            </a:br>
            <a:r>
              <a:rPr lang="cs-CZ" sz="2800" smtClean="0"/>
              <a:t>Mají letité zkušenosti jak s ústavní odvykací léčbou závislých na mateřském pracovišti, </a:t>
            </a:r>
            <a:br>
              <a:rPr lang="cs-CZ" sz="2800" smtClean="0"/>
            </a:br>
            <a:r>
              <a:rPr lang="cs-CZ" sz="2800" smtClean="0"/>
              <a:t>tak s ambulantní substituční léčbou v o.s. Prevent v Českých Budějovicích.</a:t>
            </a:r>
            <a:br>
              <a:rPr lang="cs-CZ" sz="2800" smtClean="0"/>
            </a:br>
            <a:endParaRPr lang="cs-CZ" sz="2800" smtClean="0"/>
          </a:p>
        </p:txBody>
      </p:sp>
      <p:sp>
        <p:nvSpPr>
          <p:cNvPr id="4" name="Výbuch 1 3"/>
          <p:cNvSpPr/>
          <p:nvPr/>
        </p:nvSpPr>
        <p:spPr>
          <a:xfrm>
            <a:off x="179512" y="6309320"/>
            <a:ext cx="288032" cy="3326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8000"/>
            <a:lum/>
          </a:blip>
          <a:srcRect/>
          <a:stretch>
            <a:fillRect l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5675312"/>
          </a:xfrm>
        </p:spPr>
        <p:txBody>
          <a:bodyPr/>
          <a:lstStyle/>
          <a:p>
            <a:r>
              <a:rPr lang="cs-CZ" sz="3200" smtClean="0"/>
              <a:t>Oba se kromě „klasických“ závislostí již léta setkávají s kontroverzní záležitostí – se</a:t>
            </a:r>
            <a:br>
              <a:rPr lang="cs-CZ" sz="3200" smtClean="0"/>
            </a:br>
            <a:r>
              <a:rPr lang="cs-CZ" sz="3200" smtClean="0"/>
              <a:t> závislostmi, iatrogenně navozenými. Všímali si jich již při svém dřívějším internistickém</a:t>
            </a:r>
            <a:br>
              <a:rPr lang="cs-CZ" sz="3200" smtClean="0"/>
            </a:br>
            <a:r>
              <a:rPr lang="cs-CZ" sz="3200" smtClean="0"/>
              <a:t> působení - ať to byly závislosti na opioidech u bolestivých stavů různé etiologie, a nebo</a:t>
            </a:r>
            <a:br>
              <a:rPr lang="cs-CZ" sz="3200" smtClean="0"/>
            </a:br>
            <a:r>
              <a:rPr lang="cs-CZ" sz="3200" smtClean="0"/>
              <a:t> „neurózy“ či deprese provázené masivním zneužíváním benzodiazepinů, původně většinou </a:t>
            </a:r>
            <a:br>
              <a:rPr lang="cs-CZ" sz="3200" smtClean="0"/>
            </a:br>
            <a:r>
              <a:rPr lang="cs-CZ" sz="3200" smtClean="0"/>
              <a:t>řádně ordinovaných lékařem.</a:t>
            </a:r>
            <a:br>
              <a:rPr lang="cs-CZ" sz="3200" smtClean="0"/>
            </a:br>
            <a:endParaRPr lang="cs-CZ" sz="3200" smtClean="0"/>
          </a:p>
        </p:txBody>
      </p:sp>
      <p:sp>
        <p:nvSpPr>
          <p:cNvPr id="3" name="Výbuch 1 2"/>
          <p:cNvSpPr/>
          <p:nvPr/>
        </p:nvSpPr>
        <p:spPr>
          <a:xfrm>
            <a:off x="179512" y="6381328"/>
            <a:ext cx="288032" cy="2606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91512" cy="5675313"/>
          </a:xfrm>
        </p:spPr>
        <p:txBody>
          <a:bodyPr/>
          <a:lstStyle/>
          <a:p>
            <a:r>
              <a:rPr lang="cs-CZ" sz="3200" smtClean="0"/>
              <a:t>Zabývají se jimi i nyní při odvykací léčbě obdobných pacientů, přicházejících do léčebny</a:t>
            </a:r>
            <a:br>
              <a:rPr lang="cs-CZ" sz="3200" smtClean="0"/>
            </a:br>
            <a:r>
              <a:rPr lang="cs-CZ" sz="3200" smtClean="0"/>
              <a:t>z AT ordinací, kdy ambulantní léčba většinou selhala. Autoři tyto pacienty vnímají jako</a:t>
            </a:r>
            <a:br>
              <a:rPr lang="cs-CZ" sz="3200" smtClean="0"/>
            </a:br>
            <a:r>
              <a:rPr lang="cs-CZ" sz="3200" smtClean="0"/>
              <a:t> pouhou špičku ledovce ve srovnání s celkovým počtem iatrogenně závislých lidí,</a:t>
            </a:r>
            <a:br>
              <a:rPr lang="cs-CZ" sz="3200" smtClean="0"/>
            </a:br>
            <a:r>
              <a:rPr lang="cs-CZ" sz="3200" smtClean="0"/>
              <a:t> získávajících své návykové medikamenty především od praktických lékařů, často však i </a:t>
            </a:r>
            <a:br>
              <a:rPr lang="cs-CZ" sz="3200" smtClean="0"/>
            </a:br>
            <a:r>
              <a:rPr lang="cs-CZ" sz="3200" smtClean="0"/>
              <a:t>jinými cestami.</a:t>
            </a:r>
            <a:br>
              <a:rPr lang="cs-CZ" sz="3200" smtClean="0"/>
            </a:br>
            <a:endParaRPr lang="cs-CZ" sz="3200" smtClean="0"/>
          </a:p>
        </p:txBody>
      </p:sp>
      <p:sp>
        <p:nvSpPr>
          <p:cNvPr id="3" name="Výbuch 1 2"/>
          <p:cNvSpPr/>
          <p:nvPr/>
        </p:nvSpPr>
        <p:spPr>
          <a:xfrm>
            <a:off x="179512" y="6381328"/>
            <a:ext cx="288032" cy="2606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5675312"/>
          </a:xfrm>
        </p:spPr>
        <p:txBody>
          <a:bodyPr/>
          <a:lstStyle/>
          <a:p>
            <a:r>
              <a:rPr lang="cs-CZ" sz="3200" smtClean="0"/>
              <a:t>Nemají v úmyslu kritizovat styl podávání opioidů u onkologicky nemocných pacientů,</a:t>
            </a:r>
            <a:br>
              <a:rPr lang="cs-CZ" sz="3200" smtClean="0"/>
            </a:br>
            <a:r>
              <a:rPr lang="cs-CZ" sz="3200" smtClean="0"/>
              <a:t>naopak, u nich je v terminálních stádiích choroby jejich ordinace doslova dobrodiním</a:t>
            </a:r>
            <a:br>
              <a:rPr lang="cs-CZ" sz="3200" smtClean="0"/>
            </a:br>
            <a:r>
              <a:rPr lang="cs-CZ" sz="3200" smtClean="0"/>
              <a:t>a spíše je otázkou, proč se ve zdravotnických zařízeních „opiáty“ vesměs poddávkovávají.</a:t>
            </a:r>
            <a:br>
              <a:rPr lang="cs-CZ" sz="3200" smtClean="0"/>
            </a:br>
            <a:r>
              <a:rPr lang="cs-CZ" sz="3200" smtClean="0"/>
              <a:t>V tomto ohledu je velmi záslužná činnost hospiců a i ambulantní „hospicové“ péče,</a:t>
            </a:r>
            <a:br>
              <a:rPr lang="cs-CZ" sz="3200" smtClean="0"/>
            </a:br>
            <a:r>
              <a:rPr lang="cs-CZ" sz="3200" smtClean="0"/>
              <a:t>kde se důsledně dbá na to, aby nemocní prožívali své „odcházení“ bez fyzického strádání.</a:t>
            </a:r>
            <a:br>
              <a:rPr lang="cs-CZ" sz="3200" smtClean="0"/>
            </a:br>
            <a:endParaRPr lang="cs-CZ" sz="320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5675312"/>
          </a:xfrm>
        </p:spPr>
        <p:txBody>
          <a:bodyPr/>
          <a:lstStyle/>
          <a:p>
            <a:r>
              <a:rPr lang="cs-CZ" sz="3200" smtClean="0"/>
              <a:t>U těchto lidí a pro tyto lidi je jejich krátkodobá iatrogenní závislost na návykových látkách</a:t>
            </a:r>
            <a:br>
              <a:rPr lang="cs-CZ" sz="3200" smtClean="0"/>
            </a:br>
            <a:r>
              <a:rPr lang="cs-CZ" sz="3200" smtClean="0"/>
              <a:t>doslova dobrodiním a milosrdenstvím, zásadně ovlivňujícím kvalitu jejich krátícího se života.</a:t>
            </a:r>
            <a:br>
              <a:rPr lang="cs-CZ" sz="3200" smtClean="0"/>
            </a:br>
            <a:r>
              <a:rPr lang="cs-CZ" sz="3200" smtClean="0"/>
              <a:t>Autoři vnímají tuto „závislost“ pozitivně a jednoznačně se stavějí za podávání dostatečných</a:t>
            </a:r>
            <a:br>
              <a:rPr lang="cs-CZ" sz="3200" smtClean="0"/>
            </a:br>
            <a:r>
              <a:rPr lang="cs-CZ" sz="3200" smtClean="0"/>
              <a:t>dávek „opiátů“ infaustně nemocným. </a:t>
            </a:r>
            <a:br>
              <a:rPr lang="cs-CZ" sz="3200" smtClean="0"/>
            </a:br>
            <a:endParaRPr lang="cs-CZ" sz="320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5746750"/>
          </a:xfrm>
        </p:spPr>
        <p:txBody>
          <a:bodyPr/>
          <a:lstStyle/>
          <a:p>
            <a:r>
              <a:rPr lang="cs-CZ" sz="3200" smtClean="0"/>
              <a:t>V tomto kontextu si samozřejmě uvědomují neostrou hranici mezi „snesitelnými“ bolestmi a bolestmi „nesnesitelnými“ při vědomí zcela individuálního vnímání bolesti každým z nás, kdy někomu stačí podávat neopiátová analgetika, někomu se stejnou diagnózou a obdobným rozsahem postižení nutno k úspěšnému tlumení bolestí podávat „opiáty“ ve vysokých dávkách.</a:t>
            </a:r>
            <a:br>
              <a:rPr lang="cs-CZ" sz="3200" smtClean="0"/>
            </a:br>
            <a:endParaRPr lang="cs-CZ" sz="320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5675312"/>
          </a:xfrm>
        </p:spPr>
        <p:txBody>
          <a:bodyPr/>
          <a:lstStyle/>
          <a:p>
            <a:r>
              <a:rPr lang="cs-CZ" sz="3200" smtClean="0"/>
              <a:t>Kladou si však otázku:</a:t>
            </a:r>
            <a:br>
              <a:rPr lang="cs-CZ" sz="3200" smtClean="0"/>
            </a:br>
            <a:r>
              <a:rPr lang="cs-CZ" sz="3200" smtClean="0"/>
              <a:t>jak pohlížet na doslova deseti - či spíše statisíce iatrogenně závislých lidí, kteří do psychiatrických ambulancí, natož do léčeben, nikdy nepřijdou? Tito lidé vesměs získávají návykové léky od praktických lékařů, ale nejen od nich, velmi často i od svých bližních, kteří je mají předepsané jak od „praktiků“, tak i od specialistů.</a:t>
            </a:r>
            <a:br>
              <a:rPr lang="cs-CZ" sz="3200" smtClean="0"/>
            </a:br>
            <a:endParaRPr lang="cs-CZ" sz="3200" smtClean="0"/>
          </a:p>
        </p:txBody>
      </p:sp>
      <p:sp>
        <p:nvSpPr>
          <p:cNvPr id="3" name="Výbuch 1 2"/>
          <p:cNvSpPr/>
          <p:nvPr/>
        </p:nvSpPr>
        <p:spPr>
          <a:xfrm>
            <a:off x="179512" y="6381328"/>
            <a:ext cx="288032" cy="2606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5746750"/>
          </a:xfrm>
        </p:spPr>
        <p:txBody>
          <a:bodyPr/>
          <a:lstStyle/>
          <a:p>
            <a:r>
              <a:rPr lang="cs-CZ" sz="3200" smtClean="0"/>
              <a:t>Jsou to různí „neurotici“ a „nespavci“ na jedné straně, </a:t>
            </a:r>
            <a:br>
              <a:rPr lang="cs-CZ" sz="3200" smtClean="0"/>
            </a:br>
            <a:r>
              <a:rPr lang="cs-CZ" sz="3200" smtClean="0"/>
              <a:t>na straně druhé pacienti s bolestivými stavy v rámci svých chronických chorob, jako jsou onemocnění pohybového aparátu, neurologické choroby, systémové choroby, onemocnění dýchacího, gastrointestinálního </a:t>
            </a:r>
            <a:br>
              <a:rPr lang="cs-CZ" sz="3200" smtClean="0"/>
            </a:br>
            <a:r>
              <a:rPr lang="cs-CZ" sz="3200" smtClean="0"/>
              <a:t>či vylučovacího traktu apod.   </a:t>
            </a:r>
            <a:r>
              <a:rPr lang="cs-CZ" sz="2800" smtClean="0"/>
              <a:t/>
            </a:r>
            <a:br>
              <a:rPr lang="cs-CZ" sz="2800" smtClean="0"/>
            </a:br>
            <a:endParaRPr lang="cs-CZ" sz="2800" smtClean="0"/>
          </a:p>
        </p:txBody>
      </p:sp>
      <p:sp>
        <p:nvSpPr>
          <p:cNvPr id="3" name="Výbuch 1 2"/>
          <p:cNvSpPr/>
          <p:nvPr/>
        </p:nvSpPr>
        <p:spPr>
          <a:xfrm>
            <a:off x="179512" y="6381328"/>
            <a:ext cx="288032" cy="2606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182</Words>
  <Application>Microsoft Office PowerPoint</Application>
  <PresentationFormat>Předvádění na obrazovce (4:3)</PresentationFormat>
  <Paragraphs>37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IATROGENNÍ ZÁVISLOSTI  – KDY PROBLÉM,  KDY MILOSRDENSTVÍ.....?  </vt:lpstr>
      <vt:lpstr>Autoři - lékaři Psychiatrické léčebny Červený Dvůr –  se léta zabývají terapií závislých. Oba jsou původním zaměřením internisté,  postupně se specializující na léčbu návykových nemocí. Mají letité zkušenosti jak s ústavní odvykací léčbou závislých na mateřském pracovišti,  tak s ambulantní substituční léčbou v o.s. Prevent v Českých Budějovicích. </vt:lpstr>
      <vt:lpstr>Oba se kromě „klasických“ závislostí již léta setkávají s kontroverzní záležitostí – se  závislostmi, iatrogenně navozenými. Všímali si jich již při svém dřívějším internistickém  působení - ať to byly závislosti na opioidech u bolestivých stavů různé etiologie, a nebo  „neurózy“ či deprese provázené masivním zneužíváním benzodiazepinů, původně většinou  řádně ordinovaných lékařem. </vt:lpstr>
      <vt:lpstr>Zabývají se jimi i nyní při odvykací léčbě obdobných pacientů, přicházejících do léčebny z AT ordinací, kdy ambulantní léčba většinou selhala. Autoři tyto pacienty vnímají jako  pouhou špičku ledovce ve srovnání s celkovým počtem iatrogenně závislých lidí,  získávajících své návykové medikamenty především od praktických lékařů, často však i  jinými cestami. </vt:lpstr>
      <vt:lpstr>Nemají v úmyslu kritizovat styl podávání opioidů u onkologicky nemocných pacientů, naopak, u nich je v terminálních stádiích choroby jejich ordinace doslova dobrodiním a spíše je otázkou, proč se ve zdravotnických zařízeních „opiáty“ vesměs poddávkovávají. V tomto ohledu je velmi záslužná činnost hospiců a i ambulantní „hospicové“ péče, kde se důsledně dbá na to, aby nemocní prožívali své „odcházení“ bez fyzického strádání. </vt:lpstr>
      <vt:lpstr>U těchto lidí a pro tyto lidi je jejich krátkodobá iatrogenní závislost na návykových látkách doslova dobrodiním a milosrdenstvím, zásadně ovlivňujícím kvalitu jejich krátícího se života. Autoři vnímají tuto „závislost“ pozitivně a jednoznačně se stavějí za podávání dostatečných dávek „opiátů“ infaustně nemocným.  </vt:lpstr>
      <vt:lpstr>V tomto kontextu si samozřejmě uvědomují neostrou hranici mezi „snesitelnými“ bolestmi a bolestmi „nesnesitelnými“ při vědomí zcela individuálního vnímání bolesti každým z nás, kdy někomu stačí podávat neopiátová analgetika, někomu se stejnou diagnózou a obdobným rozsahem postižení nutno k úspěšnému tlumení bolestí podávat „opiáty“ ve vysokých dávkách. </vt:lpstr>
      <vt:lpstr>Kladou si však otázku: jak pohlížet na doslova deseti - či spíše statisíce iatrogenně závislých lidí, kteří do psychiatrických ambulancí, natož do léčeben, nikdy nepřijdou? Tito lidé vesměs získávají návykové léky od praktických lékařů, ale nejen od nich, velmi často i od svých bližních, kteří je mají předepsané jak od „praktiků“, tak i od specialistů. </vt:lpstr>
      <vt:lpstr>Jsou to různí „neurotici“ a „nespavci“ na jedné straně,  na straně druhé pacienti s bolestivými stavy v rámci svých chronických chorob, jako jsou onemocnění pohybového aparátu, neurologické choroby, systémové choroby, onemocnění dýchacího, gastrointestinálního  či vylučovacího traktu apod.    </vt:lpstr>
      <vt:lpstr>Autoři se ptají:  Pro koho a kdy je závislost (zejména  na opioidech) problémem a pro koho  a kdy vlastně milosrdenstvím? </vt:lpstr>
      <vt:lpstr>A odpovídají si: Závislost (zejména na opioidech, ale i např. na benzodiazepinech) je problémem pro jedince  bez „premorbidně“ somatických a/nebo psychických onemocnění, čili pro „typicky závislé“ – pro toxikomany. Problémem je vždy a bez diskuse. </vt:lpstr>
      <vt:lpstr>Naopak milosrdenstvím je pro závažně a chronicky somaticky nemocné, zejména seniory, a to nejen s infaustními onkologickými chorobami, ale i s vleklými bolestivými stavy nenádorové etiologie - jako jsou onemocnění pohybového aparátu, systémové choroby apod. Milosrdenstvím je vždy, ale je možno diskutovat, zda v některých případech nelze bolestivé stavy do určité míry ovlivnit i nemedikamentózně – např. stereotaktickými či jinými zásahy. </vt:lpstr>
      <vt:lpstr>Dále si autoři kladou otázky: Koho máme léčit a komu více prospějeme tím, že jeho závislost neléčíme, Kdy vlastně „méně je více“? </vt:lpstr>
      <vt:lpstr>A  rovněž se ptají: Kde je ona hranice mezi léčit či neléčit, jak ostrá je tato hranice a máme vůbec právo ji  stanovovat?  </vt:lpstr>
      <vt:lpstr>Na tyto otázky si odpovídají: Léčbu jednoznačně doporučujeme závislým – toxikomanům.  Můžeme doporučit buď odvykací léčbu ambulantní či ústavní formou, event. můžeme  nabídnout dlouhodobou terapii substituční – o výběru z těchto možností a jejich kladech  i záporech jsme podrobněji hovořili zde na loňské konferenci. </vt:lpstr>
      <vt:lpstr>Můžeme diskutovat, zda léčit z určité (někdy i rozvinuté) závislosti - např. na benzodiazepinech - seniory v pokročilejším věku, a nebo je v jejich „blažené závislosti“ ponechat?  Aniž bychom podceňovali závislost právě na benzodiazepinech, která je velmi rozšířená,  kloníme se k názoru, že právě  v těchto případech je milosrdnější tuto závislost neléčit. Právě zde platí, že „méně je více“. </vt:lpstr>
      <vt:lpstr>Hranice mezi „léčit či neléčit“ zde samozřejmě není ostrá a jednoznačná, probíhá v mysli a zejména svědomí lékaře – adiktologa, který ji stanovuje,  aniž by si však měl činit ambice být v jejím posuzování jakýmsi morálním arbitrem či  dokonce soudcem. </vt:lpstr>
      <vt:lpstr>Děkuji za pozornost a shovívavé a vlídné vyslechnutí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Iatrogenní závislosti – kdy problém, kdy milosrdenství.....? Šebeš Andrej, Zimmelová Veronika Psychiatrická léčebna Červený Dvůr XIX. AT konference, Seč, červen 2013 </dc:title>
  <dc:creator>zimmelova</dc:creator>
  <cp:lastModifiedBy>MUDr. Veronika Zimmelová</cp:lastModifiedBy>
  <cp:revision>13</cp:revision>
  <dcterms:created xsi:type="dcterms:W3CDTF">2013-05-25T10:40:25Z</dcterms:created>
  <dcterms:modified xsi:type="dcterms:W3CDTF">2013-06-03T09:40:29Z</dcterms:modified>
</cp:coreProperties>
</file>