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306" r:id="rId5"/>
    <p:sldId id="267" r:id="rId6"/>
    <p:sldId id="268" r:id="rId7"/>
    <p:sldId id="269" r:id="rId8"/>
    <p:sldId id="270" r:id="rId9"/>
    <p:sldId id="259" r:id="rId10"/>
    <p:sldId id="260" r:id="rId11"/>
    <p:sldId id="261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63" r:id="rId26"/>
    <p:sldId id="284" r:id="rId27"/>
    <p:sldId id="285" r:id="rId28"/>
    <p:sldId id="26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305" r:id="rId37"/>
    <p:sldId id="293" r:id="rId38"/>
    <p:sldId id="295" r:id="rId39"/>
    <p:sldId id="296" r:id="rId40"/>
    <p:sldId id="297" r:id="rId41"/>
    <p:sldId id="298" r:id="rId42"/>
    <p:sldId id="299" r:id="rId43"/>
    <p:sldId id="300" r:id="rId44"/>
    <p:sldId id="294" r:id="rId45"/>
    <p:sldId id="301" r:id="rId46"/>
    <p:sldId id="302" r:id="rId47"/>
    <p:sldId id="304" r:id="rId48"/>
    <p:sldId id="303" r:id="rId49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50" autoAdjust="0"/>
  </p:normalViewPr>
  <p:slideViewPr>
    <p:cSldViewPr snapToGrid="0"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9A1E8C-3A41-4769-ADCC-A82A40BD3F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A1E8C-3A41-4769-ADCC-A82A40BD3F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1513" y="2060575"/>
            <a:ext cx="5583237" cy="1470025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407025"/>
            <a:ext cx="8280400" cy="1079500"/>
          </a:xfrm>
        </p:spPr>
        <p:txBody>
          <a:bodyPr/>
          <a:lstStyle>
            <a:lvl1pPr marL="0" indent="0">
              <a:spcBef>
                <a:spcPct val="5000"/>
              </a:spcBef>
              <a:buFontTx/>
              <a:buNone/>
              <a:defRPr sz="2000"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10400" y="6530975"/>
            <a:ext cx="2133600" cy="2603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1B1506A0-C7D2-47A2-ABB1-76EF5AAA16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0688" y="300038"/>
            <a:ext cx="2049462" cy="58547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0713" y="300038"/>
            <a:ext cx="5997575" cy="58547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A7FE9399-AE23-4E31-9728-E0404054B8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83200A0A-A8A7-47D2-820A-3EF53ED191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F4B79CF4-9344-4E04-A58C-235C43886C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0713" y="1484313"/>
            <a:ext cx="3957637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1484313"/>
            <a:ext cx="3959225" cy="467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964056AD-EDE1-44DD-BC10-2DCE7D92F8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BB5054E0-A637-4B63-AA13-3E25F8E5FE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9D392015-855D-4E2D-900C-2463800E3C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B54E46BF-524E-4318-918F-68CF5DF84F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9C99305F-82AA-4E3F-B460-8DC24FADFB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strana </a:t>
            </a:r>
            <a:fld id="{9EBB37DE-37D4-4253-8C8B-87EFB13F48F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300038"/>
            <a:ext cx="73437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0713" y="1484313"/>
            <a:ext cx="8069262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12088" y="6524625"/>
            <a:ext cx="13319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563" y="6524625"/>
            <a:ext cx="971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r>
              <a:rPr lang="cs-CZ"/>
              <a:t>strana </a:t>
            </a:r>
            <a:fld id="{DF6CD918-E080-43AA-9BEA-76D0EA624A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58888" y="6524625"/>
            <a:ext cx="39608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r>
              <a:rPr lang="cs-CZ" smtClean="0"/>
              <a:t>Prostituce a drogy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dirty="0" smtClean="0"/>
              <a:t>Užívání „drog“ sexuálními pracovníky v kontextu veřejného zdraví – současný stav legislativy České republiky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Jaroslav Šejvl</a:t>
            </a:r>
          </a:p>
          <a:p>
            <a:r>
              <a:rPr lang="cs-CZ" dirty="0" smtClean="0"/>
              <a:t>Centrum </a:t>
            </a:r>
            <a:r>
              <a:rPr lang="cs-CZ" dirty="0" err="1" smtClean="0"/>
              <a:t>adiktologie</a:t>
            </a:r>
            <a:r>
              <a:rPr lang="cs-CZ" dirty="0" smtClean="0"/>
              <a:t> Psychiatrická klinika 1. LF UK a VFN v Praze</a:t>
            </a:r>
          </a:p>
          <a:p>
            <a:r>
              <a:rPr lang="cs-CZ" dirty="0" smtClean="0"/>
              <a:t>AT konference, 11. dubna 2011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– sexuální 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/>
              <a:t>zákon č. 241/1922 Sb., o potírání pohlavních nemocí (§ 15).</a:t>
            </a:r>
          </a:p>
          <a:p>
            <a:r>
              <a:rPr lang="cs-CZ" sz="3000" dirty="0" smtClean="0"/>
              <a:t>Česká republika ratifikovala (25. 7. 1951) k 14. 3. 1958 Mezinárodní úmluvu o potlačování a zrušení obchodu s lidmi a vykořisťování prostituce jiného (úmluva nebyla nikdy publikována ve Sbírce zákonů).</a:t>
            </a:r>
          </a:p>
          <a:p>
            <a:r>
              <a:rPr lang="cs-CZ" sz="3000" dirty="0" smtClean="0"/>
              <a:t>zákon č. 359/1999 Sb., o sociálně-právní ochraně dětí (§ 6).</a:t>
            </a:r>
            <a:endParaRPr lang="cs-CZ" sz="3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3" y="6524625"/>
            <a:ext cx="1092784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Šedá zóna prostituce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/>
              <a:t>Česká republika – paranoia a pokrytectví.</a:t>
            </a:r>
          </a:p>
          <a:p>
            <a:endParaRPr lang="cs-CZ" sz="3000" dirty="0" smtClean="0"/>
          </a:p>
          <a:p>
            <a:r>
              <a:rPr lang="cs-CZ" sz="3000" dirty="0" smtClean="0"/>
              <a:t>Prostituce neexistuje, tento problém nemáme – státní správa (a co samospráva?, přesun odpovědnosti na NGO).</a:t>
            </a:r>
          </a:p>
          <a:p>
            <a:endParaRPr lang="cs-CZ" sz="3000" dirty="0" smtClean="0"/>
          </a:p>
          <a:p>
            <a:r>
              <a:rPr lang="cs-CZ" sz="3000" dirty="0" smtClean="0"/>
              <a:t>Neexistence pravidel, ochrany, bezpečí; nemohoucnost/obava/problém odvolávat se na zákony.</a:t>
            </a:r>
          </a:p>
          <a:p>
            <a:endParaRPr lang="cs-CZ" sz="30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5855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vztah?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Závazná smlouva pro obě strany (byť konkludentní).</a:t>
            </a:r>
          </a:p>
          <a:p>
            <a:endParaRPr lang="cs-CZ" dirty="0" smtClean="0"/>
          </a:p>
          <a:p>
            <a:r>
              <a:rPr lang="cs-CZ" dirty="0" smtClean="0"/>
              <a:t>Ochrana sexuálního pracovníka i klienta.</a:t>
            </a:r>
          </a:p>
          <a:p>
            <a:endParaRPr lang="cs-CZ" dirty="0" smtClean="0"/>
          </a:p>
          <a:p>
            <a:r>
              <a:rPr lang="cs-CZ" dirty="0" err="1" smtClean="0"/>
              <a:t>Lege</a:t>
            </a:r>
            <a:r>
              <a:rPr lang="cs-CZ" dirty="0" smtClean="0"/>
              <a:t> artis – forma.</a:t>
            </a:r>
          </a:p>
          <a:p>
            <a:endParaRPr lang="cs-CZ" dirty="0" smtClean="0"/>
          </a:p>
          <a:p>
            <a:r>
              <a:rPr lang="cs-CZ" dirty="0" smtClean="0"/>
              <a:t>Realita bez fikce.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21951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 dál?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Kriminalizace? (Ano či ne?)</a:t>
            </a:r>
          </a:p>
          <a:p>
            <a:endParaRPr lang="cs-CZ" dirty="0" smtClean="0"/>
          </a:p>
          <a:p>
            <a:r>
              <a:rPr lang="cs-CZ" dirty="0" smtClean="0"/>
              <a:t>Šedá zóna? (Ano či ne?)</a:t>
            </a:r>
          </a:p>
          <a:p>
            <a:endParaRPr lang="cs-CZ" dirty="0" smtClean="0"/>
          </a:p>
          <a:p>
            <a:r>
              <a:rPr lang="cs-CZ" dirty="0" smtClean="0"/>
              <a:t>Registrace? (Dobrovolnost? Souhlas?)</a:t>
            </a:r>
          </a:p>
          <a:p>
            <a:endParaRPr lang="cs-CZ" dirty="0" smtClean="0"/>
          </a:p>
          <a:p>
            <a:r>
              <a:rPr lang="cs-CZ" dirty="0" smtClean="0"/>
              <a:t>Regulace? (Daně? Živnost?)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5855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Dobrovolnost? Souhlas?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Profesionální přístup sexuálního pracovníka (práva a povinnosti jako u jiného živnostenského oprávnění).</a:t>
            </a:r>
          </a:p>
          <a:p>
            <a:endParaRPr lang="cs-CZ" sz="2800" dirty="0" smtClean="0"/>
          </a:p>
          <a:p>
            <a:r>
              <a:rPr lang="cs-CZ" sz="2800" dirty="0" smtClean="0"/>
              <a:t>Ano, chci to dělat!</a:t>
            </a:r>
          </a:p>
          <a:p>
            <a:endParaRPr lang="cs-CZ" sz="2800" dirty="0" smtClean="0"/>
          </a:p>
          <a:p>
            <a:r>
              <a:rPr lang="cs-CZ" sz="2800" dirty="0" smtClean="0"/>
              <a:t>Rovnice: registrovaný sexuální pracovník → klient.</a:t>
            </a:r>
          </a:p>
          <a:p>
            <a:r>
              <a:rPr lang="cs-CZ" sz="2800" dirty="0" smtClean="0"/>
              <a:t>R-R: Češi 90%, ¾ lidé ze sousedství; 42% prof. – osamělé samoživitelky.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11.4.2011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7379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Nedobrovolnost! Obchod.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sex. pracovníka (OČTŘ)?</a:t>
            </a:r>
          </a:p>
          <a:p>
            <a:endParaRPr lang="cs-CZ" dirty="0" smtClean="0"/>
          </a:p>
          <a:p>
            <a:r>
              <a:rPr lang="cs-CZ" dirty="0" smtClean="0"/>
              <a:t>Rizika na sexuální scéně?</a:t>
            </a:r>
          </a:p>
          <a:p>
            <a:endParaRPr lang="cs-CZ" dirty="0" smtClean="0"/>
          </a:p>
          <a:p>
            <a:r>
              <a:rPr lang="cs-CZ" dirty="0" smtClean="0"/>
              <a:t>Možnosti abstraktní registrace?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5855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 </a:t>
            </a:r>
            <a:r>
              <a:rPr lang="cs-CZ" dirty="0" err="1" smtClean="0"/>
              <a:t>lege</a:t>
            </a:r>
            <a:r>
              <a:rPr lang="cs-CZ" dirty="0" smtClean="0"/>
              <a:t> </a:t>
            </a:r>
            <a:r>
              <a:rPr lang="cs-CZ" dirty="0" err="1" smtClean="0"/>
              <a:t>ferenda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zastupitelstva hl. m. Prahy (2008).</a:t>
            </a:r>
          </a:p>
          <a:p>
            <a:endParaRPr lang="cs-CZ" dirty="0" smtClean="0"/>
          </a:p>
          <a:p>
            <a:r>
              <a:rPr lang="cs-CZ" dirty="0" smtClean="0"/>
              <a:t>Regulace prostituce – podmínky nabízení a vykonávání prostituce; provoz zařízení k vykonávání prostituce.</a:t>
            </a:r>
          </a:p>
          <a:p>
            <a:endParaRPr lang="cs-CZ" dirty="0" smtClean="0"/>
          </a:p>
          <a:p>
            <a:r>
              <a:rPr lang="cs-CZ" dirty="0" smtClean="0"/>
              <a:t>Přímý a dobrovolný fyzický kontakt sexuální pracovník → klient.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5855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Obecní úřad.</a:t>
            </a:r>
          </a:p>
          <a:p>
            <a:endParaRPr lang="cs-CZ" dirty="0" smtClean="0"/>
          </a:p>
          <a:p>
            <a:r>
              <a:rPr lang="cs-CZ" dirty="0" smtClean="0"/>
              <a:t>Veřejná listina.</a:t>
            </a:r>
          </a:p>
          <a:p>
            <a:endParaRPr lang="cs-CZ" dirty="0" smtClean="0"/>
          </a:p>
          <a:p>
            <a:r>
              <a:rPr lang="cs-CZ" dirty="0" smtClean="0"/>
              <a:t>Podmínky (§ 3 odst. 2).</a:t>
            </a:r>
          </a:p>
          <a:p>
            <a:endParaRPr lang="cs-CZ" dirty="0" smtClean="0"/>
          </a:p>
          <a:p>
            <a:r>
              <a:rPr lang="cs-CZ" dirty="0" smtClean="0"/>
              <a:t>Omezená doba oprávnění.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1283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Posudek zdravotní způsobilosti.</a:t>
            </a:r>
          </a:p>
          <a:p>
            <a:endParaRPr lang="cs-CZ" dirty="0" smtClean="0"/>
          </a:p>
          <a:p>
            <a:r>
              <a:rPr lang="cs-CZ" dirty="0" smtClean="0"/>
              <a:t>Seznam nemocí vylučujících zdravotní způsobilost.</a:t>
            </a:r>
          </a:p>
          <a:p>
            <a:endParaRPr lang="cs-CZ" dirty="0" smtClean="0"/>
          </a:p>
          <a:p>
            <a:r>
              <a:rPr lang="cs-CZ" dirty="0" smtClean="0"/>
              <a:t>Druhy, četnost a obsah lékařských prohlídek.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4331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Daná pro sexuálního pracovníka.</a:t>
            </a:r>
          </a:p>
          <a:p>
            <a:endParaRPr lang="cs-CZ" dirty="0" smtClean="0"/>
          </a:p>
          <a:p>
            <a:r>
              <a:rPr lang="cs-CZ" dirty="0" smtClean="0"/>
              <a:t>Průkaznost oprávnění.</a:t>
            </a:r>
          </a:p>
          <a:p>
            <a:endParaRPr lang="cs-CZ" dirty="0" smtClean="0"/>
          </a:p>
          <a:p>
            <a:r>
              <a:rPr lang="cs-CZ" dirty="0" smtClean="0"/>
              <a:t>Kdo může být provozovatel zařízení.</a:t>
            </a:r>
          </a:p>
          <a:p>
            <a:endParaRPr lang="cs-CZ" dirty="0" smtClean="0"/>
          </a:p>
          <a:p>
            <a:r>
              <a:rPr lang="cs-CZ" dirty="0" smtClean="0"/>
              <a:t>Správní delikty.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1283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pojmů.</a:t>
            </a:r>
          </a:p>
          <a:p>
            <a:r>
              <a:rPr lang="cs-CZ" dirty="0" smtClean="0"/>
              <a:t>Obecná charakteristika sex. pracovníka.</a:t>
            </a:r>
          </a:p>
          <a:p>
            <a:r>
              <a:rPr lang="cs-CZ" dirty="0" smtClean="0"/>
              <a:t>Šedá zóna; status quo – de </a:t>
            </a:r>
            <a:r>
              <a:rPr lang="cs-CZ" dirty="0" err="1" smtClean="0"/>
              <a:t>lege</a:t>
            </a:r>
            <a:r>
              <a:rPr lang="cs-CZ" dirty="0" smtClean="0"/>
              <a:t> lata a de </a:t>
            </a:r>
            <a:r>
              <a:rPr lang="cs-CZ" dirty="0" err="1" smtClean="0"/>
              <a:t>lege</a:t>
            </a:r>
            <a:r>
              <a:rPr lang="cs-CZ" dirty="0" smtClean="0"/>
              <a:t> </a:t>
            </a:r>
            <a:r>
              <a:rPr lang="cs-CZ" dirty="0" err="1" smtClean="0"/>
              <a:t>ferenda</a:t>
            </a:r>
            <a:r>
              <a:rPr lang="cs-CZ" dirty="0" smtClean="0"/>
              <a:t>.</a:t>
            </a:r>
          </a:p>
          <a:p>
            <a:r>
              <a:rPr lang="cs-CZ" dirty="0" smtClean="0"/>
              <a:t>Deklarace a viktimizace.</a:t>
            </a:r>
          </a:p>
          <a:p>
            <a:r>
              <a:rPr lang="cs-CZ" dirty="0" smtClean="0"/>
              <a:t>Užívání drog sexuálními pracovníky.</a:t>
            </a:r>
          </a:p>
          <a:p>
            <a:r>
              <a:rPr lang="cs-CZ" dirty="0" smtClean="0"/>
              <a:t>Jeden z mála – výzkum.</a:t>
            </a:r>
          </a:p>
          <a:p>
            <a:r>
              <a:rPr lang="cs-CZ" dirty="0" smtClean="0"/>
              <a:t>Diskuse a závěr.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83200A0A-A8A7-47D2-820A-3EF53ED1912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Brusel, 2005.</a:t>
            </a:r>
          </a:p>
          <a:p>
            <a:endParaRPr lang="cs-CZ" dirty="0" smtClean="0"/>
          </a:p>
          <a:p>
            <a:r>
              <a:rPr lang="cs-CZ" dirty="0" smtClean="0"/>
              <a:t>Nejedná se o právní dokument.</a:t>
            </a:r>
          </a:p>
          <a:p>
            <a:endParaRPr lang="cs-CZ" dirty="0" smtClean="0"/>
          </a:p>
          <a:p>
            <a:r>
              <a:rPr lang="cs-CZ" dirty="0" smtClean="0"/>
              <a:t>Vychází z mezinárodních smluv OSN.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280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Deklarace – článek 1 –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každého na život, svobodu a osobní bezpečnost.</a:t>
            </a:r>
          </a:p>
          <a:p>
            <a:r>
              <a:rPr lang="cs-CZ" dirty="0" smtClean="0"/>
              <a:t>Právo na ochranu před svévolným narušováním soukromí, rodinného života, domova, korespondence a útoky na čest a dobrou pověst.</a:t>
            </a:r>
          </a:p>
          <a:p>
            <a:r>
              <a:rPr lang="cs-CZ" dirty="0" smtClean="0"/>
              <a:t>Právo na nejvyšší dosažitelnou úroveň fyzického a psychického zdraví.</a:t>
            </a:r>
          </a:p>
          <a:p>
            <a:r>
              <a:rPr lang="cs-CZ" dirty="0" smtClean="0"/>
              <a:t>Právo na svobodu pohybu a pobytu.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280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Deklarace článek 5 – 7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100" dirty="0" smtClean="0"/>
              <a:t>Nikdo nesmí být držen v otroctví, nucené práci či nevolnictví.</a:t>
            </a:r>
          </a:p>
          <a:p>
            <a:r>
              <a:rPr lang="cs-CZ" sz="3100" dirty="0" smtClean="0"/>
              <a:t>Každý má právo na stejnou právní ochranu a ochranu před diskriminací a jakýmkoli druhem podněcování k diskriminaci, založeného na příslušnosti k pohlaví, rase, občanství a sexuální orientaci.</a:t>
            </a:r>
          </a:p>
          <a:p>
            <a:r>
              <a:rPr lang="cs-CZ" sz="3100" dirty="0" smtClean="0"/>
              <a:t>Každý má právo vstoupit do manželství a založit si rodinu.</a:t>
            </a:r>
            <a:endParaRPr lang="cs-CZ" sz="31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280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Deklarace článek 8 –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má právo na práci, na svobodnou volbu povolání a spravedlivé a příznivé pracovní podmínky.</a:t>
            </a:r>
          </a:p>
          <a:p>
            <a:r>
              <a:rPr lang="cs-CZ" dirty="0" smtClean="0"/>
              <a:t>Právo na pokojné shromažďování a spolčování.</a:t>
            </a:r>
          </a:p>
          <a:p>
            <a:r>
              <a:rPr lang="cs-CZ" dirty="0" smtClean="0"/>
              <a:t>Každý má právo opustit jakoukoli zemi včetně své vlastní a právo vrátit se do vlastní země.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280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Deklarace článek 11 a 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má právo hledat azyl a nikdo nesmí být zneuctíván.</a:t>
            </a:r>
          </a:p>
          <a:p>
            <a:endParaRPr lang="cs-CZ" dirty="0" smtClean="0"/>
          </a:p>
          <a:p>
            <a:r>
              <a:rPr lang="cs-CZ" dirty="0" smtClean="0"/>
              <a:t>Každý má právo podílet se na kulturním a veřejném životě.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4331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Viktimizace a trestné 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Potencionální riziko stát se obětí.</a:t>
            </a:r>
          </a:p>
          <a:p>
            <a:endParaRPr lang="cs-CZ" sz="2800" dirty="0" smtClean="0"/>
          </a:p>
          <a:p>
            <a:r>
              <a:rPr lang="cs-CZ" sz="2800" dirty="0" smtClean="0"/>
              <a:t>Oběť není totožná s poškozeným v trestním řízení.</a:t>
            </a:r>
          </a:p>
          <a:p>
            <a:endParaRPr lang="cs-CZ" sz="2800" dirty="0" smtClean="0"/>
          </a:p>
          <a:p>
            <a:r>
              <a:rPr lang="cs-CZ" sz="2800" dirty="0" smtClean="0"/>
              <a:t>Znásilnění (§ 185), Sexuální nátlak (§ 186), Pohlavní zneužití (§ 187), Prostituce ohrožující mravní vývoj dětí (§ 190), Šíření pornografie (§ 191), Výroba a jiné nakládání s dětskou pornografií (§ 192) a Zneužití dítěte k výrobě pornografie (§ 193).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4331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trestné 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100" dirty="0" smtClean="0"/>
              <a:t>§ 152 – šíření nakažlivé lidské nemoci (úmysl), § 153 (nedbalost).</a:t>
            </a:r>
          </a:p>
          <a:p>
            <a:r>
              <a:rPr lang="cs-CZ" sz="3100" dirty="0" smtClean="0"/>
              <a:t>§ 155 – ohrožení pohlavní nemocí.</a:t>
            </a:r>
          </a:p>
          <a:p>
            <a:r>
              <a:rPr lang="cs-CZ" sz="3100" dirty="0" smtClean="0"/>
              <a:t>§ 159 – nedovolené přerušení těhotenství bez souhlasu těhotné ženy; se souhlasem (§ 160).</a:t>
            </a:r>
          </a:p>
          <a:p>
            <a:r>
              <a:rPr lang="cs-CZ" sz="3100" dirty="0" smtClean="0"/>
              <a:t>§ 161 – pomoc těhotné ženě k umělému přerušení těhotenství a § 162 – svádění těhotné ženy k umělému přerušení těhotenství.</a:t>
            </a:r>
            <a:endParaRPr lang="cs-CZ" sz="31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08235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Prostituce a drogy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Specificky 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Obchodování s lidmi (§ 168),</a:t>
            </a:r>
          </a:p>
          <a:p>
            <a:r>
              <a:rPr lang="cs-CZ" dirty="0" smtClean="0"/>
              <a:t>Zbavení osobní svobody (§ 170),</a:t>
            </a:r>
          </a:p>
          <a:p>
            <a:r>
              <a:rPr lang="cs-CZ" dirty="0" smtClean="0"/>
              <a:t>Ohrožování mravní výchovy dítěte (§ 201),</a:t>
            </a:r>
          </a:p>
          <a:p>
            <a:r>
              <a:rPr lang="cs-CZ" dirty="0" smtClean="0"/>
              <a:t>Omezení osobní svobody (§ 171),</a:t>
            </a:r>
          </a:p>
          <a:p>
            <a:r>
              <a:rPr lang="cs-CZ" dirty="0" smtClean="0"/>
              <a:t>Svádění k pohlavnímu styku (§ 202),</a:t>
            </a:r>
          </a:p>
          <a:p>
            <a:r>
              <a:rPr lang="cs-CZ" dirty="0" smtClean="0"/>
              <a:t>Vydírání (§ 175) a</a:t>
            </a:r>
          </a:p>
          <a:p>
            <a:r>
              <a:rPr lang="cs-CZ" dirty="0" smtClean="0"/>
              <a:t>Kuplířství (§ 189).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280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Viktimizace „klientů“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100" dirty="0" smtClean="0"/>
              <a:t>Loupež (§ 173),</a:t>
            </a:r>
          </a:p>
          <a:p>
            <a:r>
              <a:rPr lang="cs-CZ" sz="3100" dirty="0" smtClean="0"/>
              <a:t>Vydírání (§ 175),</a:t>
            </a:r>
          </a:p>
          <a:p>
            <a:endParaRPr lang="cs-CZ" sz="3100" dirty="0" smtClean="0"/>
          </a:p>
          <a:p>
            <a:r>
              <a:rPr lang="cs-CZ" sz="3100" dirty="0" smtClean="0"/>
              <a:t>Krádež (§ 205),</a:t>
            </a:r>
          </a:p>
          <a:p>
            <a:r>
              <a:rPr lang="cs-CZ" sz="3100" dirty="0" smtClean="0"/>
              <a:t>Neoprávněné užívání cizí věci (§ 207),</a:t>
            </a:r>
          </a:p>
          <a:p>
            <a:r>
              <a:rPr lang="cs-CZ" sz="3100" dirty="0" smtClean="0"/>
              <a:t>Podílnictví (§ 214) a</a:t>
            </a:r>
          </a:p>
          <a:p>
            <a:endParaRPr lang="cs-CZ" sz="3100" dirty="0" smtClean="0"/>
          </a:p>
          <a:p>
            <a:r>
              <a:rPr lang="cs-CZ" sz="3100" dirty="0" smtClean="0"/>
              <a:t>Legalizace výnosů z trestné činnosti (§ 216).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8903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Prostituce a drogy –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Jednou ze zásadních změn v organizaci sexuálních služeb za posledních 25 let je s vysokou mírou pravděpodobnosti rostoucí míra závislosti na drogách. </a:t>
            </a:r>
          </a:p>
          <a:p>
            <a:r>
              <a:rPr lang="cs-CZ" sz="2400" dirty="0" smtClean="0"/>
              <a:t>Americké studie naznačují, že finanční prospěch kuplíře – dealera přibývá s tím, jak ubývá finanční prospěch kuplíře tradičního. V jistém smyslu drogová závislost nahradila fyzický nátlak jako prostředek uvěznění v sexuálních službách. </a:t>
            </a:r>
          </a:p>
          <a:p>
            <a:r>
              <a:rPr lang="cs-CZ" sz="2400" dirty="0" smtClean="0"/>
              <a:t>Konečný výsledek se pro pouliční prostitutky nezměnil, stále musí odevzdávat většinu svých příjmů mužům, kteří nad nimi mají moc, finanční a sexuální nadvládu (May, 2002 in Vaníčková, 2007).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11.4.2011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08235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Droga – omamná nebo psychotropní látka (přílohy č. 1 – 7 zák. č. 167/1998 Sb., o návykových látkách, ve znění pozdějších předpisů); nikoli legální drogy.</a:t>
            </a:r>
          </a:p>
          <a:p>
            <a:r>
              <a:rPr lang="cs-CZ" dirty="0" smtClean="0"/>
              <a:t>Prostituce – poskytování sexuálních služeb (obvykle manuální stimulace, orální sex, pohlavní styk nebo anální sex) za úplatu, dar nebo jakoukoli jinou protihodnotu – sexuálním pracovníkem.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83200A0A-A8A7-47D2-820A-3EF53ED1912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Prostituce a drogy –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užívání drog navozuje či odstraňuje zábrany a překážky prostituce/k prostituci. Zejména užívání amfetaminů je uváděno jako prostředek překonat řadu hodin věnovaných komerčnímu sexu. Užívání drog před zahájením prostituční dráhy, ale i užívání drog mezi osobami provozujícími prostituci je mnohem častější než v obecné populaci. Někteří jsou pod vlivem drogy ke komerčnímu sexu nuceni a pod jejím vlivem nuceni k setrvání (</a:t>
            </a:r>
            <a:r>
              <a:rPr lang="cs-CZ" sz="2800" dirty="0" err="1" smtClean="0"/>
              <a:t>Cusick</a:t>
            </a:r>
            <a:r>
              <a:rPr lang="cs-CZ" sz="2800" dirty="0" smtClean="0"/>
              <a:t>, 2002 in Vaníčková, 2007).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1283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Prostituce a drogy –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Zda je prostituce primárním důvodem k získání peněz na drogy je nepravděpodobné, nicméně je skutečností, že sex se stává někdy v prostituční scéně cenou např. za heroin nebo amfetamin (Vaníčková, 2007).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1283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užití podle typu prostituce (</a:t>
            </a:r>
            <a:r>
              <a:rPr lang="cs-CZ" dirty="0" err="1" smtClean="0"/>
              <a:t>Grolmusová</a:t>
            </a:r>
            <a:r>
              <a:rPr lang="cs-CZ" dirty="0" smtClean="0"/>
              <a:t>, 2008)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620713" y="1484311"/>
          <a:ext cx="8069262" cy="469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877"/>
                <a:gridCol w="1344877"/>
                <a:gridCol w="1344877"/>
                <a:gridCol w="1344877"/>
                <a:gridCol w="1344877"/>
                <a:gridCol w="1344877"/>
              </a:tblGrid>
              <a:tr h="665344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bg1"/>
                          </a:solidFill>
                        </a:rPr>
                        <a:t>Užití</a:t>
                      </a:r>
                      <a:r>
                        <a:rPr lang="cs-CZ" sz="2000" baseline="0" dirty="0" smtClean="0">
                          <a:solidFill>
                            <a:schemeClr val="bg1"/>
                          </a:solidFill>
                        </a:rPr>
                        <a:t>  drogy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klub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privát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ulice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jiné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Celkový součet</a:t>
                      </a:r>
                      <a:endParaRPr lang="cs-CZ" sz="20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653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326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384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653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Ano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52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653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Ano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i.v.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653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V minulosti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653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Neuvedeno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91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118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65344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Celkový součet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482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38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44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590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4331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užití – teritorium (</a:t>
            </a:r>
            <a:r>
              <a:rPr lang="cs-CZ" dirty="0" err="1" smtClean="0"/>
              <a:t>Grolmusová</a:t>
            </a:r>
            <a:r>
              <a:rPr lang="cs-CZ" dirty="0" smtClean="0"/>
              <a:t>, 2008)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365761" y="1249680"/>
          <a:ext cx="8415656" cy="5317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957"/>
                <a:gridCol w="1051957"/>
                <a:gridCol w="1051957"/>
                <a:gridCol w="1051957"/>
                <a:gridCol w="1051957"/>
                <a:gridCol w="1051957"/>
                <a:gridCol w="1051957"/>
                <a:gridCol w="1051957"/>
              </a:tblGrid>
              <a:tr h="517454">
                <a:tc rowSpan="2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Užití </a:t>
                      </a: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drogy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Kraj ČR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3402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Hlavní město Praha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Středočeský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Jihočeský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Ústecký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Liberecký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Moravsko-slezský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Celkový součet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17454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351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384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29774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endParaRPr lang="cs-CZ" sz="1400" b="0" i="0" u="none" strike="noStrike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Ano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33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52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17454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Ano </a:t>
                      </a:r>
                      <a:r>
                        <a:rPr lang="cs-CZ" sz="14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i.v.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93777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 minulosti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93777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neuvedeno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106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118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93777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Celkový součet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524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lang="cs-CZ" sz="14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590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4331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užití podle věku (</a:t>
            </a:r>
            <a:r>
              <a:rPr lang="cs-CZ" dirty="0" err="1" smtClean="0"/>
              <a:t>Grolmusová</a:t>
            </a:r>
            <a:r>
              <a:rPr lang="cs-CZ" dirty="0" smtClean="0"/>
              <a:t>, 2008)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620713" y="1234438"/>
          <a:ext cx="8069264" cy="4800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658"/>
                <a:gridCol w="1008658"/>
                <a:gridCol w="1008658"/>
                <a:gridCol w="1008658"/>
                <a:gridCol w="1008658"/>
                <a:gridCol w="1008658"/>
                <a:gridCol w="1008658"/>
                <a:gridCol w="1008658"/>
              </a:tblGrid>
              <a:tr h="46332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Užití drogy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Věková skupina</a:t>
                      </a:r>
                      <a:endParaRPr lang="cs-CZ" sz="16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2119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21-25 let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26-30 let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31-35 let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 20 let včetně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nad 35 let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neuvedeno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Celkový součet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332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99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134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71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58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384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6332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Ano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52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9258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Ano </a:t>
                      </a:r>
                      <a:r>
                        <a:rPr lang="cs-CZ" sz="16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i.v.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211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 minulosti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211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neuvedeno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118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2119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Celkový součet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165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183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101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41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84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lang="cs-CZ" sz="16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590</a:t>
                      </a:r>
                      <a:endParaRPr lang="cs-CZ" sz="16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280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 podle vzdělání (</a:t>
            </a:r>
            <a:r>
              <a:rPr lang="cs-CZ" dirty="0" err="1" smtClean="0"/>
              <a:t>Grolmusová</a:t>
            </a:r>
            <a:r>
              <a:rPr lang="cs-CZ" dirty="0" smtClean="0"/>
              <a:t>, 2008)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620713" y="1484313"/>
          <a:ext cx="8069264" cy="409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658"/>
                <a:gridCol w="1008658"/>
                <a:gridCol w="1008658"/>
                <a:gridCol w="1008658"/>
                <a:gridCol w="1008658"/>
                <a:gridCol w="1008658"/>
                <a:gridCol w="1008658"/>
                <a:gridCol w="1008658"/>
              </a:tblGrid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Užití </a:t>
                      </a:r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drogy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Věková skupina</a:t>
                      </a:r>
                      <a:endParaRPr lang="cs-CZ" sz="1800" b="1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21-25 let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26-30 let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31-35 let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 20 let včetně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nad 35 let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neuvedeno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Celkový součet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99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134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58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384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Ano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52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Ano </a:t>
                      </a:r>
                      <a:r>
                        <a:rPr lang="cs-CZ" sz="18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i.v.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nezjištěno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648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 minulosti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26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neuvedeno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118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Celkový součet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165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183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41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84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590</a:t>
                      </a:r>
                      <a:endParaRPr lang="cs-CZ" sz="18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2042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v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Minimum zdrojových informací.</a:t>
            </a:r>
          </a:p>
          <a:p>
            <a:endParaRPr lang="cs-CZ" dirty="0" smtClean="0"/>
          </a:p>
          <a:p>
            <a:r>
              <a:rPr lang="cs-CZ" dirty="0" smtClean="0"/>
              <a:t>Problematická cílová skupina a problematické získávání informací.</a:t>
            </a:r>
          </a:p>
          <a:p>
            <a:endParaRPr lang="cs-CZ" dirty="0" smtClean="0"/>
          </a:p>
          <a:p>
            <a:r>
              <a:rPr lang="cs-CZ" dirty="0" smtClean="0"/>
              <a:t>Určitá míra fabulace – strach (z kuplířů, z výsledků, z možných právních následků, …).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280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Výzkumný vzorek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Klientky R – </a:t>
            </a:r>
            <a:r>
              <a:rPr lang="cs-CZ" dirty="0" err="1" smtClean="0"/>
              <a:t>R</a:t>
            </a:r>
            <a:r>
              <a:rPr lang="cs-CZ" dirty="0" smtClean="0"/>
              <a:t>, teritoriálně – Praha.</a:t>
            </a:r>
          </a:p>
          <a:p>
            <a:r>
              <a:rPr lang="cs-CZ" dirty="0" smtClean="0"/>
              <a:t>Nominační technika – náhodný výběr.</a:t>
            </a:r>
          </a:p>
          <a:p>
            <a:r>
              <a:rPr lang="cs-CZ" dirty="0" smtClean="0"/>
              <a:t>Metodologie – </a:t>
            </a:r>
            <a:r>
              <a:rPr lang="cs-CZ" dirty="0" err="1" smtClean="0"/>
              <a:t>polostrukturované</a:t>
            </a:r>
            <a:r>
              <a:rPr lang="cs-CZ" dirty="0" smtClean="0"/>
              <a:t> interview.</a:t>
            </a:r>
          </a:p>
          <a:p>
            <a:r>
              <a:rPr lang="cs-CZ" dirty="0" smtClean="0"/>
              <a:t>otevřené i uzavřené otázky; všechny otázky byly připraveny jako primární; i možnost sekundárních otázek (porozumění a zájem, případně očekávající mlčení u citlivých otázek).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09759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Klientky R – </a:t>
            </a:r>
            <a:r>
              <a:rPr lang="cs-CZ" dirty="0" err="1" smtClean="0"/>
              <a:t>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Aktuálně se prostituci věnuje 8 </a:t>
            </a:r>
            <a:r>
              <a:rPr lang="cs-CZ" dirty="0" err="1" smtClean="0"/>
              <a:t>respondentek</a:t>
            </a:r>
            <a:r>
              <a:rPr lang="cs-CZ" dirty="0" smtClean="0"/>
              <a:t> z celkového výzkumného vzorku (10 </a:t>
            </a:r>
            <a:r>
              <a:rPr lang="cs-CZ" dirty="0" err="1" smtClean="0"/>
              <a:t>respondentek</a:t>
            </a:r>
            <a:r>
              <a:rPr lang="cs-CZ" dirty="0" smtClean="0"/>
              <a:t>).</a:t>
            </a:r>
          </a:p>
          <a:p>
            <a:r>
              <a:rPr lang="cs-CZ" dirty="0" smtClean="0"/>
              <a:t>Jedna </a:t>
            </a:r>
            <a:r>
              <a:rPr lang="cs-CZ" dirty="0" err="1" smtClean="0"/>
              <a:t>respondentka</a:t>
            </a:r>
            <a:r>
              <a:rPr lang="cs-CZ" dirty="0" smtClean="0"/>
              <a:t> udává současné užívání drog (2 další </a:t>
            </a:r>
            <a:r>
              <a:rPr lang="cs-CZ" dirty="0" err="1" smtClean="0"/>
              <a:t>respondentky</a:t>
            </a:r>
            <a:r>
              <a:rPr lang="cs-CZ" dirty="0" smtClean="0"/>
              <a:t> podle kritéria minulého užívání, tedy minimálně 3 měsíce abstinence, patří také mezi současné uživatelky, ačkoliv udávají, že již 1 či 2 měsíce neužívají) a také provozování prostituce.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4331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–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Užívání nelegálních NL v současnosti nebo v minulosti uvedlo 6 z 10 </a:t>
            </a:r>
            <a:r>
              <a:rPr lang="cs-CZ" dirty="0" err="1" smtClean="0"/>
              <a:t>respondentek</a:t>
            </a:r>
            <a:r>
              <a:rPr lang="cs-CZ" dirty="0" smtClean="0"/>
              <a:t>. </a:t>
            </a:r>
          </a:p>
          <a:p>
            <a:r>
              <a:rPr lang="cs-CZ" dirty="0" smtClean="0"/>
              <a:t>Ze 6 </a:t>
            </a:r>
            <a:r>
              <a:rPr lang="cs-CZ" dirty="0" err="1" smtClean="0"/>
              <a:t>respondentek</a:t>
            </a:r>
            <a:r>
              <a:rPr lang="cs-CZ" dirty="0" smtClean="0"/>
              <a:t>, které udaly užívání NL (v minulosti nebo současnosti) jen jedna pracuje v klubu (mezi užíváním NL a prostitucí není u ní kromě jednoho víkendového </a:t>
            </a:r>
            <a:r>
              <a:rPr lang="cs-CZ" dirty="0" err="1" smtClean="0"/>
              <a:t>relapsu</a:t>
            </a:r>
            <a:r>
              <a:rPr lang="cs-CZ" dirty="0" smtClean="0"/>
              <a:t> v práci asi před měsícem – jak klientka uvedla – zřejmá souvislost).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280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Veřejné zdraví – co to je? </a:t>
            </a:r>
          </a:p>
          <a:p>
            <a:r>
              <a:rPr lang="cs-CZ" dirty="0" smtClean="0"/>
              <a:t>Široký pojem – koupání ve volné přírodě, strategie hlukové mapy, zdravotní ústavy, pravidla základní hygieny po záplavách, mezinárodní zdravotnický řád, …</a:t>
            </a:r>
          </a:p>
          <a:p>
            <a:r>
              <a:rPr lang="cs-CZ" dirty="0" smtClean="0"/>
              <a:t>Užší pojem – EU – prevence nemocí, včetně drogové závislosti.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83200A0A-A8A7-47D2-820A-3EF53ED1912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–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pracuje v privátu (udává aplikaci šňupáním a orální aplikaci), ostatní (4) provozují (provozovaly) prostituci na ulici.</a:t>
            </a:r>
          </a:p>
          <a:p>
            <a:endParaRPr lang="cs-CZ" dirty="0" smtClean="0"/>
          </a:p>
          <a:p>
            <a:r>
              <a:rPr lang="cs-CZ" dirty="0" smtClean="0"/>
              <a:t>Tři z nich udávají intravenózní užívání pervitinu, jedna aplikaci šňupáním. Je otázkou jaká je souvislost mezi provozováním pouliční prostituce a intravenózní aplikací.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1283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–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 celkového počtu oslovených klientek byly dvě bývalé uživatelky a zároveň i bývalé prostitutky (tzn. že v současné době obě již neužívají – jedna 2 roky, druhá 15 let; obě již také prostituci neprovozují).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4331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– IV.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 těchto dvou </a:t>
            </a:r>
            <a:r>
              <a:rPr lang="cs-CZ" dirty="0" err="1" smtClean="0"/>
              <a:t>respondentek</a:t>
            </a:r>
            <a:r>
              <a:rPr lang="cs-CZ" dirty="0" smtClean="0"/>
              <a:t> nedává užívání do souvislosti s prostitucí (ačkoliv v rozhovoru sděluje, že získávala peníze na drogy mimo jiné i od přítele, který jí platil za sex).</a:t>
            </a:r>
          </a:p>
          <a:p>
            <a:r>
              <a:rPr lang="cs-CZ" dirty="0" smtClean="0"/>
              <a:t>Oslovené </a:t>
            </a:r>
            <a:r>
              <a:rPr lang="cs-CZ" dirty="0" err="1" smtClean="0"/>
              <a:t>respondentky</a:t>
            </a:r>
            <a:r>
              <a:rPr lang="cs-CZ" dirty="0" smtClean="0"/>
              <a:t> pracující v klubu (3) užívání nelegálních NL negují. Jedna </a:t>
            </a:r>
            <a:r>
              <a:rPr lang="cs-CZ" dirty="0" err="1" smtClean="0"/>
              <a:t>respondentka</a:t>
            </a:r>
            <a:r>
              <a:rPr lang="cs-CZ" dirty="0" smtClean="0"/>
              <a:t> pracující v eskort servisu užívání NL také neguje.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15855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– V.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Výjimečný výzkum.</a:t>
            </a:r>
          </a:p>
          <a:p>
            <a:endParaRPr lang="cs-CZ" dirty="0" smtClean="0"/>
          </a:p>
          <a:p>
            <a:r>
              <a:rPr lang="cs-CZ" dirty="0" smtClean="0"/>
              <a:t>Nezájem o danou oblast.</a:t>
            </a:r>
          </a:p>
          <a:p>
            <a:endParaRPr lang="cs-CZ" dirty="0" smtClean="0"/>
          </a:p>
          <a:p>
            <a:r>
              <a:rPr lang="cs-CZ" dirty="0" smtClean="0"/>
              <a:t>Kriminologické i </a:t>
            </a:r>
            <a:r>
              <a:rPr lang="cs-CZ" dirty="0" err="1" smtClean="0"/>
              <a:t>viktimologické</a:t>
            </a:r>
            <a:r>
              <a:rPr lang="cs-CZ" dirty="0" smtClean="0"/>
              <a:t> faktory v šedé zóně.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28047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jsou klienti?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Typický zákazník – muž, 35 let, ženatý (nebo má stálou partnerku) a rád riskuje.</a:t>
            </a:r>
          </a:p>
          <a:p>
            <a:endParaRPr lang="cs-CZ" dirty="0" smtClean="0"/>
          </a:p>
          <a:p>
            <a:r>
              <a:rPr lang="cs-CZ" dirty="0" smtClean="0"/>
              <a:t>Neuvědomuje (nepřipouští) si riziko pro sebe, a i své blízké (R – </a:t>
            </a:r>
            <a:r>
              <a:rPr lang="cs-CZ" dirty="0" err="1" smtClean="0"/>
              <a:t>R</a:t>
            </a:r>
            <a:r>
              <a:rPr lang="cs-CZ" dirty="0" smtClean="0"/>
              <a:t>, 2008, s. 16).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09759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veřejného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Veřejné zdraví je upraveno článkem 152 Smlouvy o Evropském společenství.</a:t>
            </a:r>
          </a:p>
          <a:p>
            <a:r>
              <a:rPr lang="cs-CZ" dirty="0" smtClean="0"/>
              <a:t>Tento článek říká, že Společenství se ve svých aktivitách zaměří především na prevenci nemocí včetně drogové závislosti. </a:t>
            </a:r>
          </a:p>
          <a:p>
            <a:r>
              <a:rPr lang="cs-CZ" dirty="0" smtClean="0"/>
              <a:t>Prioritou bude podpora výzkumu jejich příčin a způsobů šíření, stejně jako veřejná osvěta a vzdělání.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24999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Přítomnost drog.</a:t>
            </a:r>
          </a:p>
          <a:p>
            <a:endParaRPr lang="cs-CZ" dirty="0" smtClean="0"/>
          </a:p>
          <a:p>
            <a:r>
              <a:rPr lang="cs-CZ" dirty="0" smtClean="0"/>
              <a:t>Co s tím? Jak dál?</a:t>
            </a:r>
          </a:p>
          <a:p>
            <a:endParaRPr lang="cs-CZ" dirty="0" smtClean="0"/>
          </a:p>
          <a:p>
            <a:r>
              <a:rPr lang="cs-CZ" dirty="0" smtClean="0"/>
              <a:t>Kriminologická a </a:t>
            </a:r>
            <a:r>
              <a:rPr lang="cs-CZ" dirty="0" err="1" smtClean="0"/>
              <a:t>viktimologická</a:t>
            </a:r>
            <a:r>
              <a:rPr lang="cs-CZ" dirty="0" smtClean="0"/>
              <a:t> rizika.</a:t>
            </a:r>
          </a:p>
          <a:p>
            <a:endParaRPr lang="cs-CZ" dirty="0" smtClean="0"/>
          </a:p>
          <a:p>
            <a:r>
              <a:rPr lang="cs-CZ" dirty="0" smtClean="0"/>
              <a:t>Snižování úcty </a:t>
            </a:r>
            <a:r>
              <a:rPr lang="cs-CZ" smtClean="0"/>
              <a:t>k právu.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24999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Deklarace práv sexuálních pracovníků a pracovnic v Evropě.</a:t>
            </a:r>
          </a:p>
          <a:p>
            <a:r>
              <a:rPr lang="cs-CZ" sz="2800" dirty="0" smtClean="0"/>
              <a:t>Grolmusová, L. (2008). Užívání nelegálních návykových látek mezi prostitutkami na území hl. m. Prahy. Praha: Univerzita Karlova.</a:t>
            </a:r>
          </a:p>
          <a:p>
            <a:r>
              <a:rPr lang="cs-CZ" sz="2800" dirty="0" smtClean="0"/>
              <a:t>R – </a:t>
            </a:r>
            <a:r>
              <a:rPr lang="cs-CZ" sz="2800" dirty="0" err="1" smtClean="0"/>
              <a:t>R</a:t>
            </a:r>
            <a:r>
              <a:rPr lang="cs-CZ" sz="2800" dirty="0" smtClean="0"/>
              <a:t> (2008). Kdo chodí za </a:t>
            </a:r>
            <a:r>
              <a:rPr lang="cs-CZ" sz="2800" dirty="0" err="1" smtClean="0"/>
              <a:t>holkama</a:t>
            </a:r>
            <a:r>
              <a:rPr lang="cs-CZ" sz="2800" dirty="0" smtClean="0"/>
              <a:t> aneb zákazníci sexuálních pracovnic. Praha: R – </a:t>
            </a:r>
            <a:r>
              <a:rPr lang="cs-CZ" sz="2800" dirty="0" err="1" smtClean="0"/>
              <a:t>R.</a:t>
            </a:r>
            <a:endParaRPr lang="cs-CZ" sz="2800" dirty="0" smtClean="0"/>
          </a:p>
          <a:p>
            <a:r>
              <a:rPr lang="cs-CZ" sz="2800" dirty="0" smtClean="0"/>
              <a:t>Vaníčková, E. (2007). Dětská prostituce. Praha: </a:t>
            </a:r>
            <a:r>
              <a:rPr lang="cs-CZ" sz="2800" dirty="0" err="1" smtClean="0"/>
              <a:t>Grada</a:t>
            </a:r>
            <a:r>
              <a:rPr lang="cs-CZ" sz="2800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09759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Poděkování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Vám za pozornost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sejvl@</a:t>
            </a:r>
            <a:r>
              <a:rPr lang="cs-CZ" dirty="0" err="1" smtClean="0"/>
              <a:t>adiktologie.cz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182562" y="6524625"/>
            <a:ext cx="1036637" cy="333375"/>
          </a:xfrm>
        </p:spPr>
        <p:txBody>
          <a:bodyPr/>
          <a:lstStyle/>
          <a:p>
            <a:r>
              <a:rPr lang="cs-CZ" dirty="0" smtClean="0"/>
              <a:t>strana </a:t>
            </a:r>
            <a:fld id="{83200A0A-A8A7-47D2-820A-3EF53ED1912D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Chování sexuálního pracovníka, které má pro klienta sexuální význam a směřuje k uspokojení jeho přání a potřeb,</a:t>
            </a:r>
          </a:p>
          <a:p>
            <a:endParaRPr lang="cs-CZ" dirty="0" smtClean="0"/>
          </a:p>
          <a:p>
            <a:r>
              <a:rPr lang="cs-CZ" dirty="0" smtClean="0"/>
              <a:t>úhrada poskytovaná zákazníkem (peněžitá, hmotná, výhody),</a:t>
            </a:r>
          </a:p>
          <a:p>
            <a:endParaRPr lang="cs-CZ" dirty="0" smtClean="0"/>
          </a:p>
          <a:p>
            <a:r>
              <a:rPr lang="cs-CZ" dirty="0" smtClean="0"/>
              <a:t>neutrální citový vztah.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83200A0A-A8A7-47D2-820A-3EF53ED1912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0655" y="315278"/>
            <a:ext cx="7343775" cy="503237"/>
          </a:xfrm>
        </p:spPr>
        <p:txBody>
          <a:bodyPr/>
          <a:lstStyle/>
          <a:p>
            <a:r>
              <a:rPr lang="cs-CZ" dirty="0" smtClean="0"/>
              <a:t>Přístupy státu k prostituci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Reglementační – stát se snaží o určitou formu „kontroly“ prostituce, a de facto se stává „spoluorganizátorem“ prostituce      (? je tedy stát pasákem?). </a:t>
            </a:r>
          </a:p>
          <a:p>
            <a:endParaRPr lang="cs-CZ" dirty="0" smtClean="0"/>
          </a:p>
          <a:p>
            <a:r>
              <a:rPr lang="cs-CZ" dirty="0" smtClean="0"/>
              <a:t>Aboliční – státní instituce se zaměřují na průvodní jevy prostituce, jako je obchod se ženami nebo kuplířství, a problém prostituce zůstává zpravidla neřešen.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83200A0A-A8A7-47D2-820A-3EF53ED1912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Přístupy státu k prostituci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Represivní – prostituce je považována za společensky nežádoucí jev, v některých státech i za trestnou činnost, a pokud existuje, tak jen ilegálně.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83200A0A-A8A7-47D2-820A-3EF53ED1912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Společenský přístup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  <a:spcAft>
                <a:spcPct val="55000"/>
              </a:spcAft>
            </a:pPr>
            <a:r>
              <a:rPr lang="cs-CZ" sz="2800" b="1" dirty="0" smtClean="0"/>
              <a:t>Morální – </a:t>
            </a:r>
            <a:r>
              <a:rPr lang="cs-CZ" sz="2800" dirty="0" smtClean="0"/>
              <a:t>děvka, </a:t>
            </a:r>
            <a:r>
              <a:rPr lang="cs-CZ" sz="2800" dirty="0" err="1" smtClean="0"/>
              <a:t>kurva</a:t>
            </a:r>
            <a:r>
              <a:rPr lang="cs-CZ" sz="2800" dirty="0" smtClean="0"/>
              <a:t>, to se nedělá… (chybí mužský </a:t>
            </a:r>
            <a:r>
              <a:rPr lang="cs-CZ" sz="2800" dirty="0" smtClean="0"/>
              <a:t>ekvivalent).</a:t>
            </a:r>
            <a:endParaRPr lang="cs-CZ" sz="2800" dirty="0" smtClean="0"/>
          </a:p>
          <a:p>
            <a:pPr>
              <a:spcBef>
                <a:spcPct val="60000"/>
              </a:spcBef>
              <a:spcAft>
                <a:spcPct val="55000"/>
              </a:spcAft>
            </a:pPr>
            <a:r>
              <a:rPr lang="cs-CZ" sz="2800" b="1" dirty="0" smtClean="0"/>
              <a:t>Sociální – </a:t>
            </a:r>
            <a:r>
              <a:rPr lang="cs-CZ" sz="2800" dirty="0" smtClean="0"/>
              <a:t>příležitosti ve společnosti (pro muže i ženy).</a:t>
            </a:r>
          </a:p>
          <a:p>
            <a:pPr>
              <a:spcBef>
                <a:spcPct val="60000"/>
              </a:spcBef>
              <a:spcAft>
                <a:spcPct val="55000"/>
              </a:spcAft>
            </a:pPr>
            <a:r>
              <a:rPr lang="cs-CZ" sz="2800" b="1" dirty="0" smtClean="0"/>
              <a:t>Trestně právní – </a:t>
            </a:r>
            <a:r>
              <a:rPr lang="cs-CZ" sz="2800" dirty="0" smtClean="0"/>
              <a:t>neostrá hrana s kriminologickými faktory.</a:t>
            </a:r>
          </a:p>
          <a:p>
            <a:pPr>
              <a:spcBef>
                <a:spcPct val="60000"/>
              </a:spcBef>
              <a:spcAft>
                <a:spcPct val="55000"/>
              </a:spcAft>
            </a:pPr>
            <a:r>
              <a:rPr lang="cs-CZ" sz="2800" b="1" dirty="0" smtClean="0"/>
              <a:t>Zdravotní – </a:t>
            </a:r>
            <a:r>
              <a:rPr lang="cs-CZ" sz="2800" dirty="0" smtClean="0"/>
              <a:t>šíření různých onemocnění (STI).</a:t>
            </a:r>
            <a:endParaRPr lang="en-US" sz="2800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83200A0A-A8A7-47D2-820A-3EF53ED1912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– drogy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283 - § 287 tr. zákoníku</a:t>
            </a:r>
          </a:p>
          <a:p>
            <a:endParaRPr lang="cs-CZ" dirty="0" smtClean="0"/>
          </a:p>
          <a:p>
            <a:r>
              <a:rPr lang="cs-CZ" dirty="0" smtClean="0"/>
              <a:t>V úvahu přicházející – nedovolená výroba a jiné nakládání s omamnými a psychotropními látkami a jedy (§ 283).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11.4.2011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83200A0A-A8A7-47D2-820A-3EF53ED1912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Prostituce a drogy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-final">
  <a:themeElements>
    <a:clrScheme name="CA 14">
      <a:dk1>
        <a:srgbClr val="061B16"/>
      </a:dk1>
      <a:lt1>
        <a:srgbClr val="FFFFFF"/>
      </a:lt1>
      <a:dk2>
        <a:srgbClr val="061B16"/>
      </a:dk2>
      <a:lt2>
        <a:srgbClr val="808080"/>
      </a:lt2>
      <a:accent1>
        <a:srgbClr val="061B16"/>
      </a:accent1>
      <a:accent2>
        <a:srgbClr val="CF1513"/>
      </a:accent2>
      <a:accent3>
        <a:srgbClr val="FFFFFF"/>
      </a:accent3>
      <a:accent4>
        <a:srgbClr val="041511"/>
      </a:accent4>
      <a:accent5>
        <a:srgbClr val="AAABAB"/>
      </a:accent5>
      <a:accent6>
        <a:srgbClr val="BB1210"/>
      </a:accent6>
      <a:hlink>
        <a:srgbClr val="619208"/>
      </a:hlink>
      <a:folHlink>
        <a:srgbClr val="99CC00"/>
      </a:folHlink>
    </a:clrScheme>
    <a:fontScheme name="C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1B16"/>
        </a:accent1>
        <a:accent2>
          <a:srgbClr val="CF1513"/>
        </a:accent2>
        <a:accent3>
          <a:srgbClr val="FFFFFF"/>
        </a:accent3>
        <a:accent4>
          <a:srgbClr val="000000"/>
        </a:accent4>
        <a:accent5>
          <a:srgbClr val="AAABAB"/>
        </a:accent5>
        <a:accent6>
          <a:srgbClr val="BB1210"/>
        </a:accent6>
        <a:hlink>
          <a:srgbClr val="619208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 14">
        <a:dk1>
          <a:srgbClr val="061B16"/>
        </a:dk1>
        <a:lt1>
          <a:srgbClr val="FFFFFF"/>
        </a:lt1>
        <a:dk2>
          <a:srgbClr val="061B16"/>
        </a:dk2>
        <a:lt2>
          <a:srgbClr val="808080"/>
        </a:lt2>
        <a:accent1>
          <a:srgbClr val="061B16"/>
        </a:accent1>
        <a:accent2>
          <a:srgbClr val="CF1513"/>
        </a:accent2>
        <a:accent3>
          <a:srgbClr val="FFFFFF"/>
        </a:accent3>
        <a:accent4>
          <a:srgbClr val="041511"/>
        </a:accent4>
        <a:accent5>
          <a:srgbClr val="AAABAB"/>
        </a:accent5>
        <a:accent6>
          <a:srgbClr val="BB1210"/>
        </a:accent6>
        <a:hlink>
          <a:srgbClr val="619208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CA-final</Template>
  <TotalTime>374</TotalTime>
  <Words>2126</Words>
  <Application>Microsoft Office PowerPoint</Application>
  <PresentationFormat>Předvádění na obrazovce (4:3)</PresentationFormat>
  <Paragraphs>589</Paragraphs>
  <Slides>48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CA-final</vt:lpstr>
      <vt:lpstr>Užívání „drog“ sexuálními pracovníky v kontextu veřejného zdraví – současný stav legislativy České republiky</vt:lpstr>
      <vt:lpstr>Obsah prezentace</vt:lpstr>
      <vt:lpstr>Vymezení pojmů</vt:lpstr>
      <vt:lpstr>Vymezení pojmů</vt:lpstr>
      <vt:lpstr>Charakteristika</vt:lpstr>
      <vt:lpstr>Přístupy státu k prostituci</vt:lpstr>
      <vt:lpstr>Přístupy státu k prostituci</vt:lpstr>
      <vt:lpstr>Společenský přístup </vt:lpstr>
      <vt:lpstr>Legislativa – drogy </vt:lpstr>
      <vt:lpstr>Legislativa – sexuální průmysl</vt:lpstr>
      <vt:lpstr>Šedá zóna prostituce</vt:lpstr>
      <vt:lpstr>Obchodní vztah?</vt:lpstr>
      <vt:lpstr>Do dál?</vt:lpstr>
      <vt:lpstr>Dobrovolnost? Souhlas?</vt:lpstr>
      <vt:lpstr>Nedobrovolnost! Obchod.</vt:lpstr>
      <vt:lpstr>De lege ferenda</vt:lpstr>
      <vt:lpstr>Oprávnění</vt:lpstr>
      <vt:lpstr>Zdravotní způsobilost</vt:lpstr>
      <vt:lpstr>Práva a povinnosti</vt:lpstr>
      <vt:lpstr>Deklarace</vt:lpstr>
      <vt:lpstr>Deklarace – článek 1 – 4</vt:lpstr>
      <vt:lpstr>Deklarace článek 5 – 7 </vt:lpstr>
      <vt:lpstr>Deklarace článek 8 – 10</vt:lpstr>
      <vt:lpstr>Deklarace článek 11 a 12</vt:lpstr>
      <vt:lpstr>Viktimizace a trestné činy</vt:lpstr>
      <vt:lpstr>Další trestné činy</vt:lpstr>
      <vt:lpstr>Specificky …</vt:lpstr>
      <vt:lpstr>Viktimizace „klientů“</vt:lpstr>
      <vt:lpstr>Prostituce a drogy – I.</vt:lpstr>
      <vt:lpstr>Prostituce a drogy – II.</vt:lpstr>
      <vt:lpstr>Prostituce a drogy – III.</vt:lpstr>
      <vt:lpstr>Způsob užití podle typu prostituce (Grolmusová, 2008)</vt:lpstr>
      <vt:lpstr>Způsob užití – teritorium (Grolmusová, 2008)</vt:lpstr>
      <vt:lpstr>Způsob užití podle věku (Grolmusová, 2008)</vt:lpstr>
      <vt:lpstr>Užití podle vzdělání (Grolmusová, 2008)</vt:lpstr>
      <vt:lpstr>Výzkum v oblasti</vt:lpstr>
      <vt:lpstr>Výzkumný vzorek</vt:lpstr>
      <vt:lpstr>Klientky R – R</vt:lpstr>
      <vt:lpstr>Výzkum – I.</vt:lpstr>
      <vt:lpstr>Výzkum – II.</vt:lpstr>
      <vt:lpstr>Výzkum – III.</vt:lpstr>
      <vt:lpstr>Výzkum – IV. </vt:lpstr>
      <vt:lpstr>Výzkum – V.</vt:lpstr>
      <vt:lpstr>Kdo jsou klienti?</vt:lpstr>
      <vt:lpstr>Definice veřejného zdraví</vt:lpstr>
      <vt:lpstr>Závěr</vt:lpstr>
      <vt:lpstr>Použitá literatura</vt:lpstr>
      <vt:lpstr>Poděkování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Jaroslav Šejvl</cp:lastModifiedBy>
  <cp:revision>67</cp:revision>
  <dcterms:created xsi:type="dcterms:W3CDTF">2011-03-14T12:05:36Z</dcterms:created>
  <dcterms:modified xsi:type="dcterms:W3CDTF">2011-04-11T10:36:10Z</dcterms:modified>
</cp:coreProperties>
</file>