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2" r:id="rId6"/>
    <p:sldId id="268" r:id="rId7"/>
    <p:sldId id="269" r:id="rId8"/>
    <p:sldId id="270" r:id="rId9"/>
    <p:sldId id="271" r:id="rId10"/>
    <p:sldId id="273" r:id="rId11"/>
    <p:sldId id="275" r:id="rId12"/>
    <p:sldId id="276" r:id="rId13"/>
    <p:sldId id="278" r:id="rId14"/>
    <p:sldId id="277" r:id="rId15"/>
    <p:sldId id="280" r:id="rId16"/>
    <p:sldId id="282" r:id="rId17"/>
    <p:sldId id="284" r:id="rId18"/>
    <p:sldId id="287" r:id="rId19"/>
    <p:sldId id="289" r:id="rId20"/>
    <p:sldId id="291" r:id="rId21"/>
    <p:sldId id="292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racovn__h_rok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style val="26"/>
  <c:chart>
    <c:title>
      <c:tx>
        <c:rich>
          <a:bodyPr/>
          <a:lstStyle/>
          <a:p>
            <a:pPr>
              <a:defRPr/>
            </a:pPr>
            <a:r>
              <a:rPr lang="sk-SK"/>
              <a:t>Podiely denných a príležitostných fajčiarov u dospelých nad 18 rokov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634262364324452"/>
          <c:y val="0.18803555611818659"/>
          <c:w val="0.87665266445698764"/>
          <c:h val="0.63889270964059286"/>
        </c:manualLayout>
      </c:layout>
      <c:lineChart>
        <c:grouping val="standard"/>
        <c:ser>
          <c:idx val="0"/>
          <c:order val="0"/>
          <c:tx>
            <c:strRef>
              <c:f>List2!$A$4</c:f>
              <c:strCache>
                <c:ptCount val="1"/>
                <c:pt idx="0">
                  <c:v>denne</c:v>
                </c:pt>
              </c:strCache>
            </c:strRef>
          </c:tx>
          <c:dLbls>
            <c:dLblPos val="t"/>
            <c:showVal val="1"/>
          </c:dLbls>
          <c:cat>
            <c:numRef>
              <c:f>List2!$B$3:$H$3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List2!$B$4:$H$4</c:f>
              <c:numCache>
                <c:formatCode>General</c:formatCode>
                <c:ptCount val="7"/>
                <c:pt idx="0">
                  <c:v>27</c:v>
                </c:pt>
                <c:pt idx="1">
                  <c:v>28</c:v>
                </c:pt>
                <c:pt idx="2">
                  <c:v>29</c:v>
                </c:pt>
                <c:pt idx="3">
                  <c:v>32</c:v>
                </c:pt>
                <c:pt idx="4">
                  <c:v>27</c:v>
                </c:pt>
                <c:pt idx="5">
                  <c:v>28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List2!$A$5</c:f>
              <c:strCache>
                <c:ptCount val="1"/>
                <c:pt idx="0">
                  <c:v>príležitostne</c:v>
                </c:pt>
              </c:strCache>
            </c:strRef>
          </c:tx>
          <c:dLbls>
            <c:dLblPos val="t"/>
            <c:showVal val="1"/>
          </c:dLbls>
          <c:cat>
            <c:numRef>
              <c:f>List2!$B$3:$H$3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List2!$B$5:$H$5</c:f>
              <c:numCache>
                <c:formatCode>General</c:formatCode>
                <c:ptCount val="7"/>
                <c:pt idx="0">
                  <c:v>17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</c:ser>
        <c:ser>
          <c:idx val="2"/>
          <c:order val="2"/>
          <c:tx>
            <c:strRef>
              <c:f>List2!$A$6</c:f>
              <c:strCache>
                <c:ptCount val="1"/>
                <c:pt idx="0">
                  <c:v>vôbec</c:v>
                </c:pt>
              </c:strCache>
            </c:strRef>
          </c:tx>
          <c:dLbls>
            <c:dLbl>
              <c:idx val="3"/>
              <c:layout>
                <c:manualLayout>
                  <c:x val="3.0917657999578892E-3"/>
                  <c:y val="8.6194682907916764E-2"/>
                </c:manualLayout>
              </c:layout>
              <c:dLblPos val="t"/>
              <c:showVal val="1"/>
            </c:dLbl>
            <c:dLblPos val="t"/>
            <c:showVal val="1"/>
          </c:dLbls>
          <c:cat>
            <c:numRef>
              <c:f>List2!$B$3:$H$3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List2!$B$6:$H$6</c:f>
              <c:numCache>
                <c:formatCode>General</c:formatCode>
                <c:ptCount val="7"/>
                <c:pt idx="0">
                  <c:v>56</c:v>
                </c:pt>
                <c:pt idx="1">
                  <c:v>58</c:v>
                </c:pt>
                <c:pt idx="2">
                  <c:v>57</c:v>
                </c:pt>
                <c:pt idx="3">
                  <c:v>54</c:v>
                </c:pt>
                <c:pt idx="4">
                  <c:v>60</c:v>
                </c:pt>
                <c:pt idx="5">
                  <c:v>59</c:v>
                </c:pt>
                <c:pt idx="6">
                  <c:v>62</c:v>
                </c:pt>
              </c:numCache>
            </c:numRef>
          </c:val>
        </c:ser>
        <c:dLbls>
          <c:showVal val="1"/>
        </c:dLbls>
        <c:marker val="1"/>
        <c:axId val="78358400"/>
        <c:axId val="88517248"/>
      </c:lineChart>
      <c:catAx>
        <c:axId val="7835840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sk-SK"/>
          </a:p>
        </c:txPr>
        <c:crossAx val="88517248"/>
        <c:crosses val="autoZero"/>
        <c:auto val="1"/>
        <c:lblAlgn val="ctr"/>
        <c:lblOffset val="100"/>
        <c:tickLblSkip val="1"/>
        <c:tickMarkSkip val="1"/>
      </c:catAx>
      <c:valAx>
        <c:axId val="8851724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sk-SK"/>
                  <a:t>%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83584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sk-SK"/>
        </a:p>
      </c:txPr>
    </c:legend>
    <c:plotVisOnly val="1"/>
    <c:dispBlanksAs val="gap"/>
  </c:chart>
  <c:txPr>
    <a:bodyPr/>
    <a:lstStyle/>
    <a:p>
      <a:pPr>
        <a:defRPr sz="1800"/>
      </a:pPr>
      <a:endParaRPr lang="sk-S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style val="22"/>
  <c:chart>
    <c:title>
      <c:tx>
        <c:rich>
          <a:bodyPr/>
          <a:lstStyle/>
          <a:p>
            <a:pPr>
              <a:defRPr/>
            </a:pPr>
            <a:r>
              <a:rPr lang="sk-SK" sz="1800" dirty="0"/>
              <a:t>Podiely fajčiarov (denných a príležitostných) a nefajčiarov, súbor mládeže SR vo veku 15 – 29 rokov (údaje v %)</a:t>
            </a:r>
          </a:p>
        </c:rich>
      </c:tx>
      <c:layout>
        <c:manualLayout>
          <c:xMode val="edge"/>
          <c:yMode val="edge"/>
          <c:x val="0.12903231256232925"/>
          <c:y val="2.2056219013872934E-3"/>
        </c:manualLayout>
      </c:layout>
    </c:title>
    <c:plotArea>
      <c:layout>
        <c:manualLayout>
          <c:layoutTarget val="inner"/>
          <c:xMode val="edge"/>
          <c:yMode val="edge"/>
          <c:x val="8.7257964707280044E-3"/>
          <c:y val="0.14564286209872471"/>
          <c:w val="0.96415770609319396"/>
          <c:h val="0.67771283176128005"/>
        </c:manualLayout>
      </c:layout>
      <c:lineChart>
        <c:grouping val="standard"/>
        <c:ser>
          <c:idx val="0"/>
          <c:order val="0"/>
          <c:tx>
            <c:strRef>
              <c:f>List2!$A$33</c:f>
              <c:strCache>
                <c:ptCount val="1"/>
                <c:pt idx="0">
                  <c:v>denne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2.3373113562725626E-3"/>
                  <c:y val="3.242119557179135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5934037930706311E-3"/>
                  <c:y val="-2.848777991155905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2.849372352415305E-3"/>
                  <c:y val="-5.58904927398974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6.6895703024411326E-3"/>
                  <c:y val="-2.446189938748975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5.4095166032430255E-3"/>
                  <c:y val="-4.2427181158898611E-2"/>
                </c:manualLayout>
              </c:layout>
              <c:dLblPos val="r"/>
              <c:showVal val="1"/>
            </c:dLbl>
            <c:showVal val="1"/>
          </c:dLbls>
          <c:cat>
            <c:numRef>
              <c:f>List2!$B$32:$H$32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List2!$B$33:$H$33</c:f>
              <c:numCache>
                <c:formatCode>General</c:formatCode>
                <c:ptCount val="7"/>
                <c:pt idx="0">
                  <c:v>23</c:v>
                </c:pt>
                <c:pt idx="1">
                  <c:v>26</c:v>
                </c:pt>
                <c:pt idx="2">
                  <c:v>23</c:v>
                </c:pt>
                <c:pt idx="3">
                  <c:v>29</c:v>
                </c:pt>
                <c:pt idx="4">
                  <c:v>26</c:v>
                </c:pt>
                <c:pt idx="5">
                  <c:v>24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List2!$A$34</c:f>
              <c:strCache>
                <c:ptCount val="1"/>
                <c:pt idx="0">
                  <c:v>príležitostne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4.1294260516129763E-3"/>
                  <c:y val="-4.290347975288442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2.5934037930706311E-3"/>
                  <c:y val="2.0126808661528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1.0572576570747724E-3"/>
                  <c:y val="2.367659951925699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7888847892108916E-4"/>
                  <c:y val="4.281080596140149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3.3614333485581134E-3"/>
                  <c:y val="2.934770330804779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3.617401907902561E-3"/>
                  <c:y val="3.1945105905450646E-2"/>
                </c:manualLayout>
              </c:layout>
              <c:dLblPos val="r"/>
              <c:showVal val="1"/>
            </c:dLbl>
            <c:showVal val="1"/>
          </c:dLbls>
          <c:cat>
            <c:numRef>
              <c:f>List2!$B$32:$H$32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List2!$B$34:$H$34</c:f>
              <c:numCache>
                <c:formatCode>General</c:formatCode>
                <c:ptCount val="7"/>
                <c:pt idx="0">
                  <c:v>23</c:v>
                </c:pt>
                <c:pt idx="1">
                  <c:v>19</c:v>
                </c:pt>
                <c:pt idx="2">
                  <c:v>21</c:v>
                </c:pt>
                <c:pt idx="3">
                  <c:v>23</c:v>
                </c:pt>
                <c:pt idx="4">
                  <c:v>22</c:v>
                </c:pt>
                <c:pt idx="5">
                  <c:v>22</c:v>
                </c:pt>
                <c:pt idx="6">
                  <c:v>22</c:v>
                </c:pt>
              </c:numCache>
            </c:numRef>
          </c:val>
        </c:ser>
        <c:ser>
          <c:idx val="2"/>
          <c:order val="2"/>
          <c:tx>
            <c:strRef>
              <c:f>List2!$A$35</c:f>
              <c:strCache>
                <c:ptCount val="1"/>
                <c:pt idx="0">
                  <c:v>vôbec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2.3373113562725626E-3"/>
                  <c:y val="2.640388836380521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4.3855184884111133E-3"/>
                  <c:y val="2.428278436038836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3.1053409117599612E-3"/>
                  <c:y val="1.055971059581337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3.3614333485581134E-3"/>
                  <c:y val="2.0256694908673649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3.617401907902561E-3"/>
                  <c:y val="2.1209083169000002E-2"/>
                </c:manualLayout>
              </c:layout>
              <c:dLblPos val="r"/>
              <c:showVal val="1"/>
            </c:dLbl>
            <c:showVal val="1"/>
          </c:dLbls>
          <c:cat>
            <c:numRef>
              <c:f>List2!$B$32:$H$32</c:f>
              <c:numCache>
                <c:formatCode>General</c:formatCode>
                <c:ptCount val="7"/>
                <c:pt idx="0">
                  <c:v>1994</c:v>
                </c:pt>
                <c:pt idx="1">
                  <c:v>1996</c:v>
                </c:pt>
                <c:pt idx="2">
                  <c:v>1998</c:v>
                </c:pt>
                <c:pt idx="3">
                  <c:v>2000</c:v>
                </c:pt>
                <c:pt idx="4">
                  <c:v>2002</c:v>
                </c:pt>
                <c:pt idx="5">
                  <c:v>2004</c:v>
                </c:pt>
                <c:pt idx="6">
                  <c:v>2006</c:v>
                </c:pt>
              </c:numCache>
            </c:numRef>
          </c:cat>
          <c:val>
            <c:numRef>
              <c:f>List2!$B$35:$H$35</c:f>
              <c:numCache>
                <c:formatCode>General</c:formatCode>
                <c:ptCount val="7"/>
                <c:pt idx="0">
                  <c:v>54</c:v>
                </c:pt>
                <c:pt idx="1">
                  <c:v>55</c:v>
                </c:pt>
                <c:pt idx="2">
                  <c:v>56</c:v>
                </c:pt>
                <c:pt idx="3">
                  <c:v>48</c:v>
                </c:pt>
                <c:pt idx="4">
                  <c:v>52</c:v>
                </c:pt>
                <c:pt idx="5">
                  <c:v>54</c:v>
                </c:pt>
                <c:pt idx="6">
                  <c:v>54</c:v>
                </c:pt>
              </c:numCache>
            </c:numRef>
          </c:val>
        </c:ser>
        <c:dLbls>
          <c:showVal val="1"/>
        </c:dLbls>
        <c:marker val="1"/>
        <c:axId val="91913600"/>
        <c:axId val="91944064"/>
      </c:lineChart>
      <c:catAx>
        <c:axId val="91913600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sk-SK"/>
          </a:p>
        </c:txPr>
        <c:crossAx val="91944064"/>
        <c:crosses val="autoZero"/>
        <c:auto val="1"/>
        <c:lblAlgn val="ctr"/>
        <c:lblOffset val="100"/>
        <c:tickLblSkip val="1"/>
        <c:tickMarkSkip val="1"/>
      </c:catAx>
      <c:valAx>
        <c:axId val="91944064"/>
        <c:scaling>
          <c:orientation val="minMax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sk-SK"/>
                  <a:t>%</a:t>
                </a:r>
              </a:p>
            </c:rich>
          </c:tx>
          <c:layout>
            <c:manualLayout>
              <c:xMode val="edge"/>
              <c:yMode val="edge"/>
              <c:x val="2.4520901172079782E-2"/>
              <c:y val="0.46167096987973938"/>
            </c:manualLayout>
          </c:layout>
        </c:title>
        <c:numFmt formatCode="General" sourceLinked="1"/>
        <c:tickLblPos val="none"/>
        <c:crossAx val="91913600"/>
        <c:crosses val="autoZero"/>
        <c:crossBetween val="between"/>
      </c:valAx>
      <c:spPr>
        <a:ln>
          <a:solidFill>
            <a:schemeClr val="accent6">
              <a:lumMod val="40000"/>
              <a:lumOff val="6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24551971326164876"/>
          <c:y val="0.92987012987012951"/>
          <c:w val="0.50716845878135852"/>
          <c:h val="6.2337662337662504E-2"/>
        </c:manualLayout>
      </c:layout>
      <c:txPr>
        <a:bodyPr/>
        <a:lstStyle/>
        <a:p>
          <a:pPr>
            <a:defRPr sz="1400"/>
          </a:pPr>
          <a:endParaRPr lang="sk-SK"/>
        </a:p>
      </c:txPr>
    </c:legend>
    <c:plotVisOnly val="1"/>
    <c:dispBlanksAs val="gap"/>
  </c:chart>
  <c:txPr>
    <a:bodyPr/>
    <a:lstStyle/>
    <a:p>
      <a:pPr>
        <a:defRPr sz="1800"/>
      </a:pPr>
      <a:endParaRPr lang="sk-SK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4B776-1D4A-46EA-9EBD-16207702EC79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CC17-1098-4940-8260-CD00D37BF79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1CC17-1098-4940-8260-CD00D37BF79D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4282" y="1500182"/>
            <a:ext cx="8715436" cy="428620"/>
          </a:xfrm>
          <a:prstGeom prst="rect">
            <a:avLst/>
          </a:prstGeom>
        </p:spPr>
        <p:txBody>
          <a:bodyPr lIns="0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10" name="Content Placeholder 2"/>
          <p:cNvSpPr>
            <a:spLocks noGrp="1" noChangeAspect="1"/>
          </p:cNvSpPr>
          <p:nvPr>
            <p:ph idx="1"/>
          </p:nvPr>
        </p:nvSpPr>
        <p:spPr>
          <a:xfrm>
            <a:off x="214282" y="2071678"/>
            <a:ext cx="8715436" cy="3000396"/>
          </a:xfrm>
          <a:prstGeom prst="rect">
            <a:avLst/>
          </a:prstGeom>
        </p:spPr>
        <p:txBody>
          <a:bodyPr lIns="0"/>
          <a:lstStyle>
            <a:lvl1pPr marL="174625" indent="-174625">
              <a:buFont typeface="Wingdings" pitchFamily="2" charset="2"/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27063" indent="-169863">
              <a:buFont typeface="Arial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1079500" indent="-165100">
              <a:buFont typeface="Calibri" pitchFamily="34" charset="0"/>
              <a:buChar char="»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612900" indent="-174625">
              <a:buFont typeface="Courier New" pitchFamily="49" charset="0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sk-SK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1000108"/>
            <a:ext cx="8572560" cy="357190"/>
          </a:xfrm>
          <a:prstGeom prst="rect">
            <a:avLst/>
          </a:prstGeom>
        </p:spPr>
        <p:txBody>
          <a:bodyPr lIns="0" anchor="ctr"/>
          <a:lstStyle>
            <a:lvl1pPr marL="0" indent="0">
              <a:buNone/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285720" y="5214950"/>
            <a:ext cx="8643998" cy="1000132"/>
          </a:xfrm>
          <a:prstGeom prst="rect">
            <a:avLst/>
          </a:prstGeom>
        </p:spPr>
        <p:txBody>
          <a:bodyPr lIns="0"/>
          <a:lstStyle>
            <a:lvl1pPr marL="266700" indent="-26670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531813" indent="-258763">
              <a:buNone/>
              <a:defRPr sz="2000">
                <a:latin typeface="Arial" pitchFamily="34" charset="0"/>
                <a:cs typeface="Arial" pitchFamily="34" charset="0"/>
              </a:defRPr>
            </a:lvl2pPr>
            <a:lvl3pPr>
              <a:buNone/>
              <a:defRPr sz="1600">
                <a:latin typeface="Arial" pitchFamily="34" charset="0"/>
                <a:cs typeface="Arial" pitchFamily="34" charset="0"/>
              </a:defRPr>
            </a:lvl3pPr>
            <a:lvl4pPr>
              <a:buFont typeface="Courier New" pitchFamily="49" charset="0"/>
              <a:buNone/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715250" y="6357938"/>
            <a:ext cx="1114425" cy="35718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F38EC6-1E43-4FA4-A74D-2B0AB469092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00182"/>
            <a:ext cx="8615394" cy="428620"/>
          </a:xfrm>
          <a:prstGeom prst="rect">
            <a:avLst/>
          </a:prstGeom>
        </p:spPr>
        <p:txBody>
          <a:bodyPr lIns="0"/>
          <a:lstStyle>
            <a:lvl1pPr algn="l">
              <a:defRPr sz="2400" b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2071678"/>
            <a:ext cx="4357718" cy="4071966"/>
          </a:xfrm>
          <a:prstGeom prst="rect">
            <a:avLst/>
          </a:prstGeom>
        </p:spPr>
        <p:txBody>
          <a:bodyPr/>
          <a:lstStyle>
            <a:lvl1pPr marL="174625" indent="-174625"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0363" indent="-185738">
              <a:buFont typeface="Arial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27063" indent="-174625">
              <a:buFont typeface="Calibri" pitchFamily="34" charset="0"/>
              <a:buChar char="»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801688" indent="-174625">
              <a:buFont typeface="Courier New" pitchFamily="49" charset="0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071678"/>
            <a:ext cx="4214842" cy="4071966"/>
          </a:xfrm>
          <a:prstGeom prst="rect">
            <a:avLst/>
          </a:prstGeom>
        </p:spPr>
        <p:txBody>
          <a:bodyPr/>
          <a:lstStyle>
            <a:lvl1pPr marL="174625" indent="-174625"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0363" indent="-185738">
              <a:buFont typeface="Arial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34988" indent="-174625">
              <a:buFont typeface="Calibri" pitchFamily="34" charset="0"/>
              <a:buChar char="»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19138" indent="-184150">
              <a:buFont typeface="Courier New" pitchFamily="49" charset="0"/>
              <a:buChar char="o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>
          <a:xfrm>
            <a:off x="214282" y="1000108"/>
            <a:ext cx="8572560" cy="357190"/>
          </a:xfrm>
          <a:prstGeom prst="rect">
            <a:avLst/>
          </a:prstGeom>
        </p:spPr>
        <p:txBody>
          <a:bodyPr lIns="0" anchor="ctr"/>
          <a:lstStyle>
            <a:lvl1pPr marL="0" indent="0">
              <a:buNone/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7715250" y="6357938"/>
            <a:ext cx="1114425" cy="35718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827A2F-F9A8-4BCA-8E07-BB1B69610A1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247CEC-6394-495C-9FC4-57C74AC042A2}" type="datetimeFigureOut">
              <a:rPr lang="sk-SK" smtClean="0"/>
              <a:pPr/>
              <a:t>13. 4. 2011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A9E304-A617-44D3-892F-2918D0F63B6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800200"/>
          </a:xfrm>
        </p:spPr>
        <p:txBody>
          <a:bodyPr/>
          <a:lstStyle/>
          <a:p>
            <a:r>
              <a:rPr lang="sk-SK" sz="3200" dirty="0" smtClean="0"/>
              <a:t>Róbert </a:t>
            </a:r>
            <a:r>
              <a:rPr lang="sk-SK" sz="3200" dirty="0" err="1" smtClean="0"/>
              <a:t>Ochaba</a:t>
            </a:r>
            <a:endParaRPr lang="sk-SK" sz="3200" dirty="0" smtClean="0"/>
          </a:p>
          <a:p>
            <a:endParaRPr lang="sk-SK" dirty="0"/>
          </a:p>
          <a:p>
            <a:r>
              <a:rPr lang="sk-SK" sz="2400" dirty="0" smtClean="0"/>
              <a:t>XVII. AT </a:t>
            </a:r>
            <a:r>
              <a:rPr lang="sk-SK" sz="2400" dirty="0" err="1" smtClean="0"/>
              <a:t>konference</a:t>
            </a:r>
            <a:endParaRPr lang="sk-SK" sz="2400" dirty="0" smtClean="0"/>
          </a:p>
          <a:p>
            <a:r>
              <a:rPr lang="sk-SK" sz="2400" dirty="0" smtClean="0"/>
              <a:t>Hotel JEZERKA, SEČ</a:t>
            </a:r>
            <a:endParaRPr lang="sk-SK" sz="2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5 rokov od ratifikácie Rámcového dohovoru o kontrole tabaku na Slovensku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978896" cy="762099"/>
          </a:xfrm>
        </p:spPr>
        <p:txBody>
          <a:bodyPr>
            <a:normAutofit fontScale="47500" lnSpcReduction="20000"/>
          </a:bodyPr>
          <a:lstStyle/>
          <a:p>
            <a:endParaRPr lang="sk-SK" dirty="0" smtClean="0"/>
          </a:p>
          <a:p>
            <a:r>
              <a:rPr lang="sk-SK" sz="3600" dirty="0" smtClean="0"/>
              <a:t>Zákon NR SR č. 377/2004 </a:t>
            </a:r>
            <a:r>
              <a:rPr lang="sk-SK" sz="3600" dirty="0" err="1" smtClean="0"/>
              <a:t>Z.z</a:t>
            </a:r>
            <a:r>
              <a:rPr lang="sk-SK" sz="3600" dirty="0" smtClean="0"/>
              <a:t>. o ochrane nefajčiarov  v znení neskorších predpisov</a:t>
            </a:r>
          </a:p>
          <a:p>
            <a:endParaRPr lang="sk-SK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608013" indent="-608013">
              <a:spcBef>
                <a:spcPts val="450"/>
              </a:spcBef>
              <a:buClr>
                <a:srgbClr val="FFFFFF"/>
              </a:buClr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b="1" dirty="0" smtClean="0"/>
              <a:t>Obsah zákona</a:t>
            </a:r>
          </a:p>
          <a:p>
            <a:pPr marL="608013" indent="-608013">
              <a:spcBef>
                <a:spcPts val="450"/>
              </a:spcBef>
              <a:buClr>
                <a:srgbClr val="FFFFFF"/>
              </a:buClr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sk-SK" i="1" u="sng" dirty="0" smtClean="0"/>
          </a:p>
          <a:p>
            <a:pPr marL="608013" indent="-608013">
              <a:spcBef>
                <a:spcPts val="450"/>
              </a:spcBef>
              <a:buClr>
                <a:srgbClr val="FFFFFF"/>
              </a:buClr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2 Základné pojmy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>
                <a:solidFill>
                  <a:srgbClr val="7030A0"/>
                </a:solidFill>
              </a:rPr>
              <a:t>§ 3 Poskytovanie informácií o tabakových výrobkoch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b="1" i="1" u="sng" dirty="0" smtClean="0">
                <a:solidFill>
                  <a:srgbClr val="FF0000"/>
                </a:solidFill>
              </a:rPr>
              <a:t>§ 4 Varovné označenia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>
                <a:solidFill>
                  <a:srgbClr val="00B050"/>
                </a:solidFill>
              </a:rPr>
              <a:t>§ 5 Škodlivé látky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6 Predaj tabakových výrobkov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>
                <a:solidFill>
                  <a:srgbClr val="0070C0"/>
                </a:solidFill>
              </a:rPr>
              <a:t>§ 7 Zákaz fajčenia</a:t>
            </a:r>
          </a:p>
          <a:p>
            <a:endParaRPr lang="sk-SK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sk-SK" i="1" u="sng" dirty="0" smtClean="0"/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8 Povinnosti fyzických </a:t>
            </a:r>
            <a:r>
              <a:rPr lang="sk-SK" i="1" u="sng" dirty="0" err="1" smtClean="0"/>
              <a:t>osôb-podnikateľov</a:t>
            </a:r>
            <a:r>
              <a:rPr lang="sk-SK" i="1" u="sng" dirty="0" smtClean="0"/>
              <a:t> a právnických osôb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9 Kontrola 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10 Správne delikty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11 Priestupky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12 Prechodné ustanovenia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13 Záverečné ustanovenia</a:t>
            </a:r>
          </a:p>
          <a:p>
            <a:pPr marL="608013" indent="-608013">
              <a:spcBef>
                <a:spcPts val="450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sk-SK" i="1" u="sng" dirty="0" smtClean="0"/>
              <a:t>§ 14 Zrušovacie ustanovenia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k-SK" dirty="0" smtClean="0"/>
              <a:t>Zdravotné varovania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Legislatíva na kontrolu tabaku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u="sng" dirty="0" smtClean="0"/>
              <a:t>Legislatíva a právo na ochranu nefajčiarov, národné programy</a:t>
            </a:r>
          </a:p>
          <a:p>
            <a:endParaRPr lang="sk-SK" dirty="0" smtClean="0"/>
          </a:p>
          <a:p>
            <a:r>
              <a:rPr lang="sk-SK" dirty="0" smtClean="0"/>
              <a:t>Zákon o ochrane nefajčiarov (2004, 2005, 2009, </a:t>
            </a:r>
            <a:r>
              <a:rPr lang="sk-SK" i="1" dirty="0" smtClean="0">
                <a:solidFill>
                  <a:srgbClr val="7030A0"/>
                </a:solidFill>
              </a:rPr>
              <a:t>2012?</a:t>
            </a:r>
            <a:r>
              <a:rPr lang="sk-SK" dirty="0" smtClean="0"/>
              <a:t>)</a:t>
            </a:r>
          </a:p>
          <a:p>
            <a:r>
              <a:rPr lang="sk-SK" dirty="0" smtClean="0"/>
              <a:t>Národný program kontroly tabaku (2007)</a:t>
            </a:r>
          </a:p>
          <a:p>
            <a:r>
              <a:rPr lang="sk-SK" dirty="0" smtClean="0"/>
              <a:t>Národný akčný plán na kontrolu tabaku na roky 2009-2010 (predložený do vlády SR - 2008)</a:t>
            </a:r>
          </a:p>
          <a:p>
            <a:r>
              <a:rPr lang="sk-SK" dirty="0" smtClean="0"/>
              <a:t>Zaplatenie členského príspevku na Konferenciu strán k WHO dohovoru o kontrole tabaku</a:t>
            </a:r>
          </a:p>
          <a:p>
            <a:r>
              <a:rPr lang="sk-SK" dirty="0" smtClean="0"/>
              <a:t>Národný akčný plán na kontrolu tabaku na roky 2012 – 2014 sa pripravuje, aký bude jeho obsah?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Výchova a vzdelávanie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u="sng" dirty="0" smtClean="0"/>
              <a:t>Edukácia a medializácia</a:t>
            </a:r>
          </a:p>
          <a:p>
            <a:endParaRPr lang="sk-SK" dirty="0" smtClean="0"/>
          </a:p>
          <a:p>
            <a:r>
              <a:rPr lang="sk-SK" dirty="0" smtClean="0"/>
              <a:t>Vzdelávanie a školenie pracovníkov poradní na odvykanie od fajčenia RÚVZ  (31 poradní)</a:t>
            </a:r>
          </a:p>
          <a:p>
            <a:r>
              <a:rPr lang="sk-SK" dirty="0" smtClean="0"/>
              <a:t>Vzdelávanie koordinátorov prevencie drogových závislostí na školách (Metodický príručka Prečo prestať fajčiť/Ako prestať fajčiť)</a:t>
            </a:r>
          </a:p>
          <a:p>
            <a:r>
              <a:rPr lang="sk-SK" dirty="0" smtClean="0"/>
              <a:t>Projekt Školy podporujúce zdravie, Zdravie v školách</a:t>
            </a:r>
          </a:p>
          <a:p>
            <a:r>
              <a:rPr lang="sk-SK" dirty="0" smtClean="0"/>
              <a:t>Projekty medzinárodného charakteru (Európske monitorovacie centrum pre drogy, Európska únia, Európsky sociálny fond)</a:t>
            </a:r>
          </a:p>
          <a:p>
            <a:r>
              <a:rPr lang="sk-SK" dirty="0" smtClean="0"/>
              <a:t>Mediálne kampane Kampaň </a:t>
            </a:r>
            <a:r>
              <a:rPr lang="sk-SK" dirty="0" err="1" smtClean="0"/>
              <a:t>Health</a:t>
            </a:r>
            <a:r>
              <a:rPr lang="sk-SK" dirty="0" smtClean="0"/>
              <a:t> – Za život bez tabaku, súťaž pre fajčiarov Prestaň a vyhraj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Publikačná činnosť ÚVZ SR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Rovný, I. a kol.: Prevencia závislostí a fajčenia tabaku (2007)</a:t>
            </a:r>
          </a:p>
          <a:p>
            <a:r>
              <a:rPr lang="sk-SK" dirty="0" err="1" smtClean="0"/>
              <a:t>Ochaba</a:t>
            </a:r>
            <a:r>
              <a:rPr lang="sk-SK" dirty="0" smtClean="0"/>
              <a:t>, R. Základy kontroly tabaku a alkoholu (2008)</a:t>
            </a:r>
          </a:p>
          <a:p>
            <a:r>
              <a:rPr lang="sk-SK" dirty="0" err="1" smtClean="0"/>
              <a:t>Ochaba</a:t>
            </a:r>
            <a:r>
              <a:rPr lang="sk-SK" dirty="0" smtClean="0"/>
              <a:t>, R.: Ochrana detí a mládeže – Tabak, alkohol a drogy (2009)</a:t>
            </a:r>
          </a:p>
          <a:p>
            <a:r>
              <a:rPr lang="sk-SK" dirty="0" err="1" smtClean="0"/>
              <a:t>Ochaba</a:t>
            </a:r>
            <a:r>
              <a:rPr lang="sk-SK" dirty="0" smtClean="0"/>
              <a:t>, R. a kol.: Manuál pre pracovníkov poradne na odvykanie od fajčenia (2007)</a:t>
            </a:r>
          </a:p>
          <a:p>
            <a:r>
              <a:rPr lang="sk-SK" dirty="0" err="1" smtClean="0"/>
              <a:t>Ochaba</a:t>
            </a:r>
            <a:r>
              <a:rPr lang="sk-SK" dirty="0" smtClean="0"/>
              <a:t>, R. a kol.: Manuál pre poradenstvo prevencie drogových závislostí (2007)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Poradenstvo a liečba tabakovej závislosti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r>
              <a:rPr lang="sk-SK" sz="2800" dirty="0" smtClean="0"/>
              <a:t>Poradne na odvykanie od fajčenia na RÚVZ vykonávajú poradenstvo a nie liečbu (31 regionálnych poradní)</a:t>
            </a:r>
          </a:p>
          <a:p>
            <a:r>
              <a:rPr lang="sk-SK" sz="2800" dirty="0" smtClean="0"/>
              <a:t>Poradne na odvykanie od fajčenia na vysokých školách (FSEV UK, JLF UK)</a:t>
            </a:r>
          </a:p>
          <a:p>
            <a:r>
              <a:rPr lang="sk-SK" sz="2800" dirty="0" smtClean="0"/>
              <a:t>Liečbu začali vykonávať lekári  (CPLDZ, OLÚP, ...!)</a:t>
            </a:r>
          </a:p>
          <a:p>
            <a:r>
              <a:rPr lang="sk-SK" sz="2800" dirty="0" smtClean="0"/>
              <a:t>Manuál pre poradenstvo na odvykanie od fajčenia pre odborných pracovníkov na RÚVZ z roku 2007</a:t>
            </a:r>
          </a:p>
          <a:p>
            <a:r>
              <a:rPr lang="sk-SK" sz="2800" dirty="0" smtClean="0"/>
              <a:t>Publikácia Prevencia závislostí a fajčenia tabaku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18040" cy="648072"/>
          </a:xfrm>
        </p:spPr>
        <p:txBody>
          <a:bodyPr>
            <a:normAutofit fontScale="90000"/>
          </a:bodyPr>
          <a:lstStyle/>
          <a:p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Fajčenie u dospelých</a:t>
            </a:r>
            <a:endParaRPr lang="sk-SK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428596" y="1844824"/>
          <a:ext cx="8215370" cy="422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0" y="59492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© </a:t>
            </a:r>
            <a:r>
              <a:rPr lang="sk-SK" sz="1200" dirty="0" smtClean="0"/>
              <a:t>Názory občanov na problémy spojené s rozšírenosťou drog. Bratislava, ŠÚ SR, 2006, 110 s.</a:t>
            </a:r>
            <a:endParaRPr lang="sk-SK" dirty="0"/>
          </a:p>
        </p:txBody>
      </p:sp>
      <p:sp>
        <p:nvSpPr>
          <p:cNvPr id="8" name="Zástupný symbol textu 3"/>
          <p:cNvSpPr txBox="1">
            <a:spLocks/>
          </p:cNvSpPr>
          <p:nvPr/>
        </p:nvSpPr>
        <p:spPr>
          <a:xfrm>
            <a:off x="0" y="1052736"/>
            <a:ext cx="8786842" cy="3571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537920" cy="720080"/>
          </a:xfrm>
        </p:spPr>
        <p:txBody>
          <a:bodyPr>
            <a:normAutofit fontScale="90000"/>
          </a:bodyPr>
          <a:lstStyle/>
          <a:p>
            <a:pPr algn="l"/>
            <a: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k-SK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k-SK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Fajčenie u detí a mládeže</a:t>
            </a:r>
            <a:endParaRPr lang="sk-SK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428596" y="1844824"/>
          <a:ext cx="8286808" cy="408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0" y="609329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© Názory občanov na problémy spojené s rozšírenosťou drog. Bratislava, ŠÚ SR, 2006, 110 s.</a:t>
            </a:r>
            <a:endParaRPr lang="sk-SK" sz="1200" dirty="0"/>
          </a:p>
        </p:txBody>
      </p:sp>
      <p:sp>
        <p:nvSpPr>
          <p:cNvPr id="8" name="Zástupný symbol textu 3"/>
          <p:cNvSpPr txBox="1">
            <a:spLocks/>
          </p:cNvSpPr>
          <p:nvPr/>
        </p:nvSpPr>
        <p:spPr>
          <a:xfrm>
            <a:off x="0" y="1052736"/>
            <a:ext cx="8786842" cy="3571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76672"/>
            <a:ext cx="871543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100" dirty="0" smtClean="0"/>
              <a:t>Fajčenie u 16-ročných v  SR v priebehu minulých 30 dní (Slovensko)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214313" y="2071688"/>
          <a:ext cx="8715375" cy="337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5"/>
                <a:gridCol w="1743075"/>
                <a:gridCol w="1743075"/>
                <a:gridCol w="1743075"/>
                <a:gridCol w="1743075"/>
              </a:tblGrid>
              <a:tr h="112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1995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1999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400">
                          <a:latin typeface="Times New Roman"/>
                          <a:ea typeface="Calibri"/>
                          <a:cs typeface="Times New Roman"/>
                        </a:rPr>
                        <a:t>Chlapci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>
                          <a:latin typeface="Calibri"/>
                          <a:ea typeface="Calibri"/>
                          <a:cs typeface="Times New Roman"/>
                        </a:rPr>
                        <a:t>34 %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40 %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39 %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51 %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4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400">
                          <a:latin typeface="Times New Roman"/>
                          <a:ea typeface="Calibri"/>
                          <a:cs typeface="Times New Roman"/>
                        </a:rPr>
                        <a:t>Dievčatá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>
                          <a:latin typeface="Calibri"/>
                          <a:ea typeface="Calibri"/>
                          <a:cs typeface="Times New Roman"/>
                        </a:rPr>
                        <a:t>20 %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34 %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36 %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2000" i="1" dirty="0">
                          <a:latin typeface="Calibri"/>
                          <a:ea typeface="Calibri"/>
                          <a:cs typeface="Times New Roman"/>
                        </a:rPr>
                        <a:t>43 %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Zástupný symbol textu 3"/>
          <p:cNvSpPr txBox="1">
            <a:spLocks noGrp="1"/>
          </p:cNvSpPr>
          <p:nvPr>
            <p:ph type="body" sz="half" idx="2"/>
          </p:nvPr>
        </p:nvSpPr>
        <p:spPr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3"/>
          </p:nvPr>
        </p:nvSpPr>
        <p:spPr>
          <a:xfrm>
            <a:off x="285720" y="5733256"/>
            <a:ext cx="8643998" cy="481826"/>
          </a:xfrm>
        </p:spPr>
        <p:txBody>
          <a:bodyPr/>
          <a:lstStyle/>
          <a:p>
            <a:r>
              <a:rPr lang="sk-SK" sz="1600" dirty="0" smtClean="0"/>
              <a:t>© </a:t>
            </a:r>
            <a:r>
              <a:rPr lang="sk-SK" sz="1600" i="1" dirty="0" smtClean="0"/>
              <a:t>ESPAD Report 2007</a:t>
            </a:r>
            <a:endParaRPr lang="sk-SK" sz="16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615394" cy="1080120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/>
              <a:t>Výskyt fajčenia u žiakov ZŠ a SŠ</a:t>
            </a:r>
            <a:endParaRPr lang="sk-SK" sz="3200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half" idx="1"/>
          </p:nvPr>
        </p:nvGraphicFramePr>
        <p:xfrm>
          <a:off x="214313" y="2071688"/>
          <a:ext cx="4357688" cy="351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22"/>
                <a:gridCol w="1089422"/>
                <a:gridCol w="1089422"/>
                <a:gridCol w="1089422"/>
              </a:tblGrid>
              <a:tr h="879388"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 dirty="0"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 dirty="0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 dirty="0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Fajčí denne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2,9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3,5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7,9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Fajčí občas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9,2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nefajčí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85,1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83,5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82,9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Zástupný symbol obsahu 6"/>
          <p:cNvGraphicFramePr>
            <a:graphicFrameLocks noGrp="1"/>
          </p:cNvGraphicFramePr>
          <p:nvPr>
            <p:ph sz="half" idx="2"/>
          </p:nvPr>
        </p:nvGraphicFramePr>
        <p:xfrm>
          <a:off x="4643438" y="2071688"/>
          <a:ext cx="4214812" cy="351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03"/>
                <a:gridCol w="1053703"/>
                <a:gridCol w="1053703"/>
                <a:gridCol w="1053703"/>
              </a:tblGrid>
              <a:tr h="879388"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 dirty="0">
                          <a:latin typeface="Calibri"/>
                          <a:ea typeface="Calibri"/>
                          <a:cs typeface="Times New Roman"/>
                        </a:rPr>
                        <a:t>2001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>
                          <a:latin typeface="Calibri"/>
                          <a:ea typeface="Calibri"/>
                          <a:cs typeface="Times New Roman"/>
                        </a:rPr>
                        <a:t>2003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b="1" i="1"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Fajčí denne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21,6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24,6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23,2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Fajčí občas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14,4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13,8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10,2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9388">
                <a:tc>
                  <a:txBody>
                    <a:bodyPr/>
                    <a:lstStyle/>
                    <a:p>
                      <a:pPr marL="17970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>
                          <a:latin typeface="Calibri"/>
                          <a:ea typeface="Calibri"/>
                          <a:cs typeface="Times New Roman"/>
                        </a:rPr>
                        <a:t>nefajčí</a:t>
                      </a:r>
                      <a:endParaRPr lang="sk-S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64,0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61,6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800" i="1" dirty="0">
                          <a:latin typeface="Calibri"/>
                          <a:ea typeface="Calibri"/>
                          <a:cs typeface="Times New Roman"/>
                        </a:rPr>
                        <a:t>66,6</a:t>
                      </a:r>
                      <a:endParaRPr lang="sk-S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Zástupný symbol textu 3"/>
          <p:cNvSpPr txBox="1">
            <a:spLocks noGrp="1"/>
          </p:cNvSpPr>
          <p:nvPr>
            <p:ph type="body" sz="half" idx="13"/>
          </p:nvPr>
        </p:nvSpPr>
        <p:spPr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95536" y="5877273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© </a:t>
            </a:r>
            <a:r>
              <a:rPr lang="sk-SK" sz="1400" dirty="0" err="1" smtClean="0"/>
              <a:t>Pétiová</a:t>
            </a:r>
            <a:r>
              <a:rPr lang="sk-SK" sz="1400" dirty="0" smtClean="0"/>
              <a:t>, M.: Konzumácia legálnych a nelegálnych drog u žiakov základných a stredných škôl, 2010.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179512" y="0"/>
          <a:ext cx="8712968" cy="6669360"/>
        </p:xfrm>
        <a:graphic>
          <a:graphicData uri="http://schemas.openxmlformats.org/presentationml/2006/ole">
            <p:oleObj spid="_x0000_s1026" name="Graf" r:id="rId3" imgW="5553024" imgH="2857500" progId="MSGraph.Chart.8">
              <p:embed/>
            </p:oleObj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115616" y="58052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© </a:t>
            </a:r>
            <a:r>
              <a:rPr lang="sk-SK" sz="1400" i="1" dirty="0" smtClean="0"/>
              <a:t>WHO Report on </a:t>
            </a:r>
            <a:r>
              <a:rPr lang="sk-SK" sz="1400" i="1" dirty="0" err="1" smtClean="0"/>
              <a:t>the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Global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Tobacco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Epidemic</a:t>
            </a:r>
            <a:r>
              <a:rPr lang="sk-SK" sz="1400" i="1" dirty="0" smtClean="0"/>
              <a:t> 2008</a:t>
            </a:r>
            <a:endParaRPr lang="sk-SK" sz="1400" dirty="0" smtClean="0"/>
          </a:p>
          <a:p>
            <a:endParaRPr lang="sk-SK" dirty="0"/>
          </a:p>
        </p:txBody>
      </p:sp>
      <p:sp>
        <p:nvSpPr>
          <p:cNvPr id="6" name="Zástupný symbol textu 3"/>
          <p:cNvSpPr txBox="1">
            <a:spLocks/>
          </p:cNvSpPr>
          <p:nvPr/>
        </p:nvSpPr>
        <p:spPr>
          <a:xfrm>
            <a:off x="0" y="1052736"/>
            <a:ext cx="8786842" cy="3571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dirty="0" smtClean="0"/>
              <a:t>Definícia </a:t>
            </a:r>
            <a:r>
              <a:rPr lang="sk-SK" dirty="0"/>
              <a:t>kontroly tabaku</a:t>
            </a:r>
            <a:endParaRPr lang="cs-CZ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5699E-E95E-4547-BEB7-CE432D9528C8}" type="slidenum">
              <a:rPr lang="sk-SK"/>
              <a:pPr>
                <a:defRPr/>
              </a:pPr>
              <a:t>2</a:t>
            </a:fld>
            <a:endParaRPr lang="sk-SK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484784"/>
            <a:ext cx="8280920" cy="499640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Regulácia = kontrola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sk-SK" b="1" dirty="0" smtClean="0">
                <a:solidFill>
                  <a:srgbClr val="FF0000"/>
                </a:solidFill>
              </a:rPr>
              <a:t>Kontrola </a:t>
            </a:r>
            <a:r>
              <a:rPr lang="sk-SK" b="1" dirty="0">
                <a:solidFill>
                  <a:srgbClr val="FF0000"/>
                </a:solidFill>
              </a:rPr>
              <a:t>tabaku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dirty="0"/>
              <a:t>podľa článku </a:t>
            </a:r>
            <a:r>
              <a:rPr lang="sk-SK" dirty="0" smtClean="0"/>
              <a:t>1 ods. d) Rámcového </a:t>
            </a:r>
            <a:r>
              <a:rPr lang="sk-SK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dohovoru</a:t>
            </a:r>
            <a:r>
              <a:rPr lang="sk-SK" dirty="0"/>
              <a:t> SZO o kontrole tabaku: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dirty="0"/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sk-SK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sk-SK" i="1" dirty="0"/>
              <a:t>Znamená súhrn stratégií na zníženie </a:t>
            </a:r>
            <a:r>
              <a:rPr lang="sk-SK" i="1" dirty="0" smtClean="0"/>
              <a:t>ponuky</a:t>
            </a:r>
            <a:r>
              <a:rPr lang="sk-SK" i="1" dirty="0"/>
              <a:t>, dopytu a </a:t>
            </a:r>
            <a:r>
              <a:rPr lang="sk-SK" i="1" dirty="0" smtClean="0"/>
              <a:t>škodlivosti, </a:t>
            </a:r>
            <a:r>
              <a:rPr lang="sk-SK" i="1" dirty="0"/>
              <a:t>ktorých cieľom je zlepšiť zdravie obyvateľstva prostredníctvom vylúčenia </a:t>
            </a:r>
            <a:r>
              <a:rPr lang="sk-SK" i="1" dirty="0" smtClean="0"/>
              <a:t>alebo zníženia spotreby </a:t>
            </a:r>
            <a:r>
              <a:rPr lang="sk-SK" i="1" dirty="0"/>
              <a:t>tabakových výrobkov a vystavenia pasívnemu </a:t>
            </a:r>
            <a:r>
              <a:rPr lang="sk-SK" i="1" dirty="0" smtClean="0"/>
              <a:t>fajčeniu.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0" y="0"/>
          <a:ext cx="8640960" cy="6237312"/>
        </p:xfrm>
        <a:graphic>
          <a:graphicData uri="http://schemas.openxmlformats.org/presentationml/2006/ole">
            <p:oleObj spid="_x0000_s2050" name="Graf" r:id="rId3" imgW="5353151" imgH="2809943" progId="MSGraph.Chart.8">
              <p:embed/>
            </p:oleObj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899592" y="5805264"/>
            <a:ext cx="6120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© </a:t>
            </a:r>
            <a:r>
              <a:rPr lang="sk-SK" sz="1400" i="1" dirty="0" smtClean="0"/>
              <a:t>WHO Report on </a:t>
            </a:r>
            <a:r>
              <a:rPr lang="sk-SK" sz="1400" i="1" dirty="0" err="1" smtClean="0"/>
              <a:t>the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Global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Tobacco</a:t>
            </a:r>
            <a:r>
              <a:rPr lang="sk-SK" sz="1400" i="1" dirty="0" smtClean="0"/>
              <a:t> </a:t>
            </a:r>
            <a:r>
              <a:rPr lang="sk-SK" sz="1400" i="1" dirty="0" err="1" smtClean="0"/>
              <a:t>Epidemic</a:t>
            </a:r>
            <a:r>
              <a:rPr lang="sk-SK" sz="1400" i="1" dirty="0" smtClean="0"/>
              <a:t> 2008</a:t>
            </a:r>
            <a:endParaRPr lang="sk-SK" sz="1400" dirty="0"/>
          </a:p>
        </p:txBody>
      </p:sp>
      <p:sp>
        <p:nvSpPr>
          <p:cNvPr id="5" name="Zástupný symbol textu 3"/>
          <p:cNvSpPr txBox="1">
            <a:spLocks/>
          </p:cNvSpPr>
          <p:nvPr/>
        </p:nvSpPr>
        <p:spPr>
          <a:xfrm>
            <a:off x="0" y="1052736"/>
            <a:ext cx="8786842" cy="3571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Prevencia fajčenia</a:t>
            </a:r>
            <a:endParaRPr kumimoji="0" lang="sk-SK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</a:t>
            </a:r>
            <a:r>
              <a:rPr lang="sk-SK" dirty="0" smtClean="0"/>
              <a:t>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170246"/>
          </a:xfrm>
        </p:spPr>
        <p:txBody>
          <a:bodyPr/>
          <a:lstStyle/>
          <a:p>
            <a:r>
              <a:rPr lang="sk-SK" dirty="0" smtClean="0"/>
              <a:t>Chýbajú prieskumy, ktoré by zhodnotili  trend fajčenia u dospelých. (2006)</a:t>
            </a:r>
          </a:p>
          <a:p>
            <a:r>
              <a:rPr lang="sk-SK" dirty="0" smtClean="0"/>
              <a:t>Vyčlenenie financií zo spotrebnej dane z tabaku na realizáciu Národného akčného plánu na kontrolu tabaku. (0,- Eur) </a:t>
            </a:r>
          </a:p>
          <a:p>
            <a:r>
              <a:rPr lang="sk-SK" dirty="0" smtClean="0"/>
              <a:t>Zrušenie Protidrogového fondu. (2011)</a:t>
            </a:r>
          </a:p>
          <a:p>
            <a:r>
              <a:rPr lang="sk-SK" dirty="0" smtClean="0"/>
              <a:t>Nepriaznivý trend fajčenie u detí a mládeže.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Rámcový dohovor o kontrole tabaku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Garamond" pitchFamily="18" charset="0"/>
              </a:rPr>
              <a:t>Slovenská republika odovzdala ratifikačný protokol o uzavretí Rámcového dohovoru OSN o kontrole tabaku (ďalej len „dohovor“) v sídle Organizácie Spojených národov v máji 2004. </a:t>
            </a:r>
          </a:p>
          <a:p>
            <a:r>
              <a:rPr lang="sk-SK" dirty="0" smtClean="0">
                <a:latin typeface="Garamond" pitchFamily="18" charset="0"/>
              </a:rPr>
              <a:t>Dohovor nadobudol </a:t>
            </a:r>
            <a:r>
              <a:rPr lang="sk-SK" u="sng" dirty="0" smtClean="0">
                <a:latin typeface="Garamond" pitchFamily="18" charset="0"/>
              </a:rPr>
              <a:t>medzinárodnú účinnosť </a:t>
            </a:r>
            <a:r>
              <a:rPr lang="sk-SK" dirty="0" smtClean="0">
                <a:latin typeface="Garamond" pitchFamily="18" charset="0"/>
              </a:rPr>
              <a:t>27. 2. 2005 v zmysle článku 36 dohovoru. </a:t>
            </a:r>
            <a:endParaRPr lang="sk-SK" dirty="0" smtClean="0">
              <a:latin typeface="Garamond" pitchFamily="18" charset="0"/>
            </a:endParaRPr>
          </a:p>
          <a:p>
            <a:r>
              <a:rPr lang="sk-SK" dirty="0" smtClean="0">
                <a:latin typeface="Garamond" pitchFamily="18" charset="0"/>
              </a:rPr>
              <a:t>Doteraz ho ratifikovalo 172 štátov.</a:t>
            </a:r>
            <a:endParaRPr lang="sk-SK" dirty="0" smtClean="0">
              <a:latin typeface="Garamond" pitchFamily="18" charset="0"/>
            </a:endParaRPr>
          </a:p>
          <a:p>
            <a:r>
              <a:rPr lang="sk-SK" dirty="0" smtClean="0">
                <a:latin typeface="Garamond" pitchFamily="18" charset="0"/>
              </a:rPr>
              <a:t>Príprava od rezolúcie WHO 49.17 z roku 1996 trvala 7 rokov. Prečo ?!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pPr eaLnBrk="1" hangingPunct="1"/>
            <a:r>
              <a:rPr lang="sk-SK" dirty="0" smtClean="0"/>
              <a:t>Metódy kontroly tabaku</a:t>
            </a:r>
            <a:endParaRPr lang="cs-CZ" dirty="0" smtClean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AA636-5E7C-4287-9264-42716FBF2A28}" type="slidenum">
              <a:rPr lang="sk-SK"/>
              <a:pPr>
                <a:defRPr/>
              </a:pPr>
              <a:t>4</a:t>
            </a:fld>
            <a:endParaRPr lang="sk-SK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57400"/>
            <a:ext cx="7772400" cy="2971800"/>
          </a:xfrm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Legislatíva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Ceny a dane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sk-SK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Výchova a </a:t>
            </a:r>
            <a:r>
              <a:rPr lang="sk-SK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vzdelávanie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r>
              <a:rPr lang="sk-SK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Poradenstvo </a:t>
            </a:r>
            <a:r>
              <a:rPr lang="sk-SK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a liečba závislostí od nikotínu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sz="2800" b="1" dirty="0"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sk-SK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AutoNum type="arabicPeriod"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WHO a história kontroly tabaku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23.32 z 1970 o zdravotných následkoch fajčenia (fajčenie má vážny zdravotný dopad, je príčinou vzniku kardiovaskulárnych a ochorení dýchacieho systému)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24.49 z 1971 o zdravotných následkoch fajčenia.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29.55 z 1976 o fajčení a zdraví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31.56 z 1978 o rizikách fajčenia na zdravie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33.35 z 1980 program WHO o fajčení a zdraví.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39.14 z 1986 tabak a zdravie.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40.38 z 1988: 7 apríl 1988 – Svetový deň nefajčenia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41.25 z 1988 tabak a zdravie.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42.19 z 1989 tabak a zdravie (Svetový deň bez tabaku -</a:t>
            </a:r>
          </a:p>
          <a:p>
            <a:pPr>
              <a:buNone/>
            </a:pPr>
            <a:r>
              <a:rPr lang="sk-SK" dirty="0" smtClean="0"/>
              <a:t>31. máj.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Rezolúcia č. 44.26 z 1991 fajčenie a cestovanie (ochrana nefajčiarov v doprave, ochrana detí a mládeže)</a:t>
            </a:r>
          </a:p>
          <a:p>
            <a:pPr>
              <a:buFont typeface="Wingdings" pitchFamily="2" charset="2"/>
              <a:buChar char="v"/>
            </a:pPr>
            <a:r>
              <a:rPr lang="sk-SK" sz="3400" b="1" dirty="0" smtClean="0"/>
              <a:t>Rezolúcia č. 49.17 z 1996 o príprave Rámcového dohovoru o kontrole tabaku</a:t>
            </a:r>
            <a:endParaRPr lang="sk-SK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sk-SK" sz="3600" b="0" dirty="0"/>
              <a:t>Kontrola tabaku v EÚ</a:t>
            </a:r>
            <a:endParaRPr lang="cs-CZ" sz="3600" b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268760"/>
            <a:ext cx="8064896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sk-SK" sz="2000" b="1" u="sng" dirty="0" smtClean="0">
                <a:solidFill>
                  <a:srgbClr val="FF6600"/>
                </a:solidFill>
              </a:rPr>
              <a:t>Zelená kniha: K Európe bez tabakového dymu z roku 2007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sz="2000" u="sng" dirty="0" smtClean="0"/>
          </a:p>
          <a:p>
            <a:r>
              <a:rPr lang="sk-SK" sz="2000" dirty="0" smtClean="0"/>
              <a:t>Environmentálny tabakový dym bol zatriedený ako </a:t>
            </a:r>
            <a:r>
              <a:rPr lang="sk-SK" sz="2000" b="1" dirty="0" smtClean="0"/>
              <a:t>známy ľudský karcinogén v roku 1993 Agentúrou pre </a:t>
            </a:r>
            <a:r>
              <a:rPr lang="sk-SK" sz="2000" dirty="0" smtClean="0"/>
              <a:t>ochranu životného prostredia USA, v roku 2000 Ministerstvom zdravotníctva a </a:t>
            </a:r>
            <a:r>
              <a:rPr lang="pt-BR" sz="2000" dirty="0" smtClean="0"/>
              <a:t>sociálnych vecí USA a v roku 2002 Medzinárodnou agentúrou WHO pre výskum</a:t>
            </a:r>
            <a:r>
              <a:rPr lang="sk-SK" sz="2000" dirty="0" smtClean="0"/>
              <a:t> rakoviny.</a:t>
            </a:r>
          </a:p>
          <a:p>
            <a:r>
              <a:rPr lang="sk-SK" sz="2000" dirty="0" smtClean="0"/>
              <a:t>Environmentálny tabakový dym bol okrem toho vládou Fínska (v roku 2000) a vládou Nemecka (v </a:t>
            </a:r>
            <a:r>
              <a:rPr lang="pl-PL" sz="2000" dirty="0" smtClean="0"/>
              <a:t>roku 2001) označený za </a:t>
            </a:r>
            <a:r>
              <a:rPr lang="pl-PL" sz="2000" b="1" dirty="0" smtClean="0"/>
              <a:t>karcinogén na pracovisku. </a:t>
            </a:r>
          </a:p>
          <a:p>
            <a:r>
              <a:rPr lang="pl-PL" sz="2000" b="1" dirty="0" smtClean="0"/>
              <a:t>Kalifornská agentúra pre </a:t>
            </a:r>
            <a:r>
              <a:rPr lang="sk-SK" sz="2000" dirty="0" smtClean="0"/>
              <a:t>ochranu životného prostredia nedávno zatriedila tabakový dym ako „</a:t>
            </a:r>
            <a:r>
              <a:rPr lang="sk-SK" sz="2000" b="1" dirty="0" smtClean="0"/>
              <a:t>toxickú látku kontaminujúcu ovzdušie“</a:t>
            </a:r>
          </a:p>
          <a:p>
            <a:endParaRPr lang="sk-SK" sz="2000" b="1" dirty="0" smtClean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</a:pPr>
            <a:r>
              <a:rPr lang="sk-SK" sz="2000" b="1" u="sng" dirty="0" smtClean="0">
                <a:solidFill>
                  <a:srgbClr val="FF6600"/>
                </a:solidFill>
              </a:rPr>
              <a:t>Odporúčanie Rady EÚ o prostredí bez dymu z roku 2009</a:t>
            </a:r>
          </a:p>
          <a:p>
            <a:pPr>
              <a:lnSpc>
                <a:spcPct val="80000"/>
              </a:lnSpc>
            </a:pPr>
            <a:endParaRPr lang="sk-SK" sz="2000" b="1" u="sng" dirty="0" smtClean="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Zníženie pasívneho fajčenia v domácnostiach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Zmeny vo výskyte fajčenia a v správaní fajčiarov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Zníženie úmrtnosti a chorobnosti v dôsledku pasívneho fajčenia.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i="1" dirty="0" smtClean="0">
                <a:solidFill>
                  <a:srgbClr val="008000"/>
                </a:solidFill>
              </a:rPr>
              <a:t>Nástroj kontroly tabaku - legislatíva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sk-SK" b="1" dirty="0" smtClean="0">
                <a:latin typeface="Garamond" pitchFamily="18" charset="0"/>
              </a:rPr>
              <a:t>Legislatíva</a:t>
            </a:r>
            <a:r>
              <a:rPr lang="sk-SK" dirty="0" smtClean="0">
                <a:latin typeface="Garamond" pitchFamily="18" charset="0"/>
              </a:rPr>
              <a:t> je považovaná za jeden z kľúčových nástrojov kontroly tabaku.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sk-SK" dirty="0" smtClean="0">
                <a:latin typeface="Garamond" pitchFamily="18" charset="0"/>
              </a:rPr>
              <a:t>Podľa Svetovej zdravotníckej organizácie je komplexná legislatíva s cieľom kontroly tabaku rozhodujúcim a účinným nástrojom, ktorý vedie k znižovaniu výskytu fajčenia a nedobrovoľného fajčenia.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sk-SK" dirty="0" smtClean="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sk-SK" dirty="0" smtClean="0">
                <a:latin typeface="Garamond" pitchFamily="18" charset="0"/>
              </a:rPr>
              <a:t>Legislatívne opatrenia, ktoré majú najväčší dopad na ľudské správanie :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sk-SK" dirty="0" smtClean="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sk-SK" sz="4400" b="1" dirty="0" smtClean="0">
                <a:latin typeface="Garamond" pitchFamily="18" charset="0"/>
              </a:rPr>
              <a:t>Zvyšovanie daní na tabakové výrobky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sk-SK" sz="4400" b="1" dirty="0" smtClean="0">
                <a:latin typeface="Garamond" pitchFamily="18" charset="0"/>
              </a:rPr>
              <a:t>Zákaz reklamy na tabak a zákaz sponzoringu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sk-SK" sz="4400" b="1" dirty="0" smtClean="0">
                <a:latin typeface="Garamond" pitchFamily="18" charset="0"/>
              </a:rPr>
              <a:t>Zdravotné varovania a údaje o obsahu škodlivých látok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sk-SK" sz="4400" b="1" dirty="0" smtClean="0">
                <a:latin typeface="Garamond" pitchFamily="18" charset="0"/>
              </a:rPr>
              <a:t>Nefajčiarske verejné miesta, pracoviská a doprava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sk-SK" sz="4400" b="1" dirty="0" smtClean="0">
                <a:latin typeface="Garamond" pitchFamily="18" charset="0"/>
              </a:rPr>
              <a:t>Informovanie verejnosti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sk-SK" sz="4000" b="1" dirty="0" smtClean="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sk-SK" sz="2000" dirty="0" smtClean="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sk-SK" sz="2000" dirty="0" smtClean="0">
              <a:latin typeface="Garamond" pitchFamily="18" charset="0"/>
            </a:endParaRP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  <a:cs typeface="Arial" charset="0"/>
              </a:rPr>
              <a:t>©</a:t>
            </a:r>
            <a:r>
              <a:rPr lang="sk-SK" sz="2000" dirty="0" smtClean="0">
                <a:latin typeface="Garamond" pitchFamily="18" charset="0"/>
                <a:cs typeface="Arial" charset="0"/>
              </a:rPr>
              <a:t> </a:t>
            </a:r>
            <a:r>
              <a:rPr lang="sk-SK" sz="2000" dirty="0" err="1" smtClean="0">
                <a:latin typeface="Garamond" pitchFamily="18" charset="0"/>
                <a:cs typeface="Arial" charset="0"/>
              </a:rPr>
              <a:t>Resolution</a:t>
            </a:r>
            <a:r>
              <a:rPr lang="sk-SK" sz="2000" dirty="0" smtClean="0">
                <a:latin typeface="Garamond" pitchFamily="18" charset="0"/>
                <a:cs typeface="Arial" charset="0"/>
              </a:rPr>
              <a:t> WHA 39.14. </a:t>
            </a:r>
            <a:r>
              <a:rPr lang="sk-SK" sz="2000" dirty="0" err="1" smtClean="0">
                <a:latin typeface="Garamond" pitchFamily="18" charset="0"/>
                <a:cs typeface="Arial" charset="0"/>
              </a:rPr>
              <a:t>Tobacco</a:t>
            </a:r>
            <a:r>
              <a:rPr lang="sk-SK" sz="2000" dirty="0" smtClean="0">
                <a:latin typeface="Garamond" pitchFamily="18" charset="0"/>
                <a:cs typeface="Arial" charset="0"/>
              </a:rPr>
              <a:t> or </a:t>
            </a:r>
            <a:r>
              <a:rPr lang="sk-SK" sz="2000" dirty="0" err="1" smtClean="0">
                <a:latin typeface="Garamond" pitchFamily="18" charset="0"/>
                <a:cs typeface="Arial" charset="0"/>
              </a:rPr>
              <a:t>Health</a:t>
            </a:r>
            <a:r>
              <a:rPr lang="sk-SK" sz="2000" dirty="0" smtClean="0">
                <a:latin typeface="Garamond" pitchFamily="18" charset="0"/>
                <a:cs typeface="Arial" charset="0"/>
              </a:rPr>
              <a:t>.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dirty="0" smtClean="0">
                <a:latin typeface="Garamond" pitchFamily="18" charset="0"/>
                <a:cs typeface="Arial" charset="0"/>
              </a:rPr>
              <a:t>©</a:t>
            </a:r>
            <a:r>
              <a:rPr lang="sk-SK" sz="2000" dirty="0" smtClean="0">
                <a:latin typeface="Garamond" pitchFamily="18" charset="0"/>
                <a:cs typeface="Arial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Building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blocks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for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tobacco</a:t>
            </a:r>
            <a:r>
              <a:rPr lang="sk-SK" sz="2000" dirty="0" smtClean="0">
                <a:latin typeface="Garamond" pitchFamily="18" charset="0"/>
              </a:rPr>
              <a:t> </a:t>
            </a:r>
            <a:r>
              <a:rPr lang="sk-SK" sz="2000" dirty="0" err="1" smtClean="0">
                <a:latin typeface="Garamond" pitchFamily="18" charset="0"/>
              </a:rPr>
              <a:t>control</a:t>
            </a:r>
            <a:r>
              <a:rPr lang="sk-SK" sz="2000" dirty="0" smtClean="0">
                <a:latin typeface="Garamond" pitchFamily="18" charset="0"/>
              </a:rPr>
              <a:t>. WHO, 2004.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dirty="0" smtClean="0">
              <a:latin typeface="Garamond" pitchFamily="18" charset="0"/>
              <a:cs typeface="Arial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k-SK" dirty="0" smtClean="0"/>
              <a:t>Vývoj daňového zaťaženia </a:t>
            </a:r>
            <a:endParaRPr lang="sk-SK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196752"/>
          <a:ext cx="8219255" cy="55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/>
                <a:gridCol w="1643851"/>
                <a:gridCol w="1643851"/>
                <a:gridCol w="1643851"/>
                <a:gridCol w="1643851"/>
              </a:tblGrid>
              <a:tr h="498649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zákon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účinnosť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Špecifická nad 70 mm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Špecifická do 70 mm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percentuálna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latin typeface="Garamond"/>
                        </a:rPr>
                        <a:t>213/1992 </a:t>
                      </a:r>
                      <a:r>
                        <a:rPr lang="sk-SK" sz="1800" b="0" i="0" u="none" strike="noStrike" dirty="0" err="1">
                          <a:latin typeface="Garamond"/>
                        </a:rPr>
                        <a:t>Z.z</a:t>
                      </a:r>
                      <a:r>
                        <a:rPr lang="sk-SK" sz="1800" b="0" i="0" u="none" strike="noStrike" dirty="0">
                          <a:latin typeface="Garamond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1.1.1993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0,46 Kčs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0,27 Kčs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latin typeface="Garamond"/>
                        </a:rPr>
                        <a:t>595/1992 </a:t>
                      </a:r>
                      <a:r>
                        <a:rPr lang="sk-SK" sz="1800" b="0" i="0" u="none" strike="noStrike" dirty="0" err="1">
                          <a:latin typeface="Garamond"/>
                        </a:rPr>
                        <a:t>Z.z</a:t>
                      </a:r>
                      <a:r>
                        <a:rPr lang="sk-SK" sz="1800" b="0" i="0" u="none" strike="noStrike" dirty="0">
                          <a:latin typeface="Garamond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1.1.1993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0,46 Kčs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0,27 Kčs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latin typeface="Garamond"/>
                        </a:rPr>
                        <a:t>159/1993 </a:t>
                      </a:r>
                      <a:r>
                        <a:rPr lang="sk-SK" sz="1800" b="0" i="0" u="none" strike="noStrike" dirty="0" err="1">
                          <a:latin typeface="Garamond"/>
                        </a:rPr>
                        <a:t>Z.z</a:t>
                      </a:r>
                      <a:r>
                        <a:rPr lang="sk-SK" sz="1800" b="0" i="0" u="none" strike="noStrike" dirty="0">
                          <a:latin typeface="Garamond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1.8.1993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0,64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0,39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latin typeface="Garamond"/>
                        </a:rPr>
                        <a:t>367/1997 </a:t>
                      </a:r>
                      <a:r>
                        <a:rPr lang="sk-SK" sz="1800" b="0" i="0" u="none" strike="noStrike" dirty="0" err="1">
                          <a:latin typeface="Garamond"/>
                        </a:rPr>
                        <a:t>Z.z</a:t>
                      </a:r>
                      <a:r>
                        <a:rPr lang="sk-SK" sz="1800" b="0" i="0" u="none" strike="noStrike" dirty="0">
                          <a:latin typeface="Garamond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1.1.1998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0,80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0,50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>
                          <a:latin typeface="Garamond"/>
                        </a:rPr>
                        <a:t>339/1999 </a:t>
                      </a:r>
                      <a:r>
                        <a:rPr lang="sk-SK" sz="1800" b="0" i="0" u="none" strike="noStrike" dirty="0" err="1">
                          <a:latin typeface="Garamond"/>
                        </a:rPr>
                        <a:t>Z.z</a:t>
                      </a:r>
                      <a:r>
                        <a:rPr lang="sk-SK" sz="1800" b="0" i="0" u="none" strike="noStrike" dirty="0">
                          <a:latin typeface="Garamond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1.1.2000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0,90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0,50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253/2000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1.8.2000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0,90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0,50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582/2001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1.1.2002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0,95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0,70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641/2002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1.1.2003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0,95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0,95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243/2003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1.8.2003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1,40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1,40 Sk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latin typeface="Garamond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  <a:tr h="3624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106/2004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1.5.2004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0,91 Sk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556/2004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1.11.2004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0,91 Sk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631/2004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1.12.2004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0,91 Sk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631/2004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1.1.2005</a:t>
                      </a: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0,91 Sk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20%</a:t>
                      </a:r>
                    </a:p>
                  </a:txBody>
                  <a:tcPr marL="0" marR="0" marT="0" marB="0" anchor="b"/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533/2005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 smtClean="0">
                          <a:latin typeface="Garamond"/>
                        </a:rPr>
                        <a:t>1.1.2006</a:t>
                      </a:r>
                      <a:endParaRPr lang="sk-SK" sz="1800" b="0" i="0" u="none" strike="noStrike" dirty="0">
                        <a:latin typeface="Garamond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latin typeface="Garamond"/>
                        </a:rPr>
                        <a:t>1,10 Sk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23%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547/2007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1.1.2008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 dirty="0">
                          <a:latin typeface="Garamond"/>
                        </a:rPr>
                        <a:t>1,41 Sk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24%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0872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>
                          <a:latin typeface="Garamond"/>
                        </a:rPr>
                        <a:t>378/2008 Z.z.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latin typeface="Garamond"/>
                        </a:rPr>
                        <a:t>1.2.2009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latin typeface="Garamond"/>
                        </a:rPr>
                        <a:t>1,58 Sk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 dirty="0">
                          <a:latin typeface="Garamond"/>
                        </a:rPr>
                        <a:t>24%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Legislatíva v oblasti reklamy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625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k-SK" b="1" dirty="0" smtClean="0"/>
              <a:t>Zákon č. 147/2001 o reklame</a:t>
            </a:r>
            <a:r>
              <a:rPr lang="sk-SK" dirty="0" smtClean="0"/>
              <a:t> (novelou z rokov 2005 sa zakazuje sa reklama tabakových výrobkov na všetkých druhoch informačných nosičov, rozdávaním vzoriek verejnosti, na reklamných veciach, na reklamných veciach, ktoré nesúvisia s fajčením a ktoré sa rozdávajú verejnosti, zákaz sponzoringu, uvádzanie emblémov)</a:t>
            </a:r>
          </a:p>
          <a:p>
            <a:pPr marL="341313" indent="-341313">
              <a:lnSpc>
                <a:spcPct val="90000"/>
              </a:lnSpc>
              <a:spcBef>
                <a:spcPts val="625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sk-SK" dirty="0" smtClean="0"/>
          </a:p>
          <a:p>
            <a:pPr marL="341313" indent="-341313">
              <a:lnSpc>
                <a:spcPct val="90000"/>
              </a:lnSpc>
              <a:spcBef>
                <a:spcPts val="625"/>
              </a:spcBef>
              <a:buClr>
                <a:srgbClr val="99FF66"/>
              </a:buClr>
              <a:buFont typeface="Wingdings" pitchFamily="2" charset="2"/>
              <a:buChar char="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sk-SK" b="1" dirty="0" smtClean="0"/>
              <a:t>Zákon č. 308/2000 o vysielaní a retransmisii</a:t>
            </a:r>
            <a:r>
              <a:rPr lang="sk-SK" dirty="0" smtClean="0"/>
              <a:t> (novelou z roku Vysielanie všetkých foriem reklamy a telenákupu na tabakové výrobky sa zakazuje. </a:t>
            </a:r>
            <a:r>
              <a:rPr lang="sk-SK" dirty="0" smtClean="0">
                <a:solidFill>
                  <a:srgbClr val="FF0000"/>
                </a:solidFill>
              </a:rPr>
              <a:t>Zakazuje sa používanie diel, ktoré by mohli navodiť dojem skrytej propagácie fajčenia. Programy nesmú otvorene alebo skryto propagovať fajčenie.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</TotalTime>
  <Words>1365</Words>
  <Application>Microsoft Office PowerPoint</Application>
  <PresentationFormat>Prezentácia na obrazovke (4:3)</PresentationFormat>
  <Paragraphs>281</Paragraphs>
  <Slides>21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3" baseType="lpstr">
      <vt:lpstr>Administrativní</vt:lpstr>
      <vt:lpstr>Graf</vt:lpstr>
      <vt:lpstr>5 rokov od ratifikácie Rámcového dohovoru o kontrole tabaku na Slovensku</vt:lpstr>
      <vt:lpstr>Definícia kontroly tabaku</vt:lpstr>
      <vt:lpstr>Rámcový dohovor o kontrole tabaku</vt:lpstr>
      <vt:lpstr>Metódy kontroly tabaku</vt:lpstr>
      <vt:lpstr>WHO a história kontroly tabaku</vt:lpstr>
      <vt:lpstr>Kontrola tabaku v EÚ</vt:lpstr>
      <vt:lpstr>Nástroj kontroly tabaku - legislatíva</vt:lpstr>
      <vt:lpstr>Vývoj daňového zaťaženia </vt:lpstr>
      <vt:lpstr>Legislatíva v oblasti reklamy</vt:lpstr>
      <vt:lpstr>Zdravotné varovania</vt:lpstr>
      <vt:lpstr>Legislatíva na kontrolu tabaku</vt:lpstr>
      <vt:lpstr>Výchova a vzdelávanie</vt:lpstr>
      <vt:lpstr>Publikačná činnosť ÚVZ SR</vt:lpstr>
      <vt:lpstr>Poradenstvo a liečba tabakovej závislosti</vt:lpstr>
      <vt:lpstr> Fajčenie u dospelých</vt:lpstr>
      <vt:lpstr> Fajčenie u detí a mládeže</vt:lpstr>
      <vt:lpstr>Fajčenie u 16-ročných v  SR v priebehu minulých 30 dní (Slovensko) </vt:lpstr>
      <vt:lpstr>Výskyt fajčenia u žiakov ZŠ a SŠ</vt:lpstr>
      <vt:lpstr>Snímka 19</vt:lpstr>
      <vt:lpstr>Snímka 20</vt:lpstr>
      <vt:lpstr>Záver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Zhodnotenie vývoja regulácie tabakových výrobkov</dc:title>
  <dc:creator>Robert</dc:creator>
  <cp:lastModifiedBy>Robo</cp:lastModifiedBy>
  <cp:revision>33</cp:revision>
  <dcterms:created xsi:type="dcterms:W3CDTF">2011-04-04T04:39:04Z</dcterms:created>
  <dcterms:modified xsi:type="dcterms:W3CDTF">2011-04-13T06:26:24Z</dcterms:modified>
</cp:coreProperties>
</file>