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0" r:id="rId4"/>
    <p:sldId id="277" r:id="rId5"/>
    <p:sldId id="259" r:id="rId6"/>
    <p:sldId id="270" r:id="rId7"/>
    <p:sldId id="261" r:id="rId8"/>
    <p:sldId id="269" r:id="rId9"/>
    <p:sldId id="281" r:id="rId10"/>
    <p:sldId id="262" r:id="rId11"/>
    <p:sldId id="274" r:id="rId12"/>
    <p:sldId id="278" r:id="rId13"/>
    <p:sldId id="271" r:id="rId14"/>
    <p:sldId id="272" r:id="rId15"/>
    <p:sldId id="273" r:id="rId16"/>
    <p:sldId id="266" r:id="rId17"/>
    <p:sldId id="276" r:id="rId18"/>
    <p:sldId id="268" r:id="rId19"/>
    <p:sldId id="263" r:id="rId20"/>
    <p:sldId id="275" r:id="rId21"/>
    <p:sldId id="279" r:id="rId22"/>
    <p:sldId id="257" r:id="rId23"/>
    <p:sldId id="280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%20biohazard\Documents\Ondra\kancel&#225;&#345;\AT\statistiky%20po&#269;ty%20HIV%20naka&#382;en&#253;ch%20na%20U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scatterChart>
        <c:scatterStyle val="smoothMarker"/>
        <c:ser>
          <c:idx val="0"/>
          <c:order val="0"/>
          <c:tx>
            <c:strRef>
              <c:f>'počet injekčních uživatelů'!$H$14</c:f>
              <c:strCache>
                <c:ptCount val="1"/>
                <c:pt idx="0">
                  <c:v>počty nově registrovaných případů HIV mezi IDU´s na UA</c:v>
                </c:pt>
              </c:strCache>
            </c:strRef>
          </c:tx>
          <c:marker>
            <c:symbol val="none"/>
          </c:marker>
          <c:xVal>
            <c:numRef>
              <c:f>'počet injekčních uživatelů'!$G$15:$G$23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xVal>
          <c:yVal>
            <c:numRef>
              <c:f>'počet injekčních uživatelů'!$H$15:$H$23</c:f>
              <c:numCache>
                <c:formatCode>General</c:formatCode>
                <c:ptCount val="9"/>
                <c:pt idx="0">
                  <c:v>4587</c:v>
                </c:pt>
                <c:pt idx="1">
                  <c:v>4815</c:v>
                </c:pt>
                <c:pt idx="2">
                  <c:v>5778</c:v>
                </c:pt>
                <c:pt idx="3">
                  <c:v>6250</c:v>
                </c:pt>
                <c:pt idx="4">
                  <c:v>7125</c:v>
                </c:pt>
                <c:pt idx="5">
                  <c:v>7084</c:v>
                </c:pt>
                <c:pt idx="6">
                  <c:v>7003</c:v>
                </c:pt>
                <c:pt idx="7">
                  <c:v>7103</c:v>
                </c:pt>
                <c:pt idx="8">
                  <c:v>6931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'počet injekčních uživatelů'!$I$14</c:f>
              <c:strCache>
                <c:ptCount val="1"/>
                <c:pt idx="0">
                  <c:v>počty nově oficiálně registrovaných HIV případů (dospělí)</c:v>
                </c:pt>
              </c:strCache>
            </c:strRef>
          </c:tx>
          <c:marker>
            <c:symbol val="none"/>
          </c:marker>
          <c:xVal>
            <c:numRef>
              <c:f>'počet injekčních uživatelů'!$G$15:$G$23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xVal>
          <c:yVal>
            <c:numRef>
              <c:f>'počet injekčních uživatelů'!$I$15:$I$23</c:f>
              <c:numCache>
                <c:formatCode>General</c:formatCode>
                <c:ptCount val="9"/>
                <c:pt idx="0">
                  <c:v>7377</c:v>
                </c:pt>
                <c:pt idx="1">
                  <c:v>8166</c:v>
                </c:pt>
                <c:pt idx="2">
                  <c:v>10198</c:v>
                </c:pt>
                <c:pt idx="3">
                  <c:v>11254</c:v>
                </c:pt>
                <c:pt idx="4">
                  <c:v>13281</c:v>
                </c:pt>
                <c:pt idx="5">
                  <c:v>14221</c:v>
                </c:pt>
                <c:pt idx="6">
                  <c:v>15342</c:v>
                </c:pt>
                <c:pt idx="7">
                  <c:v>16081</c:v>
                </c:pt>
                <c:pt idx="8">
                  <c:v>16418</c:v>
                </c:pt>
              </c:numCache>
            </c:numRef>
          </c:yVal>
          <c:smooth val="1"/>
        </c:ser>
        <c:axId val="53922432"/>
        <c:axId val="54047104"/>
      </c:scatterChart>
      <c:valAx>
        <c:axId val="53922432"/>
        <c:scaling>
          <c:orientation val="minMax"/>
        </c:scaling>
        <c:axPos val="b"/>
        <c:numFmt formatCode="General" sourceLinked="1"/>
        <c:tickLblPos val="nextTo"/>
        <c:crossAx val="54047104"/>
        <c:crosses val="autoZero"/>
        <c:crossBetween val="midCat"/>
      </c:valAx>
      <c:valAx>
        <c:axId val="54047104"/>
        <c:scaling>
          <c:orientation val="minMax"/>
        </c:scaling>
        <c:axPos val="l"/>
        <c:majorGridlines/>
        <c:numFmt formatCode="General" sourceLinked="1"/>
        <c:tickLblPos val="nextTo"/>
        <c:crossAx val="5392243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922E0-88C7-4542-AB09-CC57E912C97C}" type="datetimeFigureOut">
              <a:rPr lang="cs-CZ" smtClean="0"/>
              <a:pPr/>
              <a:t>11.4.2011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A0507-1A95-4FF9-B651-4A689AF28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D37F4-18BA-4F22-B8A2-BEC2CA9309EB}" type="datetimeFigureOut">
              <a:rPr lang="cs-CZ" smtClean="0"/>
              <a:pPr/>
              <a:t>11.4.2011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56A69-FB72-41C7-A462-A9AB2973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6A69-FB72-41C7-A462-A9AB2973A0C6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17. AT konference 2011, Jezerka</a:t>
            </a: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307C6E-3EDE-4989-AC69-5736BB4EFF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7C6E-3EDE-4989-AC69-5736BB4EFF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1307C6E-3EDE-4989-AC69-5736BB4EFF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307C6E-3EDE-4989-AC69-5736BB4EFF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1307C6E-3EDE-4989-AC69-5736BB4EFF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1307C6E-3EDE-4989-AC69-5736BB4EFF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1307C6E-3EDE-4989-AC69-5736BB4EFF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307C6E-3EDE-4989-AC69-5736BB4EFF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307C6E-3EDE-4989-AC69-5736BB4EFF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307C6E-3EDE-4989-AC69-5736BB4EFF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1307C6E-3EDE-4989-AC69-5736BB4EFF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17. AT konference 2011, Jezerka</a:t>
            </a: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307C6E-3EDE-4989-AC69-5736BB4EFFC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virova-hepatitida.cz/hepatitida_typu_c" TargetMode="External"/><Relationship Id="rId2" Type="http://schemas.openxmlformats.org/officeDocument/2006/relationships/hyperlink" Target="http://www.aidsalliance.org.ua/cgi-bin/index.cgi?url=/en/library/statistics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zhlas.cz/zpravy/spolecnost/_zprava/mladez-podcenuje-antikoncepci--788617" TargetMode="External"/><Relationship Id="rId5" Type="http://schemas.openxmlformats.org/officeDocument/2006/relationships/hyperlink" Target="http://www.aids-pomoc.cz/" TargetMode="External"/><Relationship Id="rId4" Type="http://schemas.openxmlformats.org/officeDocument/2006/relationships/hyperlink" Target="http://www.harm-reduction.org/ru/images/stories/doc/Sekc/R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irova-hepatitida.cz/hepatitida_typu_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irova-hepatitida.cz/hepatitida_typu_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734839"/>
            <a:ext cx="7772400" cy="1470025"/>
          </a:xfrm>
        </p:spPr>
        <p:txBody>
          <a:bodyPr/>
          <a:lstStyle/>
          <a:p>
            <a:r>
              <a:rPr lang="cs-CZ" dirty="0"/>
              <a:t>Poučíme se z chyb druhých, nebo až z chyb vlastních?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Jan Špaček</a:t>
            </a:r>
          </a:p>
          <a:p>
            <a:r>
              <a:rPr lang="cs-CZ" dirty="0" smtClean="0"/>
              <a:t>Ondřej Nový</a:t>
            </a:r>
            <a:endParaRPr lang="cs-CZ" dirty="0"/>
          </a:p>
        </p:txBody>
      </p:sp>
      <p:pic>
        <p:nvPicPr>
          <p:cNvPr id="4" name="Picture 2" descr="I:\nášiv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149080"/>
            <a:ext cx="5112568" cy="157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Kyjev – Praha, Porovnání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Rozvoj služeb – v ČR včas, preventivně</a:t>
            </a:r>
          </a:p>
          <a:p>
            <a:r>
              <a:rPr lang="cs-CZ" dirty="0" smtClean="0"/>
              <a:t>UA hlavní rozvoj až po vypuknutí epidemie</a:t>
            </a:r>
          </a:p>
          <a:p>
            <a:r>
              <a:rPr lang="cs-CZ" dirty="0" smtClean="0"/>
              <a:t>Substituce – HIV/AIDS + prvopachatelé</a:t>
            </a:r>
          </a:p>
          <a:p>
            <a:r>
              <a:rPr lang="cs-CZ" dirty="0" smtClean="0"/>
              <a:t>Dostupnost HR materiálu (TP, KC, lékárny)</a:t>
            </a:r>
          </a:p>
          <a:p>
            <a:r>
              <a:rPr lang="cs-CZ" dirty="0" smtClean="0"/>
              <a:t>Podpora HR služeb veřejností je motivována obavou z nemocí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Kyjev  - mapa služeb (kamenná zařízení)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8637" y="1671637"/>
            <a:ext cx="57816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Služby Kyjev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Služby jsou rozvinuté (profesionálové, vrstevnické programy)</a:t>
            </a:r>
          </a:p>
          <a:p>
            <a:r>
              <a:rPr lang="cs-CZ" dirty="0" smtClean="0"/>
              <a:t>Testování infekčních onemocnění má velkou podporu</a:t>
            </a:r>
          </a:p>
          <a:p>
            <a:r>
              <a:rPr lang="cs-CZ" dirty="0" smtClean="0"/>
              <a:t>Malá cca 50 – 60 % návratnost použitého injekčního náčiní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HR Kyjev</a:t>
            </a:r>
            <a:endParaRPr lang="cs-CZ" dirty="0"/>
          </a:p>
        </p:txBody>
      </p:sp>
      <p:pic>
        <p:nvPicPr>
          <p:cNvPr id="1026" name="Picture 2" descr="F:\Prez-UA\IMG_4007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056784" cy="5292588"/>
          </a:xfrm>
          <a:prstGeom prst="rect">
            <a:avLst/>
          </a:prstGeom>
          <a:noFill/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                          HR Kyjev</a:t>
            </a:r>
            <a:endParaRPr lang="cs-CZ" dirty="0"/>
          </a:p>
        </p:txBody>
      </p:sp>
      <p:pic>
        <p:nvPicPr>
          <p:cNvPr id="2050" name="Picture 2" descr="F:\Prez-UA\IMG_4001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1012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3905250"/>
            <a:ext cx="47529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   HR Kyjev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336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92896"/>
            <a:ext cx="5607125" cy="204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2915816" y="6237312"/>
            <a:ext cx="1368152" cy="365125"/>
          </a:xfrm>
        </p:spPr>
        <p:txBody>
          <a:bodyPr/>
          <a:lstStyle/>
          <a:p>
            <a:r>
              <a:rPr lang="cs-CZ" dirty="0" smtClean="0"/>
              <a:t>12.4.2011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251520" y="6237312"/>
            <a:ext cx="2664296" cy="365125"/>
          </a:xfrm>
        </p:spPr>
        <p:txBody>
          <a:bodyPr/>
          <a:lstStyle/>
          <a:p>
            <a:r>
              <a:rPr lang="da-DK" dirty="0" smtClean="0"/>
              <a:t>17. AT konference 2011, Jezerka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Praha x Kyjev terénní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Represe ČR vs. UA</a:t>
            </a:r>
          </a:p>
          <a:p>
            <a:r>
              <a:rPr lang="cs-CZ" dirty="0" smtClean="0"/>
              <a:t>Legislativa ČR vs. UA</a:t>
            </a:r>
          </a:p>
          <a:p>
            <a:r>
              <a:rPr lang="cs-CZ" dirty="0" smtClean="0"/>
              <a:t>UA - Trend feminizace HIV/AIDS (vyšší incidence u žen)</a:t>
            </a:r>
          </a:p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0075" y="4191000"/>
            <a:ext cx="4733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275856" y="6248400"/>
            <a:ext cx="2667000" cy="365125"/>
          </a:xfrm>
        </p:spPr>
        <p:txBody>
          <a:bodyPr/>
          <a:lstStyle/>
          <a:p>
            <a:r>
              <a:rPr lang="cs-CZ" dirty="0" smtClean="0"/>
              <a:t>12.4.2011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32997" y="6237312"/>
            <a:ext cx="3042859" cy="365125"/>
          </a:xfrm>
        </p:spPr>
        <p:txBody>
          <a:bodyPr/>
          <a:lstStyle/>
          <a:p>
            <a:r>
              <a:rPr lang="da-DK" dirty="0" smtClean="0"/>
              <a:t>17. AT konference 2011, Jezerka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Praha x Kyjev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Děti ulice (nejen) - složitý přístup k informacím, užívání nejlevnějších návykových látek, nejrizikovější chování mezi rizikovými skupinami, 10-30x vyšší prevalence HIV, než zbytek stejně staré populace</a:t>
            </a:r>
          </a:p>
          <a:p>
            <a:r>
              <a:rPr lang="cs-CZ" dirty="0" smtClean="0"/>
              <a:t>Chudoba – nahrává a potencuje epidemii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779912" y="6165304"/>
            <a:ext cx="5220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Multicity HIV seroprevalence in street youth, Ukraine, </a:t>
            </a:r>
            <a:r>
              <a:rPr lang="cs-CZ" sz="1200" i="1" dirty="0" smtClean="0"/>
              <a:t>International Journal of STD </a:t>
            </a:r>
            <a:r>
              <a:rPr lang="en-US" sz="1200" i="1" dirty="0" smtClean="0"/>
              <a:t>&amp;</a:t>
            </a:r>
            <a:r>
              <a:rPr lang="cs-CZ" sz="1200" i="1" dirty="0" smtClean="0"/>
              <a:t> AIDS 2010</a:t>
            </a:r>
            <a:endParaRPr lang="cs-CZ" sz="12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627784" y="6248400"/>
            <a:ext cx="1080120" cy="365125"/>
          </a:xfrm>
        </p:spPr>
        <p:txBody>
          <a:bodyPr/>
          <a:lstStyle/>
          <a:p>
            <a:r>
              <a:rPr lang="cs-CZ" dirty="0" smtClean="0"/>
              <a:t>12.4.2011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0" y="6248206"/>
            <a:ext cx="2648267" cy="365125"/>
          </a:xfrm>
        </p:spPr>
        <p:txBody>
          <a:bodyPr/>
          <a:lstStyle/>
          <a:p>
            <a:r>
              <a:rPr lang="da-DK" dirty="0" smtClean="0"/>
              <a:t>17. AT konference 2011, Jezerka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Proti HIV/AIDS kampaň</a:t>
            </a:r>
            <a:endParaRPr lang="cs-CZ" dirty="0"/>
          </a:p>
        </p:txBody>
      </p:sp>
      <p:pic>
        <p:nvPicPr>
          <p:cNvPr id="4" name="Zástupný symbol pro obsah 3" descr="šprcka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3288365" cy="2016224"/>
          </a:xfrm>
        </p:spPr>
      </p:pic>
      <p:pic>
        <p:nvPicPr>
          <p:cNvPr id="5" name="Obrázek 4" descr="шпрц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4064000" cy="2032000"/>
          </a:xfrm>
          <a:prstGeom prst="rect">
            <a:avLst/>
          </a:prstGeom>
        </p:spPr>
      </p:pic>
      <p:pic>
        <p:nvPicPr>
          <p:cNvPr id="6" name="Obrázek 5" descr="hanychova-hi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789040"/>
            <a:ext cx="3535222" cy="2592288"/>
          </a:xfrm>
          <a:prstGeom prst="rect">
            <a:avLst/>
          </a:prstGeom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0" y="6376243"/>
            <a:ext cx="2667000" cy="365125"/>
          </a:xfrm>
        </p:spPr>
        <p:txBody>
          <a:bodyPr/>
          <a:lstStyle/>
          <a:p>
            <a:r>
              <a:rPr lang="cs-CZ" dirty="0" smtClean="0"/>
              <a:t>12.4.2011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609600" y="6376243"/>
            <a:ext cx="5421083" cy="365125"/>
          </a:xfrm>
        </p:spPr>
        <p:txBody>
          <a:bodyPr/>
          <a:lstStyle/>
          <a:p>
            <a:r>
              <a:rPr lang="da-DK" dirty="0" smtClean="0"/>
              <a:t>17. AT konference 2011, Jezerka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Jaká je budoucnost ČR, je důvod k obavám?</a:t>
            </a:r>
          </a:p>
          <a:p>
            <a:r>
              <a:rPr lang="cs-CZ" b="1" dirty="0" smtClean="0"/>
              <a:t>Je nutné realizovat předběžná opatření?</a:t>
            </a:r>
          </a:p>
          <a:p>
            <a:r>
              <a:rPr lang="cs-CZ" dirty="0" smtClean="0"/>
              <a:t>Budeme se snažit zlepšovat, nebo minimálně udržovat rozsah služeb?</a:t>
            </a:r>
          </a:p>
          <a:p>
            <a:pPr lvl="0"/>
            <a:r>
              <a:rPr lang="cs-CZ" dirty="0" smtClean="0"/>
              <a:t>Jsou podmínky ke snížení finanční podpory preventivních služeb? </a:t>
            </a:r>
          </a:p>
          <a:p>
            <a:pPr lvl="0"/>
            <a:r>
              <a:rPr lang="cs-CZ" b="1" dirty="0" smtClean="0"/>
              <a:t>Popřípadě, jakým způsobem přeorganizovat systém služeb tak, aby byl levnější?</a:t>
            </a:r>
          </a:p>
          <a:p>
            <a:r>
              <a:rPr lang="cs-CZ" dirty="0" smtClean="0"/>
              <a:t>Budou HR programy rozšířeny i mimo skupinu IDUs?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Polevujeme?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Ostražitost před HIV/AIDS v České populaci polevuje</a:t>
            </a:r>
            <a:r>
              <a:rPr lang="cs-CZ" sz="1400" dirty="0" smtClean="0"/>
              <a:t> </a:t>
            </a:r>
            <a:r>
              <a:rPr lang="cs-CZ" sz="1600" dirty="0" smtClean="0"/>
              <a:t>(např.: média, čro, odborné konference, horm. antikoncepce je dostatečná ochrana)</a:t>
            </a:r>
          </a:p>
          <a:p>
            <a:r>
              <a:rPr lang="cs-CZ" dirty="0" smtClean="0"/>
              <a:t>„Prevence  a znalosti o HIV/AIDS mezi mládeží jsou všeobecně známé, nejsou dostatečně internalizované“ </a:t>
            </a:r>
            <a:r>
              <a:rPr lang="cs-CZ" sz="1400" dirty="0" smtClean="0"/>
              <a:t>(Rabušic, Kepáková, sociologický časopis, XXXV 2/1999)</a:t>
            </a:r>
          </a:p>
          <a:p>
            <a:r>
              <a:rPr lang="cs-CZ" dirty="0" smtClean="0"/>
              <a:t>U HIV/AIDS v ČR převažuje přenos pohlavním stykem, u IDUs je přenos pod hranicí 1% </a:t>
            </a:r>
            <a:r>
              <a:rPr lang="cs-CZ" sz="1600" dirty="0" smtClean="0"/>
              <a:t>(ČSAP)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949280"/>
            <a:ext cx="1214090" cy="69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12.4.2011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17. AT konference 2011, Jezerka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Nebo…se dočkáme epidemie a poté nebudeme řešit problémy s financováním a podporou veřejného mínění.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707904" y="3155882"/>
            <a:ext cx="5436096" cy="370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627784" y="6293147"/>
            <a:ext cx="1080120" cy="304205"/>
          </a:xfrm>
        </p:spPr>
        <p:txBody>
          <a:bodyPr/>
          <a:lstStyle/>
          <a:p>
            <a:r>
              <a:rPr lang="cs-CZ" dirty="0" smtClean="0"/>
              <a:t>12.4.2011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0" y="6248206"/>
            <a:ext cx="2699792" cy="365125"/>
          </a:xfrm>
        </p:spPr>
        <p:txBody>
          <a:bodyPr/>
          <a:lstStyle/>
          <a:p>
            <a:r>
              <a:rPr lang="da-DK" dirty="0" smtClean="0"/>
              <a:t>17. AT konference 2011, Jezerka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a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aidsalliance.org.ua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hlinkClick r:id="rId2"/>
            </a:endParaRPr>
          </a:p>
          <a:p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aidsalliance.org.ua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/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cgi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-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bin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/index.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cgi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?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url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=/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en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/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library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/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statistics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/index.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htm</a:t>
            </a:r>
            <a:endParaRPr lang="cs-CZ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Multicity HIV seroprevalence in street youth, Ukraine, </a:t>
            </a:r>
            <a:r>
              <a:rPr lang="cs-CZ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International Journal of STD </a:t>
            </a:r>
            <a:r>
              <a:rPr lang="en-US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&amp;</a:t>
            </a:r>
            <a:r>
              <a:rPr lang="cs-CZ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AIDS 2010</a:t>
            </a:r>
            <a:endParaRPr lang="cs-CZ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Výroční zpráva o stavu ve věcech drog NMS 2009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http://virova-hepatitida.cz/hepatitida_typu_c</a:t>
            </a:r>
            <a:endParaRPr lang="cs-CZ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národní referenční laboratoř  pro AIDS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http://www.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harm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-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reduction.org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ru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images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stories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doc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Sekc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/RU</a:t>
            </a:r>
            <a:endParaRPr lang="cs-CZ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ČSAP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http://www.aids-pomoc.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cz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/</a:t>
            </a:r>
            <a:endParaRPr lang="cs-CZ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Rabušic, Kepáková, sociologický časopis, XXXV 2/1999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http://www.rozhlas.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cz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/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zpravy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/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spolecnost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/_zprava/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mladez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-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podcenuje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-antikoncepci--788617</a:t>
            </a:r>
            <a:endParaRPr lang="cs-CZ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Millenium Development goals Ukraine 2010, National report, ministry of economy of Ukraine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bagnet.org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Ondřej Nový, Bc.</a:t>
            </a:r>
          </a:p>
          <a:p>
            <a:pPr>
              <a:buNone/>
            </a:pPr>
            <a:r>
              <a:rPr lang="cs-CZ" dirty="0" smtClean="0"/>
              <a:t>Jan Špaček, Bc.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mail:</a:t>
            </a:r>
            <a:r>
              <a:rPr lang="cs-CZ" dirty="0" err="1" smtClean="0"/>
              <a:t>nobiohazard</a:t>
            </a:r>
            <a:r>
              <a:rPr lang="cs-CZ" dirty="0" smtClean="0"/>
              <a:t>@</a:t>
            </a:r>
            <a:r>
              <a:rPr lang="cs-CZ" dirty="0" err="1" smtClean="0"/>
              <a:t>progressive</a:t>
            </a:r>
            <a:r>
              <a:rPr lang="cs-CZ" dirty="0" smtClean="0"/>
              <a:t>-os.</a:t>
            </a:r>
            <a:r>
              <a:rPr lang="cs-CZ" dirty="0" err="1" smtClean="0"/>
              <a:t>cz</a:t>
            </a:r>
            <a:endParaRPr lang="cs-CZ" dirty="0"/>
          </a:p>
        </p:txBody>
      </p:sp>
      <p:pic>
        <p:nvPicPr>
          <p:cNvPr id="4" name="Picture 2" descr="I:\nášiv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9144001" cy="282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12.4.2011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17. AT konference 2011, Jezerka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Ad. Jsou tedy HR služby potřebné?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Výpadek HR služeb dost pravděpodobně zhorší situaci – nejen v šíření krví přenosných nemocí</a:t>
            </a:r>
          </a:p>
          <a:p>
            <a:r>
              <a:rPr lang="cs-CZ" dirty="0" smtClean="0"/>
              <a:t>Stále dochází k prvo-kontaktům</a:t>
            </a:r>
          </a:p>
          <a:p>
            <a:r>
              <a:rPr lang="cs-CZ" dirty="0" smtClean="0"/>
              <a:t>Návratnost materiálu/ pohozený materiál</a:t>
            </a:r>
          </a:p>
          <a:p>
            <a:r>
              <a:rPr lang="cs-CZ" dirty="0" smtClean="0"/>
              <a:t>Nutná edukace - spíše reusing/sdílení</a:t>
            </a:r>
          </a:p>
          <a:p>
            <a:r>
              <a:rPr lang="cs-CZ" dirty="0" smtClean="0"/>
              <a:t>Cena prevence vs. cena léčby HVC + HIV/AIDS ad.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cs-CZ" dirty="0" smtClean="0"/>
              <a:t>Statistické údaje v ČR nevzbuzují obavy</a:t>
            </a:r>
          </a:p>
          <a:p>
            <a:pPr>
              <a:buNone/>
            </a:pPr>
            <a:r>
              <a:rPr lang="cs-CZ" sz="1600" dirty="0" smtClean="0"/>
              <a:t>	</a:t>
            </a:r>
            <a:r>
              <a:rPr lang="cs-CZ" sz="2000" dirty="0" smtClean="0"/>
              <a:t>Incidence HIV ČR: 180 (2010) 155 (2009) 148 (2008)</a:t>
            </a:r>
          </a:p>
          <a:p>
            <a:r>
              <a:rPr lang="cs-CZ" dirty="0" smtClean="0"/>
              <a:t>Relativně nízké počty nakažených HIV, klesající incidence HVC mezi IDUs v ČR</a:t>
            </a:r>
          </a:p>
          <a:p>
            <a:r>
              <a:rPr lang="cs-CZ" dirty="0" smtClean="0"/>
              <a:t>Zkreslení dat zjišťováním v rizikové populaci, odhady (nejrizikovější populace nebývá vyšetřena)</a:t>
            </a:r>
            <a:endParaRPr lang="cs-CZ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012160" y="5589240"/>
            <a:ext cx="29878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Zdroj: ČSAP,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NMS 2009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latin typeface="Arial" pitchFamily="34" charset="0"/>
                <a:cs typeface="Arial" pitchFamily="34" charset="0"/>
                <a:hlinkClick r:id="rId2"/>
              </a:rPr>
              <a:t>http://virova-hepatitida.cz/hepatitida_typu_c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národní referenční laboratoř  pro AIDS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12.4.2011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Jsou HR služby přebytečné nebo dostatečné?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495800"/>
          </a:xfrm>
        </p:spPr>
        <p:txBody>
          <a:bodyPr/>
          <a:lstStyle/>
          <a:p>
            <a:r>
              <a:rPr lang="cs-CZ" dirty="0" smtClean="0"/>
              <a:t>Klesá incidence HVC mezi IDUs v ČR</a:t>
            </a:r>
          </a:p>
          <a:p>
            <a:r>
              <a:rPr lang="cs-CZ" dirty="0" smtClean="0"/>
              <a:t>HIV/AIDS se šíří hlavně mezi populací neuživatelů</a:t>
            </a:r>
          </a:p>
          <a:p>
            <a:r>
              <a:rPr lang="cs-CZ" dirty="0" smtClean="0"/>
              <a:t>Jsou nepopulární</a:t>
            </a:r>
          </a:p>
          <a:p>
            <a:r>
              <a:rPr lang="cs-CZ" dirty="0" smtClean="0"/>
              <a:t>?</a:t>
            </a:r>
          </a:p>
          <a:p>
            <a:r>
              <a:rPr lang="cs-CZ" dirty="0" smtClean="0"/>
              <a:t>Jsme přeci prevence, sice až </a:t>
            </a:r>
          </a:p>
          <a:p>
            <a:pPr>
              <a:buNone/>
            </a:pPr>
            <a:r>
              <a:rPr lang="cs-CZ" dirty="0" smtClean="0"/>
              <a:t>	třetí v řadě, ale absence HR </a:t>
            </a:r>
          </a:p>
          <a:p>
            <a:pPr>
              <a:buNone/>
            </a:pPr>
            <a:r>
              <a:rPr lang="cs-CZ" dirty="0" smtClean="0"/>
              <a:t>	služeb může mít neblahé </a:t>
            </a:r>
          </a:p>
          <a:p>
            <a:pPr>
              <a:buNone/>
            </a:pPr>
            <a:r>
              <a:rPr lang="cs-CZ" dirty="0" smtClean="0"/>
              <a:t>	následky… např. UA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5877272"/>
            <a:ext cx="29878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Zdroj: ČSAP,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NMS 2009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latin typeface="Arial" pitchFamily="34" charset="0"/>
                <a:cs typeface="Arial" pitchFamily="34" charset="0"/>
                <a:hlinkClick r:id="rId2"/>
              </a:rPr>
              <a:t>http://virova-hepatitida.cz/hepatitida_typu_c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národní referenční laboratoř  pro AIDS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314" y="2852936"/>
            <a:ext cx="3564685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2771800" y="6376243"/>
            <a:ext cx="2520280" cy="365125"/>
          </a:xfrm>
        </p:spPr>
        <p:txBody>
          <a:bodyPr/>
          <a:lstStyle/>
          <a:p>
            <a:r>
              <a:rPr lang="da-DK" dirty="0" smtClean="0"/>
              <a:t>17. AT konference 2011, Jezerka</a:t>
            </a:r>
            <a:r>
              <a:rPr lang="cs-CZ" dirty="0" smtClean="0"/>
              <a:t> 12.4.2011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Podmínky (zkušenosti z Prahy)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Služby uživatelům drog jsou veřejností vnímány negativně (např. volební kampaně, represivní složky…)</a:t>
            </a:r>
          </a:p>
          <a:p>
            <a:r>
              <a:rPr lang="cs-CZ" dirty="0" smtClean="0"/>
              <a:t>Věnují se skupině osob, která si pomoc „nezaslouží“,„…i takhle hnusnýmu to dáte?!“(m.p.)</a:t>
            </a:r>
          </a:p>
          <a:p>
            <a:r>
              <a:rPr lang="cs-CZ" dirty="0" smtClean="0"/>
              <a:t>PR služeb je pro rozhodující politické subjekty nelíbivé (podporou „závadových osob“ si obrázek politik nevylepší, naše služby nemají ideové zastání)</a:t>
            </a:r>
          </a:p>
          <a:p>
            <a:r>
              <a:rPr lang="cs-CZ" dirty="0" smtClean="0"/>
              <a:t>Tendence řešit problém represí (bezp. agentura, zóna pohybu)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12.4.2011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17. AT konference 2011, Jezerka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Financování HR služeb a prevence HIV/AIDS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Nejen v ČR klesá podpora ze státních zdrojů na prevenci a léčbu HIV/AIDS, a zároveň je většina prostředků jimi pokrytá.</a:t>
            </a:r>
          </a:p>
          <a:p>
            <a:r>
              <a:rPr lang="cs-CZ" dirty="0" smtClean="0"/>
              <a:t>UA finance ze státních zdrojů tvoří jen menší část prostředků věnovaných na prevenci a léčbu HIV/AIDS.</a:t>
            </a:r>
          </a:p>
          <a:p>
            <a:r>
              <a:rPr lang="cs-CZ" dirty="0" smtClean="0"/>
              <a:t>UA dotují mezinárodní organizace. (Do kdy?) UNAIDS, USGAS, WHO, USAID, HEALTHRIGHT, </a:t>
            </a:r>
            <a:r>
              <a:rPr lang="cs-CZ" dirty="0" err="1" smtClean="0"/>
              <a:t>int</a:t>
            </a:r>
            <a:r>
              <a:rPr lang="cs-CZ" dirty="0" smtClean="0"/>
              <a:t>. HIV/AIDS Alliance …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UA, ČR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Ukrajina, začátek 90. let – relativně nízký počet HIV pozitivních osob (</a:t>
            </a:r>
            <a:r>
              <a:rPr lang="cs-CZ" b="1" dirty="0" smtClean="0"/>
              <a:t>1987 – 1994</a:t>
            </a:r>
            <a:r>
              <a:rPr lang="en-US" b="1" dirty="0" smtClean="0"/>
              <a:t> =</a:t>
            </a:r>
            <a:r>
              <a:rPr lang="cs-CZ" b="1" dirty="0" smtClean="0"/>
              <a:t>183 nově registrovaných HIV </a:t>
            </a:r>
            <a:r>
              <a:rPr lang="cs-CZ" dirty="0" smtClean="0"/>
              <a:t>pozitivních osob v pop. 45 mil. obv.)  - nebyl důvod k obavám</a:t>
            </a:r>
          </a:p>
          <a:p>
            <a:r>
              <a:rPr lang="cs-CZ" dirty="0" smtClean="0"/>
              <a:t>Na Ukrajině v 90. letech nejsou podmínky k vytvoření preventivních programů v dostatečné míře</a:t>
            </a:r>
          </a:p>
          <a:p>
            <a:r>
              <a:rPr lang="cs-CZ" dirty="0" smtClean="0"/>
              <a:t>Služby jsou utvářeny až po vypuknutí epidemie</a:t>
            </a:r>
          </a:p>
          <a:p>
            <a:r>
              <a:rPr lang="cs-CZ" dirty="0" smtClean="0"/>
              <a:t>V současnosti nejrychleji rostoucí epidemie HIV v Evropě (2010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cs-CZ" dirty="0" smtClean="0"/>
              <a:t>16 418 nově registrovaných HIV pozitivních osob)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355976" y="558924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Zdroj: Millenium Development goals Ukraine 2010, National report, ministry of economy of Ukraine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</a:t>
            </a:r>
            <a:r>
              <a:rPr lang="cs-CZ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aidsalliance.org.ua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17. AT konference 2011, Jezerka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UA,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Česká republika, začátek 90. léta – </a:t>
            </a:r>
            <a:r>
              <a:rPr lang="cs-CZ" b="1" dirty="0" smtClean="0"/>
              <a:t>relativně nízký počet HIV pozitivních osob (1987 – 1994</a:t>
            </a:r>
            <a:r>
              <a:rPr lang="en-US" b="1" dirty="0" smtClean="0"/>
              <a:t> =</a:t>
            </a:r>
            <a:r>
              <a:rPr lang="cs-CZ" b="1" dirty="0" smtClean="0"/>
              <a:t>183 nově registrovaných HIV pozitivních osob)</a:t>
            </a:r>
          </a:p>
          <a:p>
            <a:r>
              <a:rPr lang="cs-CZ" dirty="0" smtClean="0"/>
              <a:t>ČR v 90. letech jsou „dostatečné“ podmínky k vytvoření preventivních programů vzhledem k míře rizik </a:t>
            </a:r>
          </a:p>
          <a:p>
            <a:r>
              <a:rPr lang="cs-CZ" dirty="0" smtClean="0"/>
              <a:t>Zřetelné mediální kampaně, osvěta</a:t>
            </a:r>
          </a:p>
          <a:p>
            <a:pPr>
              <a:buNone/>
            </a:pPr>
            <a:r>
              <a:rPr lang="cs-CZ" dirty="0" smtClean="0"/>
              <a:t>(každý správný muž nevyjíždí bez ochrany,</a:t>
            </a:r>
          </a:p>
          <a:p>
            <a:pPr>
              <a:buNone/>
            </a:pPr>
            <a:r>
              <a:rPr lang="cs-CZ" dirty="0" smtClean="0"/>
              <a:t>Riskuješ-li neriskuj atp.)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6309320"/>
            <a:ext cx="1331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Zdroj: ČSAP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113329"/>
            <a:ext cx="2051720" cy="274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HIV/AIDS v populaci a mezi IDUs na Ukrajině</a:t>
            </a:r>
            <a:endParaRPr lang="cs-CZ" dirty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12.4.2011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17. AT konference 2011, Jezerka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1881</TotalTime>
  <Words>983</Words>
  <Application>Microsoft Office PowerPoint</Application>
  <PresentationFormat>Předvádění na obrazovce (4:3)</PresentationFormat>
  <Paragraphs>152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Medián</vt:lpstr>
      <vt:lpstr>Poučíme se z chyb druhých, nebo až z chyb vlastních? </vt:lpstr>
      <vt:lpstr>Polevujeme?</vt:lpstr>
      <vt:lpstr>Statistiky</vt:lpstr>
      <vt:lpstr>Jsou HR služby přebytečné nebo dostatečné?</vt:lpstr>
      <vt:lpstr>Podmínky (zkušenosti z Prahy)</vt:lpstr>
      <vt:lpstr>Financování HR služeb a prevence HIV/AIDS</vt:lpstr>
      <vt:lpstr>Porovnání UA, ČR</vt:lpstr>
      <vt:lpstr>Porovnání UA, ČR</vt:lpstr>
      <vt:lpstr>HIV/AIDS v populaci a mezi IDUs na Ukrajině</vt:lpstr>
      <vt:lpstr>Kyjev – Praha, Porovnání </vt:lpstr>
      <vt:lpstr>Kyjev  - mapa služeb (kamenná zařízení)</vt:lpstr>
      <vt:lpstr>Služby Kyjev</vt:lpstr>
      <vt:lpstr>HR Kyjev</vt:lpstr>
      <vt:lpstr>                          HR Kyjev</vt:lpstr>
      <vt:lpstr>                            HR Kyjev</vt:lpstr>
      <vt:lpstr>Praha x Kyjev terénní práce</vt:lpstr>
      <vt:lpstr>Praha x Kyjev</vt:lpstr>
      <vt:lpstr>Proti HIV/AIDS kampaň</vt:lpstr>
      <vt:lpstr>Budoucnost</vt:lpstr>
      <vt:lpstr>Snímek 20</vt:lpstr>
      <vt:lpstr>Zdroje a odkazy</vt:lpstr>
      <vt:lpstr>Děkujeme za pozornost</vt:lpstr>
      <vt:lpstr>Ad. Jsou tedy HR služby potřebné?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Poučíme se z chyb druhých, nebo až z chyb vlastních?</dc:title>
  <dc:creator>No biohazard</dc:creator>
  <cp:lastModifiedBy>peťulka</cp:lastModifiedBy>
  <cp:revision>201</cp:revision>
  <dcterms:created xsi:type="dcterms:W3CDTF">2011-03-11T10:38:46Z</dcterms:created>
  <dcterms:modified xsi:type="dcterms:W3CDTF">2011-04-11T16:53:08Z</dcterms:modified>
</cp:coreProperties>
</file>