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4" r:id="rId3"/>
    <p:sldId id="265" r:id="rId4"/>
    <p:sldId id="257" r:id="rId5"/>
    <p:sldId id="258" r:id="rId6"/>
    <p:sldId id="266" r:id="rId7"/>
    <p:sldId id="276" r:id="rId8"/>
    <p:sldId id="260" r:id="rId9"/>
    <p:sldId id="267" r:id="rId10"/>
    <p:sldId id="259" r:id="rId11"/>
    <p:sldId id="269" r:id="rId12"/>
    <p:sldId id="261" r:id="rId13"/>
    <p:sldId id="270" r:id="rId14"/>
    <p:sldId id="268" r:id="rId15"/>
    <p:sldId id="271" r:id="rId16"/>
    <p:sldId id="272" r:id="rId17"/>
    <p:sldId id="262" r:id="rId18"/>
    <p:sldId id="274" r:id="rId19"/>
    <p:sldId id="263" r:id="rId20"/>
    <p:sldId id="277" r:id="rId21"/>
    <p:sldId id="275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2AD90-6AC8-4E58-92DC-D7FE3F5CBE60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2E6E0-5BC5-4E22-839C-D235E302A0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509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2E6E0-5BC5-4E22-839C-D235E302A014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8329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29F06-BF61-4E9D-B5A9-2A390367D28C}" type="datetimeFigureOut">
              <a:rPr lang="cs-CZ" smtClean="0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4BB1C-2C82-474E-ABE2-FDE619BFAA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7502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09139-5C79-4A46-8D59-285FA5737CDF}" type="datetimeFigureOut">
              <a:rPr lang="cs-CZ" smtClean="0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896D4-F695-4CB5-B7B8-767594B7E67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1190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4D90F-00CE-4212-8DB7-A9524BA852F5}" type="datetimeFigureOut">
              <a:rPr lang="cs-CZ" smtClean="0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52CF-B323-4589-85A7-E5C0C7B64D1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97059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EB3F1-56EE-48C9-834E-A759F777459B}" type="datetimeFigureOut">
              <a:rPr lang="cs-CZ" smtClean="0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AB068-EB9A-43B0-B745-212E0F3B1C8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52261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D05E5-4DB3-4F88-995E-4EDF352B8029}" type="datetimeFigureOut">
              <a:rPr lang="cs-CZ" smtClean="0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72BC7-6433-4762-A5A1-986F0F113EB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425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38408-29DB-4574-8178-488649BF9418}" type="datetimeFigureOut">
              <a:rPr lang="cs-CZ" smtClean="0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9710C-1DE1-42CE-A28D-6AE1EF86A63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7392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679CA-1DBE-47A6-9164-5D81AA70B71F}" type="datetimeFigureOut">
              <a:rPr lang="cs-CZ" smtClean="0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812B6-EF5E-4021-9BF3-CE4DE0096A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3137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9A287-67DC-4DEA-8771-60393285DE66}" type="datetimeFigureOut">
              <a:rPr lang="cs-CZ" smtClean="0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7D52F-4ED3-4AC7-A8C2-C85A4DC3A2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0908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9D387-1AE0-4B09-A9C5-0CE732D01760}" type="datetimeFigureOut">
              <a:rPr lang="cs-CZ" smtClean="0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BCE5B-7C82-49CE-A1DD-AA904938426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8622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BD6EE-607D-407B-957D-5807A1D34CEF}" type="datetimeFigureOut">
              <a:rPr lang="cs-CZ" smtClean="0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B3E82-A44C-450E-AD1A-C101FA7EE5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72175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D4739-94BE-4D63-A5AC-0830C04BC25F}" type="datetimeFigureOut">
              <a:rPr lang="cs-CZ" smtClean="0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18797-04A0-46F1-B470-21BE7342310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4457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7292A-0D00-47D0-A551-0AA312479BC5}" type="datetimeFigureOut">
              <a:rPr lang="cs-CZ" smtClean="0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941C5-0BB8-4116-93BE-29C1F54B23D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2399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FFEB3F1-56EE-48C9-834E-A759F777459B}" type="datetimeFigureOut">
              <a:rPr lang="cs-CZ" smtClean="0"/>
              <a:pPr>
                <a:defRPr/>
              </a:pPr>
              <a:t>11.4.2011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07AB068-EB9A-43B0-B745-212E0F3B1C8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cadas@sananim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Cesty SUBUTEXu </a:t>
            </a:r>
            <a:br>
              <a:rPr lang="cs-CZ" smtClean="0"/>
            </a:br>
            <a:r>
              <a:rPr lang="cs-CZ" smtClean="0"/>
              <a:t>k injekční aplikaci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MUDr. Jakub Minařík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Nákup a prodej Subutexu 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cs-CZ" dirty="0" smtClean="0"/>
              <a:t>Z lékárny</a:t>
            </a:r>
          </a:p>
          <a:p>
            <a:pPr lvl="1" eaLnBrk="1" hangingPunct="1"/>
            <a:r>
              <a:rPr lang="cs-CZ" dirty="0" smtClean="0"/>
              <a:t>Celá balení, výjimečně se participantům lékárník prodal i jednotlivou tabletu v odstřiženém blistru</a:t>
            </a:r>
          </a:p>
          <a:p>
            <a:pPr lvl="1" eaLnBrk="1" hangingPunct="1"/>
            <a:endParaRPr lang="cs-CZ" dirty="0" smtClean="0"/>
          </a:p>
          <a:p>
            <a:pPr eaLnBrk="1" hangingPunct="1"/>
            <a:r>
              <a:rPr lang="cs-CZ" dirty="0" smtClean="0"/>
              <a:t>Nákup  a prodej na černém trhu</a:t>
            </a:r>
          </a:p>
          <a:p>
            <a:pPr lvl="1" eaLnBrk="1" hangingPunct="1"/>
            <a:r>
              <a:rPr lang="cs-CZ" dirty="0" smtClean="0"/>
              <a:t>V neporušeném blistru, relativně méně často, je nutné zakoupit celou 8 mg tabletu</a:t>
            </a:r>
          </a:p>
          <a:p>
            <a:pPr lvl="1" eaLnBrk="1" hangingPunct="1"/>
            <a:r>
              <a:rPr lang="cs-CZ" dirty="0" smtClean="0"/>
              <a:t>2 mg tablety se obchodují zřídka</a:t>
            </a:r>
          </a:p>
          <a:p>
            <a:pPr lvl="2" eaLnBrk="1" hangingPunct="1"/>
            <a:r>
              <a:rPr lang="cs-CZ" dirty="0" smtClean="0"/>
              <a:t>Někteří participanti jsou přesvědčeni, že 2 mg tableta je slabší, než ¼ 8 mg tablety</a:t>
            </a:r>
          </a:p>
          <a:p>
            <a:pPr lvl="1" eaLnBrk="1" hangingPunct="1"/>
            <a:r>
              <a:rPr lang="cs-CZ" dirty="0" smtClean="0"/>
              <a:t>Části tablet – obvykle ½ nebo ¼, tedy 4 nebo 2 mg</a:t>
            </a:r>
          </a:p>
          <a:p>
            <a:pPr lvl="2" eaLnBrk="1" hangingPunct="1"/>
            <a:r>
              <a:rPr lang="cs-CZ" dirty="0" smtClean="0"/>
              <a:t>Nákup částí tablet byl mezi participanty častější; opatřit si peníze na ¼ bylo pro ně snazší, než na celou tabletu</a:t>
            </a:r>
          </a:p>
          <a:p>
            <a:pPr lvl="2" eaLnBrk="1" hangingPunct="1"/>
            <a:r>
              <a:rPr lang="cs-CZ" dirty="0" smtClean="0"/>
              <a:t>¼ tablety byla nejmenší obchodované množství</a:t>
            </a:r>
          </a:p>
          <a:p>
            <a:pPr lvl="2" eaLnBrk="1" hangingPunct="1"/>
            <a:r>
              <a:rPr lang="cs-CZ" dirty="0" smtClean="0"/>
              <a:t>Participanti, kteří užívali více než 2 mg denně nakupovali častěji ve vícekrát denně ¼ tablety</a:t>
            </a:r>
          </a:p>
          <a:p>
            <a:pPr lvl="1" eaLnBrk="1" hangingPunct="1"/>
            <a:endParaRPr lang="cs-CZ" dirty="0" smtClean="0"/>
          </a:p>
          <a:p>
            <a:pPr lvl="1" eaLnBrk="1" hangingPunct="1"/>
            <a:endParaRPr lang="cs-CZ" dirty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Nákup a prodej Subutexu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400" i="1" dirty="0"/>
              <a:t>Výpovědi participantů.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i="1" dirty="0" smtClean="0"/>
              <a:t>„Ta </a:t>
            </a:r>
            <a:r>
              <a:rPr lang="cs-CZ" i="1" dirty="0"/>
              <a:t>tableta je čistá, nikdo na ní kromě mě nesahá, …  protože když kupuju, tak mi podá celou tabletu, já napřed odlomím polovinu, podám mu jí, pak ¼ podám má mu jí, zbytek si nechám. … </a:t>
            </a:r>
            <a:r>
              <a:rPr lang="cs-CZ" i="1" dirty="0" smtClean="0"/>
              <a:t>„</a:t>
            </a:r>
          </a:p>
          <a:p>
            <a:r>
              <a:rPr lang="cs-CZ" i="1" dirty="0" smtClean="0"/>
              <a:t>„No </a:t>
            </a:r>
            <a:r>
              <a:rPr lang="cs-CZ" i="1" dirty="0"/>
              <a:t>když </a:t>
            </a:r>
            <a:r>
              <a:rPr lang="cs-CZ" i="1" dirty="0" smtClean="0"/>
              <a:t>už to má odlomený, tak si </a:t>
            </a:r>
            <a:r>
              <a:rPr lang="cs-CZ" i="1" dirty="0"/>
              <a:t>to neodlamuju sám, tak to má v pytlíku, ze kterého mi to prodá, … No, jasně, to si předtím mohl odlamovat někdo </a:t>
            </a:r>
            <a:r>
              <a:rPr lang="cs-CZ" i="1" dirty="0" err="1"/>
              <a:t>jinej</a:t>
            </a:r>
            <a:r>
              <a:rPr lang="cs-CZ" i="1" dirty="0"/>
              <a:t>, </a:t>
            </a:r>
            <a:r>
              <a:rPr lang="cs-CZ" i="1" dirty="0" smtClean="0"/>
              <a:t>…“</a:t>
            </a:r>
          </a:p>
          <a:p>
            <a:r>
              <a:rPr lang="cs-CZ" i="1" dirty="0" smtClean="0"/>
              <a:t>„Teď jsem na ¼, tak kupuju jen jednou denně, dřív jsem byl na ½, tak jsem sháněl ráno a odpoledne, … míň než ¼ ti nikdo neprodá, …“</a:t>
            </a:r>
          </a:p>
          <a:p>
            <a:r>
              <a:rPr lang="cs-CZ" i="1" dirty="0" smtClean="0"/>
              <a:t>„Dvojky jsou úplně jiný než osmičky. Dávají tam toho míň, …</a:t>
            </a:r>
          </a:p>
          <a:p>
            <a:r>
              <a:rPr lang="cs-CZ" i="1" dirty="0" smtClean="0"/>
              <a:t>„Když tu tabletu rozdělíš a prodáš, tak ti vždycky zůstanou nějaký kousky, alespoň na jednu aplikaci.“</a:t>
            </a:r>
          </a:p>
          <a:p>
            <a:r>
              <a:rPr lang="cs-CZ" i="1" dirty="0" smtClean="0"/>
              <a:t>„Vždycky, když jsme to prodávali, tak jsme tablety prodávaly celý, odstřižený kousek toho blistru, neotevřený, nikdy jsme tablety nedělili.“</a:t>
            </a:r>
          </a:p>
          <a:p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0856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Skladování Subutexu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dirty="0" smtClean="0"/>
              <a:t>Skladování Subutexu souvisí s jeho opatřováním.</a:t>
            </a:r>
          </a:p>
          <a:p>
            <a:pPr eaLnBrk="1" hangingPunct="1"/>
            <a:r>
              <a:rPr lang="cs-CZ" dirty="0" smtClean="0"/>
              <a:t>Způsoby skladování nerozpuštěných tablet:</a:t>
            </a:r>
          </a:p>
          <a:p>
            <a:pPr lvl="1" eaLnBrk="1" hangingPunct="1"/>
            <a:r>
              <a:rPr lang="cs-CZ" dirty="0" smtClean="0"/>
              <a:t>V blistru, po odlomení tablety </a:t>
            </a:r>
          </a:p>
          <a:p>
            <a:pPr lvl="1" eaLnBrk="1" hangingPunct="1"/>
            <a:r>
              <a:rPr lang="cs-CZ" dirty="0" smtClean="0"/>
              <a:t>S sáčcích s </a:t>
            </a:r>
            <a:r>
              <a:rPr lang="cs-CZ" dirty="0" err="1" smtClean="0"/>
              <a:t>gripem</a:t>
            </a:r>
            <a:endParaRPr lang="cs-CZ" dirty="0" smtClean="0"/>
          </a:p>
          <a:p>
            <a:pPr lvl="1" eaLnBrk="1" hangingPunct="1"/>
            <a:r>
              <a:rPr lang="cs-CZ" dirty="0" smtClean="0"/>
              <a:t>V želatinových kapslích – méně často</a:t>
            </a:r>
          </a:p>
          <a:p>
            <a:pPr eaLnBrk="1" hangingPunct="1"/>
            <a:r>
              <a:rPr lang="cs-CZ" dirty="0" smtClean="0"/>
              <a:t>Rozpuštěné tablety jsou skladovány ve stříkačce</a:t>
            </a:r>
          </a:p>
          <a:p>
            <a:pPr lvl="1" eaLnBrk="1" hangingPunct="1"/>
            <a:r>
              <a:rPr lang="cs-CZ" dirty="0" smtClean="0"/>
              <a:t>I více než ½ dne</a:t>
            </a:r>
          </a:p>
          <a:p>
            <a:pPr lvl="1" eaLnBrk="1" hangingPunct="1"/>
            <a:r>
              <a:rPr lang="cs-CZ" dirty="0" smtClean="0"/>
              <a:t>Tento způsob skladování jeví jako výjimečný</a:t>
            </a:r>
          </a:p>
          <a:p>
            <a:pPr lvl="1"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Skladování Subutexu</a:t>
            </a:r>
            <a:br>
              <a:rPr lang="cs-CZ" dirty="0" smtClean="0"/>
            </a:br>
            <a:r>
              <a:rPr lang="cs-CZ" sz="1600" i="1" dirty="0" smtClean="0"/>
              <a:t>Výpovědi </a:t>
            </a:r>
            <a:r>
              <a:rPr lang="cs-CZ" sz="1600" i="1" dirty="0"/>
              <a:t>participantů.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i="1" dirty="0" smtClean="0"/>
              <a:t>„ … zbytek tablety dám zpátky a překryju tím staniolem, pak to ještě přeložím, aby tableta nevypadla, … nechávám si ji v peněžence, mezi </a:t>
            </a:r>
            <a:r>
              <a:rPr lang="cs-CZ" i="1" dirty="0" err="1" smtClean="0"/>
              <a:t>papírovejma</a:t>
            </a:r>
            <a:r>
              <a:rPr lang="cs-CZ" i="1" dirty="0" smtClean="0"/>
              <a:t>, nebo tam co se dávají karty, aby nevypadla.“</a:t>
            </a:r>
          </a:p>
          <a:p>
            <a:endParaRPr lang="cs-CZ" i="1" dirty="0" smtClean="0"/>
          </a:p>
          <a:p>
            <a:r>
              <a:rPr lang="cs-CZ" i="1" dirty="0" smtClean="0"/>
              <a:t>„</a:t>
            </a:r>
            <a:r>
              <a:rPr lang="cs-CZ" i="1" dirty="0"/>
              <a:t>Já si to skladuju v takový malý lahvičce. Beru 2x denně, proto to skladuju, z toho, co si </a:t>
            </a:r>
            <a:r>
              <a:rPr lang="cs-CZ" i="1" dirty="0" err="1"/>
              <a:t>koupim</a:t>
            </a:r>
            <a:r>
              <a:rPr lang="cs-CZ" i="1" dirty="0"/>
              <a:t>, tak si dám 1 mg hned a ten </a:t>
            </a:r>
            <a:r>
              <a:rPr lang="cs-CZ" i="1" dirty="0" err="1"/>
              <a:t>druhej</a:t>
            </a:r>
            <a:r>
              <a:rPr lang="cs-CZ" i="1" dirty="0"/>
              <a:t> až večer</a:t>
            </a:r>
            <a:r>
              <a:rPr lang="cs-CZ" i="1" dirty="0" smtClean="0"/>
              <a:t>.“</a:t>
            </a:r>
          </a:p>
          <a:p>
            <a:endParaRPr lang="cs-CZ" i="1" dirty="0" smtClean="0"/>
          </a:p>
          <a:p>
            <a:r>
              <a:rPr lang="cs-CZ" i="1" dirty="0" smtClean="0"/>
              <a:t>„… v tom </a:t>
            </a:r>
            <a:r>
              <a:rPr lang="cs-CZ" i="1" dirty="0" err="1" smtClean="0"/>
              <a:t>dýláku</a:t>
            </a:r>
            <a:r>
              <a:rPr lang="cs-CZ" i="1" dirty="0" smtClean="0"/>
              <a:t> je to docela dobrý, dá se pak i dobře vypláchnout, aby nezbylo a taky se dobře schová, takže ho doma nenajdou, … </a:t>
            </a:r>
            <a:r>
              <a:rPr lang="cs-CZ" i="1" dirty="0" err="1" smtClean="0"/>
              <a:t>stočim</a:t>
            </a:r>
            <a:r>
              <a:rPr lang="cs-CZ" i="1" dirty="0" smtClean="0"/>
              <a:t> to do takový malý ruličky a dám do kapsy od kalhot, ….“</a:t>
            </a:r>
          </a:p>
          <a:p>
            <a:endParaRPr lang="cs-CZ" i="1" dirty="0" smtClean="0"/>
          </a:p>
          <a:p>
            <a:r>
              <a:rPr lang="cs-CZ" dirty="0" smtClean="0"/>
              <a:t>„</a:t>
            </a:r>
            <a:r>
              <a:rPr lang="cs-CZ" i="1" dirty="0" smtClean="0"/>
              <a:t> …, zbytek v co tam zbyde (v injekční stříkačce) si dám večer, před spaním, jinak se mi špatně spí, …nechávám si to doma v šuplíku, až vzadu, tam to máma nenajde, …“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60304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Aplikace, příprava k aplikaci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Frekvence injekčních aplikací se pohybovala od 2x do 7x denně; denní dávka, nejčastěji asi ½ 8 mg tablety byla rozdělena na několik malých částí, které si uživatel postupně aplikoval nitrožilně</a:t>
            </a:r>
          </a:p>
          <a:p>
            <a:r>
              <a:rPr lang="cs-CZ" dirty="0" smtClean="0"/>
              <a:t>Při každé aplikaci uživatel vezme tabletu z místa, kde ji skladuje, oddělí malý kousek, ten pak rozpustí a </a:t>
            </a:r>
            <a:r>
              <a:rPr lang="cs-CZ" dirty="0"/>
              <a:t>i</a:t>
            </a:r>
            <a:r>
              <a:rPr lang="cs-CZ" dirty="0" smtClean="0"/>
              <a:t>njekčně aplikuje.</a:t>
            </a:r>
          </a:p>
          <a:p>
            <a:r>
              <a:rPr lang="cs-CZ" dirty="0" smtClean="0"/>
              <a:t>Drobné zbytky tablety, které mu ulpí na konečcích prstů, event. na dlani, odrolí do </a:t>
            </a:r>
            <a:r>
              <a:rPr lang="cs-CZ" dirty="0" err="1" smtClean="0"/>
              <a:t>rozdělávačky</a:t>
            </a:r>
            <a:endParaRPr lang="cs-CZ" dirty="0" smtClean="0"/>
          </a:p>
          <a:p>
            <a:r>
              <a:rPr lang="cs-CZ" dirty="0" smtClean="0"/>
              <a:t>Pokud roztrousí na ploše, kde má </a:t>
            </a:r>
            <a:r>
              <a:rPr lang="cs-CZ" dirty="0" err="1" smtClean="0"/>
              <a:t>rozdělávačku</a:t>
            </a:r>
            <a:r>
              <a:rPr lang="cs-CZ" dirty="0" smtClean="0"/>
              <a:t> další zbytky tablety, také posbírá do </a:t>
            </a:r>
            <a:r>
              <a:rPr lang="cs-CZ" dirty="0" err="1" smtClean="0"/>
              <a:t>rozdělávačky</a:t>
            </a:r>
            <a:endParaRPr lang="cs-CZ" dirty="0" smtClean="0"/>
          </a:p>
          <a:p>
            <a:r>
              <a:rPr lang="cs-CZ" dirty="0" smtClean="0"/>
              <a:t>Kousky tablety rozpustí, obvykle ve studené vodě, často v </a:t>
            </a:r>
            <a:r>
              <a:rPr lang="cs-CZ" dirty="0" err="1" smtClean="0"/>
              <a:t>aqua</a:t>
            </a:r>
            <a:r>
              <a:rPr lang="cs-CZ" dirty="0" smtClean="0"/>
              <a:t> pro </a:t>
            </a:r>
            <a:r>
              <a:rPr lang="cs-CZ" dirty="0" err="1" smtClean="0"/>
              <a:t>injekcione</a:t>
            </a:r>
            <a:endParaRPr lang="cs-CZ" dirty="0" smtClean="0"/>
          </a:p>
          <a:p>
            <a:pPr lvl="1"/>
            <a:r>
              <a:rPr lang="cs-CZ" dirty="0" smtClean="0"/>
              <a:t>Ampuli </a:t>
            </a:r>
            <a:r>
              <a:rPr lang="cs-CZ" dirty="0" err="1" smtClean="0"/>
              <a:t>aqua</a:t>
            </a:r>
            <a:r>
              <a:rPr lang="cs-CZ" dirty="0" smtClean="0"/>
              <a:t> pro </a:t>
            </a:r>
            <a:r>
              <a:rPr lang="cs-CZ" dirty="0" err="1" smtClean="0"/>
              <a:t>inj</a:t>
            </a:r>
            <a:r>
              <a:rPr lang="cs-CZ" dirty="0" smtClean="0"/>
              <a:t>. použije obvykle na přípravu několika aplikací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4218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Aplikace, příprava k </a:t>
            </a:r>
            <a:r>
              <a:rPr lang="cs-CZ" dirty="0" smtClean="0"/>
              <a:t>aplikaci</a:t>
            </a:r>
            <a:br>
              <a:rPr lang="cs-CZ" dirty="0" smtClean="0"/>
            </a:br>
            <a:r>
              <a:rPr lang="cs-CZ" sz="1600" i="1" dirty="0"/>
              <a:t>Výpovědi participantů.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„</a:t>
            </a:r>
            <a:r>
              <a:rPr lang="cs-CZ" i="1" dirty="0" smtClean="0"/>
              <a:t>Dávám si většinou tak 7x denně, z </a:t>
            </a:r>
            <a:r>
              <a:rPr lang="cs-CZ" i="1" dirty="0" err="1" smtClean="0"/>
              <a:t>tý</a:t>
            </a:r>
            <a:r>
              <a:rPr lang="cs-CZ" i="1" dirty="0" smtClean="0"/>
              <a:t> ½ postupně odlamuju kousky a rozpustím a dávám si je, … odlamuju to nad </a:t>
            </a:r>
            <a:r>
              <a:rPr lang="cs-CZ" i="1" dirty="0" err="1" smtClean="0"/>
              <a:t>rozdělávačkou</a:t>
            </a:r>
            <a:r>
              <a:rPr lang="cs-CZ" i="1" dirty="0" smtClean="0"/>
              <a:t>, a nebo si z toho takhle odškrábnu na dlaň, ten prášek z prstů pak takhle smetu, … </a:t>
            </a:r>
            <a:r>
              <a:rPr lang="cs-CZ" i="1" dirty="0" err="1" smtClean="0"/>
              <a:t>umeju</a:t>
            </a:r>
            <a:r>
              <a:rPr lang="cs-CZ" i="1" dirty="0" smtClean="0"/>
              <a:t> si předtím ruce, mám je čistý, … Když si dávám někde venku tak si ty ruce taky </a:t>
            </a:r>
            <a:r>
              <a:rPr lang="cs-CZ" i="1" dirty="0" err="1" smtClean="0"/>
              <a:t>umeju</a:t>
            </a:r>
            <a:r>
              <a:rPr lang="cs-CZ" i="1" dirty="0" smtClean="0"/>
              <a:t>, než jdu ven, … teď naposledy jsem si dával tam nahoře v parku, tak před hodinou, a ruce jsem si umyl když jsem šel z domova … , no jak jsem šel z domu, dával jsem si už 3x, … ne mezitím jsem si ty ruce nemyl, …“</a:t>
            </a:r>
          </a:p>
          <a:p>
            <a:endParaRPr lang="cs-CZ" i="1" dirty="0" smtClean="0"/>
          </a:p>
          <a:p>
            <a:r>
              <a:rPr lang="cs-CZ" i="1" dirty="0" smtClean="0"/>
              <a:t>„Normálně ve vodě to rozpouštím, když to zahřeješ, tak se to srazí, … přefiltruju to, takže nemám žádný problémy, …  „</a:t>
            </a:r>
          </a:p>
          <a:p>
            <a:endParaRPr lang="cs-CZ" i="1" dirty="0" smtClean="0"/>
          </a:p>
          <a:p>
            <a:r>
              <a:rPr lang="cs-CZ" i="1" dirty="0" smtClean="0"/>
              <a:t>„Používám tu vodu pro injekce, co dostávám v terénu, mám jí vždycky danou tady  v tom pouzdře </a:t>
            </a:r>
            <a:r>
              <a:rPr lang="cs-CZ" dirty="0" smtClean="0"/>
              <a:t>(ukazuje usmolený penál se směsí použitých a čistých stříkaček a </a:t>
            </a:r>
            <a:r>
              <a:rPr lang="cs-CZ" dirty="0" err="1" smtClean="0"/>
              <a:t>parafernálilí</a:t>
            </a:r>
            <a:r>
              <a:rPr lang="cs-CZ" dirty="0" smtClean="0"/>
              <a:t> a načaté </a:t>
            </a:r>
            <a:r>
              <a:rPr lang="cs-CZ" dirty="0" err="1" smtClean="0"/>
              <a:t>aqua</a:t>
            </a:r>
            <a:r>
              <a:rPr lang="cs-CZ" dirty="0" smtClean="0"/>
              <a:t> pro </a:t>
            </a:r>
            <a:r>
              <a:rPr lang="cs-CZ" dirty="0" err="1" smtClean="0"/>
              <a:t>injectione</a:t>
            </a:r>
            <a:r>
              <a:rPr lang="cs-CZ" dirty="0" smtClean="0"/>
              <a:t>)</a:t>
            </a:r>
            <a:r>
              <a:rPr lang="cs-CZ" i="1" dirty="0" smtClean="0"/>
              <a:t>, … ty v </a:t>
            </a:r>
            <a:r>
              <a:rPr lang="cs-CZ" i="1" dirty="0" err="1" smtClean="0"/>
              <a:t>pravo</a:t>
            </a:r>
            <a:r>
              <a:rPr lang="cs-CZ" i="1" dirty="0" smtClean="0"/>
              <a:t> </a:t>
            </a:r>
            <a:r>
              <a:rPr lang="cs-CZ" i="1" dirty="0" err="1" smtClean="0"/>
              <a:t>sou</a:t>
            </a:r>
            <a:r>
              <a:rPr lang="cs-CZ" i="1" dirty="0" smtClean="0"/>
              <a:t> čistý, ty vlevo </a:t>
            </a:r>
            <a:r>
              <a:rPr lang="cs-CZ" i="1" dirty="0" err="1" smtClean="0"/>
              <a:t>sou</a:t>
            </a:r>
            <a:r>
              <a:rPr lang="cs-CZ" i="1" dirty="0" smtClean="0"/>
              <a:t> použitý, je to zasunutý v těch očkách, takže se mi to nemůže smíchat, …“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329710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Riziková místa cesty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Šance na kontaminaci : Nákup</a:t>
            </a:r>
          </a:p>
          <a:p>
            <a:pPr marL="914400" lvl="1" indent="-514350"/>
            <a:r>
              <a:rPr lang="cs-CZ" dirty="0" smtClean="0"/>
              <a:t>tableta projde rukama prodejce a kupujícího, obvykle je poprvé dělena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Šance </a:t>
            </a:r>
            <a:r>
              <a:rPr lang="cs-CZ" dirty="0"/>
              <a:t>na kontaminaci </a:t>
            </a:r>
            <a:r>
              <a:rPr lang="cs-CZ" dirty="0" smtClean="0"/>
              <a:t>: Skladování </a:t>
            </a:r>
          </a:p>
          <a:p>
            <a:pPr marL="914400" lvl="1" indent="-514350"/>
            <a:r>
              <a:rPr lang="cs-CZ" dirty="0"/>
              <a:t>uložení tablety mezi </a:t>
            </a:r>
            <a:r>
              <a:rPr lang="cs-CZ" dirty="0" smtClean="0"/>
              <a:t>penězi</a:t>
            </a:r>
            <a:endParaRPr lang="cs-CZ" i="1" dirty="0" smtClean="0"/>
          </a:p>
          <a:p>
            <a:pPr marL="914400" lvl="1" indent="-514350"/>
            <a:r>
              <a:rPr lang="cs-CZ" dirty="0" smtClean="0"/>
              <a:t>v </a:t>
            </a:r>
            <a:r>
              <a:rPr lang="cs-CZ" dirty="0"/>
              <a:t>sáčku s </a:t>
            </a:r>
            <a:r>
              <a:rPr lang="cs-CZ" dirty="0" err="1"/>
              <a:t>gripem</a:t>
            </a:r>
            <a:r>
              <a:rPr lang="cs-CZ" dirty="0"/>
              <a:t> nebo lahvičce,  které </a:t>
            </a:r>
            <a:r>
              <a:rPr lang="cs-CZ" dirty="0" smtClean="0"/>
              <a:t>jsou </a:t>
            </a:r>
            <a:r>
              <a:rPr lang="cs-CZ" dirty="0"/>
              <a:t>použity opakovaně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Šance na kontaminaci </a:t>
            </a:r>
            <a:r>
              <a:rPr lang="cs-CZ" dirty="0" smtClean="0"/>
              <a:t>: Příprava k aplikaci </a:t>
            </a:r>
          </a:p>
          <a:p>
            <a:pPr marL="914400" lvl="1" indent="-514350"/>
            <a:r>
              <a:rPr lang="cs-CZ" dirty="0" smtClean="0"/>
              <a:t>další</a:t>
            </a:r>
            <a:r>
              <a:rPr lang="cs-CZ" dirty="0"/>
              <a:t>, obvykle opakované dělení </a:t>
            </a:r>
            <a:r>
              <a:rPr lang="cs-CZ" dirty="0" smtClean="0"/>
              <a:t>tablety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Šance na kontaminaci : Opakované použitá ampule s </a:t>
            </a:r>
            <a:r>
              <a:rPr lang="cs-CZ" dirty="0" err="1"/>
              <a:t>Aqua</a:t>
            </a:r>
            <a:r>
              <a:rPr lang="cs-CZ" dirty="0"/>
              <a:t> pro </a:t>
            </a:r>
            <a:r>
              <a:rPr lang="cs-CZ" dirty="0" err="1" smtClean="0"/>
              <a:t>injectione</a:t>
            </a:r>
            <a:endParaRPr lang="cs-CZ" dirty="0" smtClean="0"/>
          </a:p>
          <a:p>
            <a:pPr marL="914400" lvl="1" indent="-514350"/>
            <a:r>
              <a:rPr lang="cs-CZ" dirty="0" smtClean="0"/>
              <a:t>Která může být zcela nevhodně uložená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Šance na kontaminaci : Mnohonásobná injekční aplikace v průběhu </a:t>
            </a:r>
            <a:r>
              <a:rPr lang="cs-CZ" dirty="0" smtClean="0"/>
              <a:t>dne</a:t>
            </a:r>
          </a:p>
          <a:p>
            <a:pPr marL="914400" lvl="1" indent="-514350"/>
            <a:r>
              <a:rPr lang="cs-CZ" dirty="0" smtClean="0"/>
              <a:t>Která </a:t>
            </a:r>
            <a:r>
              <a:rPr lang="cs-CZ" dirty="0"/>
              <a:t>nemá, z hlediska </a:t>
            </a:r>
            <a:r>
              <a:rPr lang="cs-CZ" dirty="0" smtClean="0"/>
              <a:t>účinku látky </a:t>
            </a:r>
            <a:r>
              <a:rPr lang="cs-CZ" dirty="0"/>
              <a:t>opodstatnění.</a:t>
            </a:r>
          </a:p>
        </p:txBody>
      </p:sp>
    </p:spTree>
    <p:extLst>
      <p:ext uri="{BB962C8B-B14F-4D97-AF65-F5344CB8AC3E}">
        <p14:creationId xmlns:p14="http://schemas.microsoft.com/office/powerpoint/2010/main" xmlns="" val="130838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Zdravotní obtíže v souvislosti s  injekční aplikací Subutexu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dirty="0"/>
              <a:t>2</a:t>
            </a:r>
            <a:r>
              <a:rPr lang="cs-CZ" dirty="0" smtClean="0"/>
              <a:t> z participantů prodělali bakteriální endokarditis</a:t>
            </a:r>
          </a:p>
          <a:p>
            <a:pPr lvl="1" eaLnBrk="1" hangingPunct="1"/>
            <a:r>
              <a:rPr lang="cs-CZ" dirty="0"/>
              <a:t>1</a:t>
            </a:r>
            <a:r>
              <a:rPr lang="cs-CZ" dirty="0" smtClean="0"/>
              <a:t>x řešeno operativně, chlopenní náhrada</a:t>
            </a:r>
          </a:p>
          <a:p>
            <a:pPr eaLnBrk="1" hangingPunct="1"/>
            <a:r>
              <a:rPr lang="cs-CZ" dirty="0"/>
              <a:t>9</a:t>
            </a:r>
            <a:r>
              <a:rPr lang="cs-CZ" dirty="0" smtClean="0"/>
              <a:t> </a:t>
            </a:r>
            <a:r>
              <a:rPr lang="cs-CZ" dirty="0"/>
              <a:t>participantů </a:t>
            </a:r>
            <a:r>
              <a:rPr lang="cs-CZ" dirty="0" smtClean="0"/>
              <a:t>mělo absces v místě aplikace</a:t>
            </a:r>
          </a:p>
          <a:p>
            <a:pPr lvl="1" eaLnBrk="1" hangingPunct="1"/>
            <a:r>
              <a:rPr lang="cs-CZ" dirty="0" smtClean="0"/>
              <a:t>7 opakovaně</a:t>
            </a:r>
          </a:p>
          <a:p>
            <a:pPr eaLnBrk="1" hangingPunct="1"/>
            <a:r>
              <a:rPr lang="cs-CZ" dirty="0" smtClean="0"/>
              <a:t>2 participanti prodělalo flegmonu</a:t>
            </a:r>
          </a:p>
          <a:p>
            <a:pPr eaLnBrk="1" hangingPunct="1"/>
            <a:r>
              <a:rPr lang="cs-CZ" dirty="0" smtClean="0"/>
              <a:t>10 </a:t>
            </a:r>
            <a:r>
              <a:rPr lang="cs-CZ" dirty="0"/>
              <a:t>participantů </a:t>
            </a:r>
            <a:r>
              <a:rPr lang="cs-CZ" dirty="0" smtClean="0"/>
              <a:t>prodělalo septický stav</a:t>
            </a:r>
          </a:p>
          <a:p>
            <a:pPr eaLnBrk="1" hangingPunct="1"/>
            <a:r>
              <a:rPr lang="cs-CZ" dirty="0" smtClean="0"/>
              <a:t>Většina těch, kteří měli zdravotní obtíže připustilo jejich souvislost s aplikací tablet Subutexu.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Pocit bezpečnosti co se týče Subutexu jako látky k injekční aplikaci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Většina participantů vyjádřila pocit bezpečnosti v souvislosti s injekční aplikací tablet.</a:t>
            </a:r>
          </a:p>
          <a:p>
            <a:r>
              <a:rPr lang="cs-CZ" dirty="0" smtClean="0"/>
              <a:t>Důvěřují prověřeným postupům, které již využívají mnoho let</a:t>
            </a:r>
          </a:p>
          <a:p>
            <a:pPr lvl="1"/>
            <a:r>
              <a:rPr lang="cs-CZ" dirty="0" smtClean="0"/>
              <a:t>Umějí tablety k aplikaci připravit</a:t>
            </a:r>
          </a:p>
          <a:p>
            <a:pPr lvl="1"/>
            <a:r>
              <a:rPr lang="cs-CZ" dirty="0" smtClean="0"/>
              <a:t>Odfiltrovat pevné součásti tablet</a:t>
            </a:r>
          </a:p>
          <a:p>
            <a:pPr lvl="1"/>
            <a:r>
              <a:rPr lang="cs-CZ" dirty="0" smtClean="0"/>
              <a:t>Zajistit, aby roztok k injekční aplikaci nebyl kontaminovaný</a:t>
            </a:r>
          </a:p>
          <a:p>
            <a:r>
              <a:rPr lang="cs-CZ" dirty="0" smtClean="0"/>
              <a:t>Pokud onemocněli, přikládají to jednorázovému selhání, byla to zkrátka náhoda, udělali chybu, spěchali, …</a:t>
            </a:r>
          </a:p>
          <a:p>
            <a:r>
              <a:rPr lang="cs-CZ" dirty="0" smtClean="0"/>
              <a:t>Někteří však riziko připouštějí, neumí si však pomoci, vzdát se injekční aplikace – a i kdyby užívali Suboxone, injekční aplikace Subutexu by se nevzdali</a:t>
            </a:r>
          </a:p>
        </p:txBody>
      </p:sp>
    </p:spTree>
    <p:extLst>
      <p:ext uri="{BB962C8B-B14F-4D97-AF65-F5344CB8AC3E}">
        <p14:creationId xmlns:p14="http://schemas.microsoft.com/office/powerpoint/2010/main" xmlns="" val="100814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/>
              <a:t>Pocit bezpečnosti co se týče Subutexu jako látky k injekční aplikaci</a:t>
            </a:r>
            <a:endParaRPr lang="cs-CZ" sz="3600" dirty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i="1" dirty="0" smtClean="0"/>
              <a:t>„je to tableta, lék, je sterilní, …“</a:t>
            </a:r>
          </a:p>
          <a:p>
            <a:pPr eaLnBrk="1" hangingPunct="1"/>
            <a:r>
              <a:rPr lang="cs-CZ" i="1" dirty="0" smtClean="0"/>
              <a:t>„nikdo na to přece nesahá, jenom já, takže se je to bezpečný, …“</a:t>
            </a:r>
          </a:p>
          <a:p>
            <a:pPr eaLnBrk="1" hangingPunct="1"/>
            <a:r>
              <a:rPr lang="cs-CZ" i="1" dirty="0" smtClean="0"/>
              <a:t>„… když si </a:t>
            </a:r>
            <a:r>
              <a:rPr lang="cs-CZ" i="1" dirty="0" err="1" smtClean="0"/>
              <a:t>umeju</a:t>
            </a:r>
            <a:r>
              <a:rPr lang="cs-CZ" i="1" dirty="0" smtClean="0"/>
              <a:t> ruce, tak tam přece nejsou žádný bakterie, nemůže se nic stát, …“</a:t>
            </a:r>
          </a:p>
          <a:p>
            <a:pPr eaLnBrk="1" hangingPunct="1"/>
            <a:r>
              <a:rPr lang="cs-CZ" i="1" dirty="0" smtClean="0"/>
              <a:t>„když si to přefiltruješ, tak je to dobrý, odstraníš to co se ti může usadit v žílách a taky ty bakterie“</a:t>
            </a:r>
          </a:p>
          <a:p>
            <a:pPr eaLnBrk="1" hangingPunct="1"/>
            <a:r>
              <a:rPr lang="cs-CZ" i="1" dirty="0" smtClean="0"/>
              <a:t>„když to zase překryju tím alobalem, tak se tam z těch peněz nic nedostane, </a:t>
            </a:r>
            <a:r>
              <a:rPr lang="cs-CZ" i="1" smtClean="0"/>
              <a:t>…“ </a:t>
            </a:r>
            <a:endParaRPr 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Úvod</a:t>
            </a:r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Buprenorfin ve formě Subutexu patří mezi nejčastěji užívané opioidy v ČR: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Je získáván legálně - v rámci substituční léčby.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Ale také nelegálně - jako droga zakoupená na černém trhu.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Nejobvyklejším způsobem užití Subutexu je injekční aplikace.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Injekčně Subutex užívá drtivá většina uživatelů, bez ohledu na to, zda jej vnímají jako lék, nebo jako drogu.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Způsob manipulace  s tabletou vede nejspíše k jeho kontaminaci choroboplodnými zárodky a je příčinou relativně vysoké četnosti infekčních komplikací uživatelů</a:t>
            </a:r>
            <a:r>
              <a:rPr lang="cs-CZ" sz="2400" dirty="0"/>
              <a:t>. Složení </a:t>
            </a:r>
            <a:r>
              <a:rPr lang="cs-CZ" sz="2400" dirty="0" smtClean="0"/>
              <a:t>tablety kontaminaci usnadňuje.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78621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Byl bych rád, kdyby se tato přednáška nestala argumentem pro nějaké unáhlené řešení.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0553" y="2204864"/>
            <a:ext cx="609600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2911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sz="4000" dirty="0">
                <a:solidFill>
                  <a:srgbClr val="FFCC00"/>
                </a:solidFill>
              </a:rPr>
              <a:t>Děkuji za pozornost!</a:t>
            </a:r>
          </a:p>
          <a:p>
            <a:pPr algn="ctr">
              <a:buFontTx/>
              <a:buNone/>
            </a:pPr>
            <a:endParaRPr lang="cs-CZ" sz="4000" dirty="0">
              <a:solidFill>
                <a:srgbClr val="FFCC00"/>
              </a:solidFill>
            </a:endParaRPr>
          </a:p>
          <a:p>
            <a:pPr algn="ctr">
              <a:buFontTx/>
              <a:buNone/>
            </a:pPr>
            <a:r>
              <a:rPr lang="cs-CZ" dirty="0">
                <a:solidFill>
                  <a:srgbClr val="FFCC00"/>
                </a:solidFill>
              </a:rPr>
              <a:t>Kontakt</a:t>
            </a:r>
          </a:p>
          <a:p>
            <a:pPr algn="ctr">
              <a:buFontTx/>
              <a:buNone/>
            </a:pPr>
            <a:r>
              <a:rPr lang="cs-CZ" dirty="0">
                <a:solidFill>
                  <a:srgbClr val="FFCC00"/>
                </a:solidFill>
              </a:rPr>
              <a:t>MUDr. Jakub Minařík</a:t>
            </a:r>
          </a:p>
          <a:p>
            <a:pPr algn="ctr">
              <a:buFontTx/>
              <a:buNone/>
            </a:pPr>
            <a:r>
              <a:rPr lang="cs-CZ" dirty="0" err="1">
                <a:solidFill>
                  <a:srgbClr val="FFCC00"/>
                </a:solidFill>
              </a:rPr>
              <a:t>Cadas</a:t>
            </a:r>
            <a:r>
              <a:rPr lang="cs-CZ" dirty="0">
                <a:solidFill>
                  <a:srgbClr val="FFCC00"/>
                </a:solidFill>
              </a:rPr>
              <a:t> SANANIM</a:t>
            </a:r>
          </a:p>
          <a:p>
            <a:pPr algn="ctr">
              <a:buFontTx/>
              <a:buNone/>
            </a:pPr>
            <a:r>
              <a:rPr lang="cs-CZ" dirty="0">
                <a:solidFill>
                  <a:srgbClr val="FFCC00"/>
                </a:solidFill>
              </a:rPr>
              <a:t>Spálená 12, Praha 1, 110 00</a:t>
            </a:r>
          </a:p>
          <a:p>
            <a:pPr algn="ctr">
              <a:buFontTx/>
              <a:buNone/>
            </a:pPr>
            <a:r>
              <a:rPr lang="cs-CZ" dirty="0">
                <a:solidFill>
                  <a:srgbClr val="FFCC00"/>
                </a:solidFill>
                <a:hlinkClick r:id="rId2"/>
              </a:rPr>
              <a:t>cadas@sananim.cz</a:t>
            </a:r>
            <a:endParaRPr lang="cs-CZ" dirty="0">
              <a:solidFill>
                <a:srgbClr val="FFCC00"/>
              </a:solidFill>
            </a:endParaRPr>
          </a:p>
          <a:p>
            <a:pPr algn="ctr">
              <a:buFontTx/>
              <a:buNone/>
            </a:pPr>
            <a:r>
              <a:rPr lang="cs-CZ" dirty="0">
                <a:solidFill>
                  <a:srgbClr val="FFCC00"/>
                </a:solidFill>
              </a:rPr>
              <a:t>222 925 245, 603 831 815</a:t>
            </a:r>
          </a:p>
        </p:txBody>
      </p:sp>
    </p:spTree>
    <p:extLst>
      <p:ext uri="{BB962C8B-B14F-4D97-AF65-F5344CB8AC3E}">
        <p14:creationId xmlns:p14="http://schemas.microsoft.com/office/powerpoint/2010/main" xmlns="" val="48507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dirty="0" smtClean="0"/>
              <a:t>Kdo mi pomohl prozkoumat jak Subutex cestuje k injekční aplikaci?</a:t>
            </a:r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100" dirty="0"/>
              <a:t>Současní i bývalí uživatelé Subutexu, </a:t>
            </a:r>
            <a:r>
              <a:rPr lang="cs-CZ" sz="2100" dirty="0" smtClean="0"/>
              <a:t>kteří užívali injekčně. </a:t>
            </a:r>
            <a:endParaRPr lang="cs-CZ" sz="1700" dirty="0"/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Celkem bylo dotazováno 15 participantů.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 smtClean="0"/>
              <a:t>7 žen a 8 mužů,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 smtClean="0"/>
              <a:t>Ve věku od 21 do 35 let, průměrný věk 27 let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 smtClean="0"/>
              <a:t>S délkou drogové kariery min. 5 let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 smtClean="0"/>
              <a:t>S délkou užívání Subutexu min. 3 roky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 smtClean="0"/>
              <a:t>Všichni byli injekční uživatelé, délka injekčního užívání Subutexu byla nejméně 3 roky max. 7 let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 smtClean="0"/>
              <a:t>Denní dávka Subutexu se pohybovala v rozmezí 2-10 mg denně, průměrná dávka byla 5 mg,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 smtClean="0"/>
              <a:t>Obvyklý počet injekčních aplikací se pohyboval od 2 do 7 denně, průměrně  5 aplikací denně.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 smtClean="0"/>
              <a:t>Většina  participantů přiznala zdravotní problémy spojené s injekční aplikací Subutexu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dirty="0" smtClean="0"/>
              <a:t>Ve 2 případech se jednalo o bakteriální endokarditis, 1x rekonstrukci srdečních chlopní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Okruhy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Získávání tablet Subutexu.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Skladování tablet u koncových uživatelů.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Příprava tablety k aplikaci.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Zdravotní obtíže </a:t>
            </a:r>
            <a:r>
              <a:rPr lang="cs-CZ" dirty="0"/>
              <a:t>související s </a:t>
            </a:r>
            <a:r>
              <a:rPr lang="cs-CZ" dirty="0" smtClean="0"/>
              <a:t>injekčním užíváním Subutexu.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Vnímání </a:t>
            </a:r>
            <a:r>
              <a:rPr lang="cs-CZ" dirty="0"/>
              <a:t>nebezpečí </a:t>
            </a:r>
            <a:r>
              <a:rPr lang="cs-CZ" dirty="0" smtClean="0"/>
              <a:t>v souvislosti s</a:t>
            </a:r>
            <a:r>
              <a:rPr lang="cs-CZ" dirty="0"/>
              <a:t> injekčním užíváním Subutexu.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Způsoby získávání Subutexu</a:t>
            </a:r>
            <a:br>
              <a:rPr lang="cs-CZ" dirty="0" smtClean="0"/>
            </a:br>
            <a:r>
              <a:rPr lang="cs-CZ" sz="1800" i="1" dirty="0" smtClean="0"/>
              <a:t>Charakteristika jednotlivých způsobů.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990600" lvl="1" indent="-5334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cs-CZ" sz="1800" dirty="0" smtClean="0"/>
              <a:t>Předpis </a:t>
            </a:r>
          </a:p>
          <a:p>
            <a:pPr marL="1371600" lvl="2" indent="-4572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cs-CZ" sz="1600" dirty="0" smtClean="0"/>
              <a:t>Jediný legální způsob, téměř vždy je však kombinován s jiným způsobem. Důvod souvisí se vysokou cenou Subutexu vzhledem k příjmu klienta a neschopností plánovat dávku.</a:t>
            </a:r>
          </a:p>
          <a:p>
            <a:pPr marL="990600" lvl="1" indent="-5334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cs-CZ" sz="1800" dirty="0" smtClean="0"/>
              <a:t>Zápůjčka</a:t>
            </a:r>
          </a:p>
          <a:p>
            <a:pPr marL="1371600" lvl="2" indent="-4572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cs-CZ" sz="1600" dirty="0" smtClean="0"/>
              <a:t>Způsob nejčastěji kombinovaný s preskribcí. Často na úrovni klientů jednoho zařízení, obvykle u sociálně stabilizovaných klientů. Pojistka, když nastane k akutní nedostatek.</a:t>
            </a:r>
          </a:p>
          <a:p>
            <a:pPr marL="990600" lvl="1" indent="-5334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cs-CZ" sz="1800" dirty="0" smtClean="0"/>
              <a:t>Výměnou za předpis (situace mám předpis nemám peníze)</a:t>
            </a:r>
          </a:p>
          <a:p>
            <a:pPr marL="1371600" lvl="2" indent="-4572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cs-CZ" sz="1600" dirty="0" smtClean="0"/>
              <a:t>Jeden z nejčastějších způsobů jak se Subutex dostává na černý trh. Důvodem je nejspíše cena, neboť při průměrné odhadované dávce 6 mg jsou měsíční náklady cca. 4 300,-. A jednorázově je třeba vydat obvykle sumu 1 300,- – 5 200,-.</a:t>
            </a:r>
          </a:p>
          <a:p>
            <a:pPr marL="990600" lvl="1" indent="-5334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cs-CZ" sz="1800" dirty="0" smtClean="0"/>
              <a:t>Nákup na černém trhu</a:t>
            </a:r>
          </a:p>
          <a:p>
            <a:pPr marL="1371600" lvl="2" indent="-4572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cs-CZ" sz="1600" dirty="0" smtClean="0"/>
              <a:t>Využívají jej i ti, kteří Subutex získávají legálně v substitučních programech; mechanismus – nemám – sdílím Rp., pak dokoupím.</a:t>
            </a:r>
          </a:p>
          <a:p>
            <a:pPr marL="1371600" lvl="2" indent="-4572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cs-CZ" sz="1600" dirty="0" smtClean="0"/>
              <a:t>Subutex na černém trhu nakupují i klienti v Suboxonových programech, pokud si chtějí „užít“.</a:t>
            </a:r>
          </a:p>
          <a:p>
            <a:pPr marL="990600" lvl="1" indent="-5334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cs-CZ" sz="1800" dirty="0" smtClean="0"/>
              <a:t>Kombinace způsobů</a:t>
            </a:r>
          </a:p>
          <a:p>
            <a:pPr marL="1371600" lvl="2" indent="-457200" eaLnBrk="1" hangingPunct="1">
              <a:lnSpc>
                <a:spcPct val="80000"/>
              </a:lnSpc>
              <a:buFont typeface="Arial" charset="0"/>
              <a:buChar char="–"/>
            </a:pPr>
            <a:r>
              <a:rPr lang="cs-CZ" sz="1600" dirty="0" smtClean="0"/>
              <a:t>Různé způsoby kombinovali všichni dotazovaní klienti.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smtClean="0"/>
              <a:t>Způsoby získávání Subutexu</a:t>
            </a:r>
            <a:br>
              <a:rPr lang="cs-CZ" sz="4800" dirty="0" smtClean="0"/>
            </a:br>
            <a:r>
              <a:rPr lang="cs-CZ" sz="2000" i="1" dirty="0" smtClean="0"/>
              <a:t>Zjištění a komentáře.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9792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cs-CZ" sz="1800" u="sng" dirty="0" smtClean="0"/>
              <a:t>Situační, časová, jiná podmíněnost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 smtClean="0"/>
              <a:t>U klientů s legální preskribcí je získávání Subutexu závislé především na finančních prostředcích.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400" dirty="0"/>
              <a:t>Nedostatek financí  a hrozící odvykací stav vede k směnnému  obchodu (</a:t>
            </a:r>
            <a:r>
              <a:rPr lang="cs-CZ" sz="1400" dirty="0" err="1"/>
              <a:t>tbl</a:t>
            </a:r>
            <a:r>
              <a:rPr lang="cs-CZ" sz="1400" dirty="0"/>
              <a:t>. za Rp.)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400" dirty="0"/>
              <a:t>Vliv denní doby je minoritní – mění se dostupnost, výběr způsobu  na denní době je spíše nezávislý, závisí na financích.</a:t>
            </a:r>
            <a:endParaRPr lang="cs-CZ" sz="1400" dirty="0"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sz="1800" dirty="0" smtClean="0"/>
              <a:t>Všichni dotazovaní Subutex nakupují i distribuují, ev. nakupovali a distribuovali.</a:t>
            </a:r>
          </a:p>
          <a:p>
            <a:pPr lvl="2">
              <a:lnSpc>
                <a:spcPct val="90000"/>
              </a:lnSpc>
              <a:buFont typeface="Arial" charset="0"/>
              <a:buChar char="•"/>
            </a:pPr>
            <a:r>
              <a:rPr lang="cs-CZ" sz="1400" dirty="0"/>
              <a:t>Jako důvod identifikovali cenu léku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–"/>
            </a:pPr>
            <a:endParaRPr lang="cs-CZ" sz="1500" dirty="0" smtClean="0">
              <a:latin typeface="Arial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cs-CZ" sz="1800" u="sng" dirty="0" smtClean="0"/>
              <a:t>Sekundární zjištění:</a:t>
            </a:r>
            <a:r>
              <a:rPr lang="cs-CZ" sz="1800" dirty="0" smtClean="0"/>
              <a:t> </a:t>
            </a:r>
            <a:endParaRPr lang="cs-CZ" sz="17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U </a:t>
            </a:r>
            <a:r>
              <a:rPr lang="cs-CZ" sz="1800" dirty="0"/>
              <a:t>injekčních uživatelů </a:t>
            </a:r>
            <a:r>
              <a:rPr lang="cs-CZ" sz="1800" dirty="0" smtClean="0"/>
              <a:t>byla obvyklá nestabilita dávky.</a:t>
            </a:r>
            <a:endParaRPr lang="cs-CZ" sz="1800" dirty="0"/>
          </a:p>
          <a:p>
            <a:pPr lvl="2">
              <a:lnSpc>
                <a:spcPct val="80000"/>
              </a:lnSpc>
              <a:buFont typeface="Arial" charset="0"/>
              <a:buChar char="•"/>
            </a:pPr>
            <a:r>
              <a:rPr lang="cs-CZ" sz="1400" dirty="0"/>
              <a:t>V období preskribce, pokud si vyberou celé balení první dny užívají dávku vyšší, pak ji postupně redukují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Stabilita dávky a potřeba opatřovat Subutex jiným způsobem než na Rp. byla u </a:t>
            </a:r>
            <a:r>
              <a:rPr lang="cs-CZ" sz="1800" dirty="0"/>
              <a:t>neinjekčních uživatelů mnohem menší.</a:t>
            </a:r>
          </a:p>
          <a:p>
            <a:pPr lvl="2">
              <a:buFont typeface="Arial" charset="0"/>
              <a:buChar char="•"/>
            </a:pPr>
            <a:r>
              <a:rPr lang="cs-CZ" sz="1400" dirty="0"/>
              <a:t>Souvisí to nejspíše s lepším socioekonomickým statutem dotazovaných.</a:t>
            </a:r>
          </a:p>
          <a:p>
            <a:pPr lvl="2">
              <a:buFont typeface="Arial" charset="0"/>
              <a:buChar char="•"/>
            </a:pPr>
            <a:r>
              <a:rPr lang="cs-CZ" sz="1400" dirty="0"/>
              <a:t>Také s lepší schopností udržet stabilní dávku.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Zdá se, že užívání Suboxone </a:t>
            </a:r>
            <a:r>
              <a:rPr lang="cs-CZ" sz="1800" dirty="0" smtClean="0"/>
              <a:t>ve srovnání se Subutexem je provázeno lepší schopností dávku udržet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získávání Subutexu</a:t>
            </a:r>
            <a:br>
              <a:rPr lang="cs-CZ" dirty="0"/>
            </a:br>
            <a:r>
              <a:rPr lang="cs-CZ" sz="1800" i="1" dirty="0" smtClean="0"/>
              <a:t>Výpovědi participantů.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i="1" dirty="0" smtClean="0"/>
              <a:t>„Když jsem neměl peníze, tak to bylo blbý.  Hodně často to nevycházelo hlavně před než jsem bral. Nejhorší to bylo, když už jsem docela fungoval, ztratil jsem kontakty a musel jsem na </a:t>
            </a:r>
            <a:r>
              <a:rPr lang="cs-CZ" i="1" dirty="0" err="1" smtClean="0"/>
              <a:t>hlavák</a:t>
            </a:r>
            <a:r>
              <a:rPr lang="cs-CZ" i="1" dirty="0" smtClean="0"/>
              <a:t> a tam nějak prodat recept, vlastně vyměnit za nějaký léky, abych přežil do kontroly“</a:t>
            </a:r>
          </a:p>
          <a:p>
            <a:r>
              <a:rPr lang="cs-CZ" i="1" dirty="0" smtClean="0"/>
              <a:t>„Po nějaký době se s těma </a:t>
            </a:r>
            <a:r>
              <a:rPr lang="cs-CZ" i="1" dirty="0" err="1" smtClean="0"/>
              <a:t>lidma</a:t>
            </a:r>
            <a:r>
              <a:rPr lang="cs-CZ" i="1" dirty="0" smtClean="0"/>
              <a:t> už znáš a víš, kdo je </a:t>
            </a:r>
            <a:r>
              <a:rPr lang="cs-CZ" i="1" dirty="0" err="1" smtClean="0"/>
              <a:t>spolejhlivej</a:t>
            </a:r>
            <a:r>
              <a:rPr lang="cs-CZ" i="1" dirty="0" smtClean="0"/>
              <a:t>. Prostě když byl problém, nevyšlo to z kontrolou, ujelo ti to, neměl jsi peníze, tak ti někdo půjčil. Docela to fungovalo, když někdo přestal fungovat a nevrátil, tak vypadnul, …“</a:t>
            </a:r>
          </a:p>
          <a:p>
            <a:r>
              <a:rPr lang="cs-CZ" i="1" dirty="0" smtClean="0"/>
              <a:t>„Nikdy mi to nevycházelo, bral jsem 11000,-, 5000 nájem, 5000 léky, taky potřebuješ něco jíst, pít, kouřit, …“ Často jsem musel něco prodat (rozuměj tabletu), abych přežil.“</a:t>
            </a:r>
          </a:p>
          <a:p>
            <a:r>
              <a:rPr lang="cs-CZ" i="1" dirty="0" smtClean="0"/>
              <a:t>„Se </a:t>
            </a:r>
            <a:r>
              <a:rPr lang="cs-CZ" i="1" dirty="0" err="1" smtClean="0"/>
              <a:t>Suboxenem</a:t>
            </a:r>
            <a:r>
              <a:rPr lang="cs-CZ" i="1" dirty="0" smtClean="0"/>
              <a:t> se to zklidnilo, docela mi to vychází, když jsem bral </a:t>
            </a:r>
            <a:r>
              <a:rPr lang="cs-CZ" i="1" dirty="0" err="1" smtClean="0"/>
              <a:t>Subáč</a:t>
            </a:r>
            <a:r>
              <a:rPr lang="cs-CZ" i="1" dirty="0" smtClean="0"/>
              <a:t>, tak jsem první dny byl na 12, pak to rychle šlo dolu a když jsem si šel pro recept, tak jsem byl už </a:t>
            </a:r>
            <a:r>
              <a:rPr lang="cs-CZ" i="1" dirty="0" err="1" smtClean="0"/>
              <a:t>druhej</a:t>
            </a:r>
            <a:r>
              <a:rPr lang="cs-CZ" i="1" dirty="0" smtClean="0"/>
              <a:t> den </a:t>
            </a:r>
            <a:r>
              <a:rPr lang="cs-CZ" i="1" dirty="0" err="1" smtClean="0"/>
              <a:t>čistej</a:t>
            </a:r>
            <a:r>
              <a:rPr lang="cs-CZ" i="1" dirty="0" smtClean="0"/>
              <a:t>. … Asi to souviselo s tím šleháním, bral jsem 5-6x denně, stejně z toho nic nebylo, ale pořád mě to nutilo. Teď si vycucám ráno a mám pokoj.“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6834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Finanční zdroje na subutex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42428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cs-CZ" dirty="0" smtClean="0"/>
              <a:t>Všichni dotazovaní si někdy opatřili prostředky na Subutex </a:t>
            </a:r>
            <a:r>
              <a:rPr lang="cs-CZ" dirty="0"/>
              <a:t>nelegální cestou. Obvykle se jednalo </a:t>
            </a:r>
            <a:r>
              <a:rPr lang="cs-CZ" dirty="0" smtClean="0"/>
              <a:t>o:</a:t>
            </a:r>
          </a:p>
          <a:p>
            <a:pPr lvl="1" eaLnBrk="1" hangingPunct="1"/>
            <a:r>
              <a:rPr lang="cs-CZ" dirty="0" smtClean="0"/>
              <a:t>Krádeže</a:t>
            </a:r>
          </a:p>
          <a:p>
            <a:pPr lvl="1" eaLnBrk="1" hangingPunct="1"/>
            <a:r>
              <a:rPr lang="cs-CZ" dirty="0" smtClean="0"/>
              <a:t>Distribuci Subutexu </a:t>
            </a:r>
          </a:p>
          <a:p>
            <a:pPr eaLnBrk="1" hangingPunct="1"/>
            <a:r>
              <a:rPr lang="cs-CZ" dirty="0" smtClean="0"/>
              <a:t>Distribuce části dávky a prodej Rp. nebyli často vnímány jako nelegální, nebo byli vnímány jako obhajitelné.</a:t>
            </a:r>
          </a:p>
          <a:p>
            <a:pPr lvl="1"/>
            <a:r>
              <a:rPr lang="cs-CZ" dirty="0" smtClean="0"/>
              <a:t>Participanti to komentovali slovy: </a:t>
            </a:r>
            <a:r>
              <a:rPr lang="cs-CZ" i="1" dirty="0" smtClean="0"/>
              <a:t>„s tím přece musíte počítat, víte že si na to nevyděláme, … “</a:t>
            </a:r>
          </a:p>
          <a:p>
            <a:r>
              <a:rPr lang="cs-CZ" dirty="0" smtClean="0"/>
              <a:t>Většina dotazovaných však měla také legální příjem, který obvykle neužívali k nákupu Subutexu, obvykle sloužil k zajišťování běžných potřeb (bydlení, jídlo, oblečení, cestovné).</a:t>
            </a:r>
          </a:p>
          <a:p>
            <a:pPr lvl="1" eaLnBrk="1" hangingPunct="1"/>
            <a:r>
              <a:rPr lang="cs-CZ" dirty="0" smtClean="0"/>
              <a:t>Někdy nebyl legální příjem nebyl dostatečný pro zajištění obživy. </a:t>
            </a:r>
          </a:p>
          <a:p>
            <a:pPr lvl="1" eaLnBrk="1" hangingPunct="1"/>
            <a:r>
              <a:rPr lang="cs-CZ" dirty="0" smtClean="0"/>
              <a:t>Často se jednalo o nepravidelný příjem.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může dojít ke kontaminaci Subutexu?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4608512" cy="4525963"/>
          </a:xfrm>
        </p:spPr>
        <p:txBody>
          <a:bodyPr numCol="1"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Nejrizikovější část cesty </a:t>
            </a:r>
            <a:r>
              <a:rPr lang="cs-CZ" dirty="0"/>
              <a:t>tablety </a:t>
            </a:r>
            <a:r>
              <a:rPr lang="cs-CZ" dirty="0" smtClean="0"/>
              <a:t>je úsek z blistru do žíly uživatele: </a:t>
            </a:r>
            <a:endParaRPr lang="cs-CZ" dirty="0"/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Vybalení a distribuce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Skladování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Vlastní injekční aplikace</a:t>
            </a:r>
          </a:p>
          <a:p>
            <a:pPr marL="971550" lvl="1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A čeho je tableta složena, kromě buprenorfinu? </a:t>
            </a:r>
          </a:p>
          <a:p>
            <a:pPr marL="0" indent="0">
              <a:buNone/>
            </a:pPr>
            <a:r>
              <a:rPr lang="cs-CZ" dirty="0" smtClean="0"/>
              <a:t>Seznam pomocných látek:</a:t>
            </a:r>
            <a:endParaRPr lang="cs-CZ" dirty="0"/>
          </a:p>
          <a:p>
            <a:pPr marL="971550" lvl="1" indent="-514350">
              <a:buFont typeface="+mj-lt"/>
              <a:buAutoNum type="arabicPeriod"/>
            </a:pPr>
            <a:r>
              <a:rPr lang="cs-CZ" sz="2900" dirty="0" err="1"/>
              <a:t>Monohydrát</a:t>
            </a:r>
            <a:r>
              <a:rPr lang="cs-CZ" sz="2900" dirty="0"/>
              <a:t> </a:t>
            </a:r>
            <a:r>
              <a:rPr lang="cs-CZ" sz="2900" dirty="0" err="1"/>
              <a:t>laktosy</a:t>
            </a:r>
            <a:r>
              <a:rPr lang="cs-CZ" sz="2900" dirty="0"/>
              <a:t>,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900" dirty="0" err="1"/>
              <a:t>mannitol</a:t>
            </a:r>
            <a:r>
              <a:rPr lang="cs-CZ" sz="2900" dirty="0"/>
              <a:t>,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900" dirty="0"/>
              <a:t>kukuřičný škrob,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900" dirty="0" err="1"/>
              <a:t>povidon</a:t>
            </a:r>
            <a:r>
              <a:rPr lang="cs-CZ" sz="2900" dirty="0"/>
              <a:t> 40,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900" dirty="0"/>
              <a:t>kyselina citronová,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900" dirty="0"/>
              <a:t>citronan sodný,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900" dirty="0" smtClean="0"/>
              <a:t>magnesium-</a:t>
            </a:r>
            <a:r>
              <a:rPr lang="cs-CZ" sz="2900" dirty="0" err="1" smtClean="0"/>
              <a:t>stearát</a:t>
            </a:r>
            <a:endParaRPr lang="cs-CZ" sz="2900" dirty="0" smtClean="0"/>
          </a:p>
          <a:p>
            <a:pPr marL="971550" lvl="1" indent="-514350">
              <a:buFont typeface="+mj-lt"/>
              <a:buAutoNum type="arabicPeriod"/>
            </a:pPr>
            <a:endParaRPr lang="cs-CZ" sz="2900" dirty="0"/>
          </a:p>
          <a:p>
            <a:pPr marL="457200" lvl="1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3354" y="2607073"/>
            <a:ext cx="375476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145848" y="5301208"/>
            <a:ext cx="3722266" cy="864096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r>
              <a:rPr lang="cs-CZ" i="0" dirty="0" err="1"/>
              <a:t>Staphylococcus</a:t>
            </a:r>
            <a:r>
              <a:rPr lang="cs-CZ" i="0" dirty="0"/>
              <a:t> </a:t>
            </a:r>
            <a:r>
              <a:rPr lang="cs-CZ" i="0" dirty="0" smtClean="0"/>
              <a:t>aureus</a:t>
            </a:r>
          </a:p>
          <a:p>
            <a:r>
              <a:rPr lang="cs-CZ" i="0" dirty="0" smtClean="0"/>
              <a:t> (</a:t>
            </a:r>
            <a:r>
              <a:rPr lang="cs-CZ" i="0" dirty="0"/>
              <a:t>Foto: </a:t>
            </a:r>
            <a:r>
              <a:rPr lang="cs-CZ" i="0" dirty="0" err="1"/>
              <a:t>Janice</a:t>
            </a:r>
            <a:r>
              <a:rPr lang="cs-CZ" i="0" dirty="0"/>
              <a:t> </a:t>
            </a:r>
            <a:r>
              <a:rPr lang="cs-CZ" i="0" dirty="0" err="1"/>
              <a:t>Haney</a:t>
            </a:r>
            <a:r>
              <a:rPr lang="cs-CZ" i="0" dirty="0"/>
              <a:t> </a:t>
            </a:r>
            <a:r>
              <a:rPr lang="cs-CZ" i="0" dirty="0" err="1"/>
              <a:t>Carr</a:t>
            </a:r>
            <a:r>
              <a:rPr lang="cs-CZ" i="0" dirty="0"/>
              <a:t>, CDC)</a:t>
            </a:r>
            <a:endParaRPr lang="cs-CZ" dirty="0"/>
          </a:p>
        </p:txBody>
      </p:sp>
      <p:sp useBgFill="1">
        <p:nvSpPr>
          <p:cNvPr id="5" name="Obdélník 4"/>
          <p:cNvSpPr/>
          <p:nvPr/>
        </p:nvSpPr>
        <p:spPr>
          <a:xfrm>
            <a:off x="5004048" y="1602183"/>
            <a:ext cx="3896560" cy="890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>
              <a:lnSpc>
                <a:spcPct val="80000"/>
              </a:lnSpc>
              <a:spcBef>
                <a:spcPct val="20000"/>
              </a:spcBef>
            </a:pPr>
            <a:r>
              <a:rPr lang="cs-CZ" sz="2000" i="0" dirty="0">
                <a:latin typeface="+mn-lt"/>
              </a:rPr>
              <a:t>Na </a:t>
            </a:r>
            <a:r>
              <a:rPr lang="cs-CZ" sz="2000" i="0" dirty="0" smtClean="0">
                <a:latin typeface="+mn-lt"/>
              </a:rPr>
              <a:t>kůži </a:t>
            </a:r>
            <a:r>
              <a:rPr lang="cs-CZ" sz="2000" i="0" dirty="0">
                <a:latin typeface="+mn-lt"/>
              </a:rPr>
              <a:t>žije mnoho druhů bakterií, včetně potenciálních původců </a:t>
            </a:r>
            <a:r>
              <a:rPr lang="cs-CZ" sz="2000" i="0" dirty="0" smtClean="0">
                <a:latin typeface="+mn-lt"/>
              </a:rPr>
              <a:t>infekcí.</a:t>
            </a:r>
            <a:endParaRPr lang="cs-CZ" sz="2000" i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828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talin v SL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000" b="0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000" b="0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Ritalin v SL</Template>
  <TotalTime>2675</TotalTime>
  <Words>2005</Words>
  <Application>Microsoft Office PowerPoint</Application>
  <PresentationFormat>Předvádění na obrazovce (4:3)</PresentationFormat>
  <Paragraphs>180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Ritalin v SL</vt:lpstr>
      <vt:lpstr>Cesty SUBUTEXu  k injekční aplikaci</vt:lpstr>
      <vt:lpstr>Úvod</vt:lpstr>
      <vt:lpstr>Kdo mi pomohl prozkoumat jak Subutex cestuje k injekční aplikaci?</vt:lpstr>
      <vt:lpstr>Okruhy rozhovoru</vt:lpstr>
      <vt:lpstr>Způsoby získávání Subutexu Charakteristika jednotlivých způsobů.</vt:lpstr>
      <vt:lpstr>Způsoby získávání Subutexu Zjištění a komentáře.</vt:lpstr>
      <vt:lpstr>Způsoby získávání Subutexu Výpovědi participantů.</vt:lpstr>
      <vt:lpstr>Finanční zdroje na subutex</vt:lpstr>
      <vt:lpstr>Jak může dojít ke kontaminaci Subutexu?</vt:lpstr>
      <vt:lpstr>Nákup a prodej Subutexu </vt:lpstr>
      <vt:lpstr>Nákup a prodej Subutexu  Výpovědi participantů.</vt:lpstr>
      <vt:lpstr>Skladování Subutexu</vt:lpstr>
      <vt:lpstr>Skladování Subutexu Výpovědi participantů.</vt:lpstr>
      <vt:lpstr>Aplikace, příprava k aplikaci</vt:lpstr>
      <vt:lpstr>Aplikace, příprava k aplikaci Výpovědi participantů.</vt:lpstr>
      <vt:lpstr>Riziková místa cesty</vt:lpstr>
      <vt:lpstr>Zdravotní obtíže v souvislosti s  injekční aplikací Subutexu</vt:lpstr>
      <vt:lpstr>Pocit bezpečnosti co se týče Subutexu jako látky k injekční aplikaci</vt:lpstr>
      <vt:lpstr>Pocit bezpečnosti co se týče Subutexu jako látky k injekční aplikaci</vt:lpstr>
      <vt:lpstr>Byl bych rád, kdyby se tato přednáška nestala argumentem pro nějaké unáhlené řešení.</vt:lpstr>
      <vt:lpstr>Snímek 21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Cesty SUBUTEXu  k injekční aplikaci</dc:title>
  <dc:creator>Your User Name</dc:creator>
  <cp:lastModifiedBy>HPYP</cp:lastModifiedBy>
  <cp:revision>90</cp:revision>
  <dcterms:created xsi:type="dcterms:W3CDTF">2011-04-06T18:41:46Z</dcterms:created>
  <dcterms:modified xsi:type="dcterms:W3CDTF">2011-04-11T15:20:25Z</dcterms:modified>
</cp:coreProperties>
</file>