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charts/chart7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Override8.xml" ContentType="application/vnd.openxmlformats-officedocument.themeOverride+xml"/>
  <Override PartName="/ppt/theme/themeOverride11.xml" ContentType="application/vnd.openxmlformats-officedocument.themeOverr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Override6.xml" ContentType="application/vnd.openxmlformats-officedocument.themeOverrid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charts/chart8.xml" ContentType="application/vnd.openxmlformats-officedocument.drawingml.char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notesSlides/notesSlide11.xml" ContentType="application/vnd.openxmlformats-officedocument.presentationml.notesSlide+xml"/>
  <Override PartName="/ppt/charts/chart10.xml" ContentType="application/vnd.openxmlformats-officedocument.drawingml.chart+xml"/>
  <Override PartName="/ppt/notesSlides/notesSlide20.xml" ContentType="application/vnd.openxmlformats-officedocument.presentationml.notesSl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theme/themeOverride9.xml" ContentType="application/vnd.openxmlformats-officedocument.themeOverr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Override7.xml" ContentType="application/vnd.openxmlformats-officedocument.themeOverr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Override10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theme/themeOverride3.xml" ContentType="application/vnd.openxmlformats-officedocument.themeOverride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notesSlides/notesSlide14.xml" ContentType="application/vnd.openxmlformats-officedocument.presentationml.notesSlide+xml"/>
  <Override PartName="/ppt/charts/chart11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2"/>
  </p:notesMasterIdLst>
  <p:handoutMasterIdLst>
    <p:handoutMasterId r:id="rId53"/>
  </p:handoutMasterIdLst>
  <p:sldIdLst>
    <p:sldId id="413" r:id="rId2"/>
    <p:sldId id="459" r:id="rId3"/>
    <p:sldId id="460" r:id="rId4"/>
    <p:sldId id="452" r:id="rId5"/>
    <p:sldId id="414" r:id="rId6"/>
    <p:sldId id="474" r:id="rId7"/>
    <p:sldId id="475" r:id="rId8"/>
    <p:sldId id="476" r:id="rId9"/>
    <p:sldId id="439" r:id="rId10"/>
    <p:sldId id="440" r:id="rId11"/>
    <p:sldId id="437" r:id="rId12"/>
    <p:sldId id="438" r:id="rId13"/>
    <p:sldId id="455" r:id="rId14"/>
    <p:sldId id="456" r:id="rId15"/>
    <p:sldId id="457" r:id="rId16"/>
    <p:sldId id="458" r:id="rId17"/>
    <p:sldId id="441" r:id="rId18"/>
    <p:sldId id="442" r:id="rId19"/>
    <p:sldId id="487" r:id="rId20"/>
    <p:sldId id="443" r:id="rId21"/>
    <p:sldId id="444" r:id="rId22"/>
    <p:sldId id="488" r:id="rId23"/>
    <p:sldId id="445" r:id="rId24"/>
    <p:sldId id="490" r:id="rId25"/>
    <p:sldId id="489" r:id="rId26"/>
    <p:sldId id="491" r:id="rId27"/>
    <p:sldId id="495" r:id="rId28"/>
    <p:sldId id="496" r:id="rId29"/>
    <p:sldId id="492" r:id="rId30"/>
    <p:sldId id="493" r:id="rId31"/>
    <p:sldId id="494" r:id="rId32"/>
    <p:sldId id="497" r:id="rId33"/>
    <p:sldId id="498" r:id="rId34"/>
    <p:sldId id="499" r:id="rId35"/>
    <p:sldId id="500" r:id="rId36"/>
    <p:sldId id="427" r:id="rId37"/>
    <p:sldId id="429" r:id="rId38"/>
    <p:sldId id="430" r:id="rId39"/>
    <p:sldId id="431" r:id="rId40"/>
    <p:sldId id="461" r:id="rId41"/>
    <p:sldId id="432" r:id="rId42"/>
    <p:sldId id="462" r:id="rId43"/>
    <p:sldId id="502" r:id="rId44"/>
    <p:sldId id="501" r:id="rId45"/>
    <p:sldId id="387" r:id="rId46"/>
    <p:sldId id="405" r:id="rId47"/>
    <p:sldId id="503" r:id="rId48"/>
    <p:sldId id="504" r:id="rId49"/>
    <p:sldId id="505" r:id="rId50"/>
    <p:sldId id="383" r:id="rId51"/>
  </p:sldIdLst>
  <p:sldSz cx="9144000" cy="6858000" type="screen4x3"/>
  <p:notesSz cx="6794500" cy="9925050"/>
  <p:custDataLst>
    <p:tags r:id="rId54"/>
  </p:custDataLst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FDA1"/>
    <a:srgbClr val="D1FEC6"/>
    <a:srgbClr val="FF3300"/>
    <a:srgbClr val="008000"/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Světlý styl 3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Světlý styl 2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94" autoAdjust="0"/>
    <p:restoredTop sz="81050" autoAdjust="0"/>
  </p:normalViewPr>
  <p:slideViewPr>
    <p:cSldViewPr>
      <p:cViewPr>
        <p:scale>
          <a:sx n="60" d="100"/>
          <a:sy n="60" d="100"/>
        </p:scale>
        <p:origin x="-792" y="-66"/>
      </p:cViewPr>
      <p:guideLst>
        <p:guide orient="horz" pos="1248"/>
        <p:guide pos="2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>
        <p:scale>
          <a:sx n="75" d="100"/>
          <a:sy n="75" d="100"/>
        </p:scale>
        <p:origin x="-1704" y="204"/>
      </p:cViewPr>
      <p:guideLst>
        <p:guide orient="horz" pos="3126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Se&#353;it1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HPYP\Documents\LF1\HPYP\HPYP%20-%20obsah,%20projekt\AT\Se&#353;it1.xlsx" TargetMode="External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HPYP\Documents\LF1\HPYP\HPYP%20-%20obsah,%20projekt\AT\Se&#353;it1.xlsx" TargetMode="External"/><Relationship Id="rId1" Type="http://schemas.openxmlformats.org/officeDocument/2006/relationships/themeOverride" Target="../theme/themeOverride1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Se&#353;it1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Se&#353;it1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Se&#353;it1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Se&#353;it1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Se&#353;it1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Se&#353;it1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Se&#353;it1" TargetMode="External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HPYP\Documents\LF1\HPYP\HPYP%20-%20obsah,%20projekt\AT\Se&#353;it1.xlsx" TargetMode="External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cs-CZ" sz="1800" b="1" i="0" baseline="0" dirty="0"/>
              <a:t>16-17 </a:t>
            </a:r>
            <a:r>
              <a:rPr lang="cs-CZ" sz="1800" b="1" i="0" baseline="0" dirty="0" smtClean="0"/>
              <a:t>let</a:t>
            </a:r>
          </a:p>
          <a:p>
            <a:pPr>
              <a:defRPr/>
            </a:pPr>
            <a:r>
              <a:rPr lang="cs-CZ" sz="1800" b="1" i="0" baseline="0" dirty="0" smtClean="0"/>
              <a:t>(18 osob) </a:t>
            </a:r>
            <a:endParaRPr lang="cs-CZ" dirty="0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800"/>
                </a:pPr>
                <a:endParaRPr lang="cs-CZ"/>
              </a:p>
            </c:txPr>
            <c:showPercent val="1"/>
            <c:showLeaderLines val="1"/>
          </c:dLbls>
          <c:cat>
            <c:numRef>
              <c:f>List1!$C$14:$C$15</c:f>
              <c:numCache>
                <c:formatCode>@</c:formatCode>
                <c:ptCount val="2"/>
                <c:pt idx="0">
                  <c:v>0</c:v>
                </c:pt>
                <c:pt idx="1">
                  <c:v>1</c:v>
                </c:pt>
              </c:numCache>
            </c:numRef>
          </c:cat>
          <c:val>
            <c:numRef>
              <c:f>List1!$D$10:$D$11</c:f>
              <c:numCache>
                <c:formatCode>@</c:formatCode>
                <c:ptCount val="2"/>
                <c:pt idx="0">
                  <c:v>15</c:v>
                </c:pt>
                <c:pt idx="1">
                  <c:v>3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  <c:txPr>
        <a:bodyPr/>
        <a:lstStyle/>
        <a:p>
          <a:pPr rtl="0">
            <a:defRPr sz="1800"/>
          </a:pPr>
          <a:endParaRPr lang="cs-CZ"/>
        </a:p>
      </c:txPr>
    </c:legend>
    <c:plotVisOnly val="1"/>
  </c:chart>
  <c:externalData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/>
            </a:pPr>
            <a:r>
              <a:rPr lang="cs-CZ" sz="1600" dirty="0" smtClean="0"/>
              <a:t>505 žen, GHQ</a:t>
            </a:r>
            <a:r>
              <a:rPr lang="cs-CZ" sz="1600" baseline="0" dirty="0" smtClean="0"/>
              <a:t> 12, SF-36 ,</a:t>
            </a:r>
            <a:r>
              <a:rPr lang="cs-CZ" sz="1600" b="1" i="0" u="none" strike="noStrike" baseline="0" dirty="0" smtClean="0"/>
              <a:t> </a:t>
            </a:r>
            <a:r>
              <a:rPr lang="cs-CZ" sz="1600" b="1" i="0" u="none" strike="noStrike" baseline="0" dirty="0" err="1" smtClean="0"/>
              <a:t>Healthy</a:t>
            </a:r>
            <a:r>
              <a:rPr lang="cs-CZ" sz="1600" b="1" i="0" u="none" strike="noStrike" baseline="0" dirty="0" smtClean="0"/>
              <a:t> </a:t>
            </a:r>
            <a:r>
              <a:rPr lang="cs-CZ" sz="1600" b="1" i="0" u="none" strike="noStrike" baseline="0" dirty="0" err="1" smtClean="0"/>
              <a:t>Lifestyle</a:t>
            </a:r>
            <a:r>
              <a:rPr lang="cs-CZ" sz="1600" b="1" i="0" u="none" strike="noStrike" baseline="0" dirty="0" smtClean="0"/>
              <a:t> </a:t>
            </a:r>
            <a:r>
              <a:rPr lang="cs-CZ" sz="1600" b="1" i="0" u="none" strike="noStrike" baseline="0" dirty="0" err="1" smtClean="0"/>
              <a:t>Survey</a:t>
            </a:r>
            <a:r>
              <a:rPr lang="cs-CZ" sz="1600" b="1" i="0" u="none" strike="noStrike" baseline="0" dirty="0" smtClean="0"/>
              <a:t>, </a:t>
            </a:r>
            <a:br>
              <a:rPr lang="cs-CZ" sz="1600" b="1" i="0" u="none" strike="noStrike" baseline="0" dirty="0" smtClean="0"/>
            </a:br>
            <a:r>
              <a:rPr lang="cs-CZ" sz="1600" b="1" i="0" u="none" strike="noStrike" baseline="0" dirty="0" err="1" smtClean="0"/>
              <a:t>Communicable</a:t>
            </a:r>
            <a:r>
              <a:rPr lang="cs-CZ" sz="1600" b="1" i="0" u="none" strike="noStrike" baseline="0" dirty="0" smtClean="0"/>
              <a:t> </a:t>
            </a:r>
            <a:r>
              <a:rPr lang="cs-CZ" sz="1600" b="1" i="0" u="none" strike="noStrike" baseline="0" dirty="0" err="1" smtClean="0"/>
              <a:t>Disease</a:t>
            </a:r>
            <a:r>
              <a:rPr lang="cs-CZ" sz="1600" b="1" i="0" u="none" strike="noStrike" baseline="0" dirty="0" smtClean="0"/>
              <a:t> </a:t>
            </a:r>
            <a:r>
              <a:rPr lang="cs-CZ" sz="1600" b="1" i="0" u="none" strike="noStrike" baseline="0" dirty="0" err="1" smtClean="0"/>
              <a:t>Surveillance</a:t>
            </a:r>
            <a:endParaRPr lang="cs-CZ" sz="1600" b="1" i="0" u="none" strike="noStrike" baseline="0" dirty="0" smtClean="0"/>
          </a:p>
          <a:p>
            <a:pPr>
              <a:defRPr sz="1600"/>
            </a:pPr>
            <a:r>
              <a:rPr lang="cs-CZ" sz="1600" b="1" i="0" u="none" strike="noStrike" baseline="0" dirty="0" smtClean="0"/>
              <a:t>Centre</a:t>
            </a:r>
            <a:endParaRPr lang="cs-CZ" sz="1600" b="0" dirty="0"/>
          </a:p>
        </c:rich>
      </c:tx>
      <c:layout/>
    </c:title>
    <c:view3D>
      <c:rotX val="0"/>
      <c:rotY val="0"/>
      <c:perspective val="20"/>
    </c:view3D>
    <c:plotArea>
      <c:layout>
        <c:manualLayout>
          <c:layoutTarget val="inner"/>
          <c:xMode val="edge"/>
          <c:yMode val="edge"/>
          <c:x val="7.8292948165000653E-2"/>
          <c:y val="0.1828361663518869"/>
          <c:w val="0.89559811390375299"/>
          <c:h val="0.38232725825076797"/>
        </c:manualLayout>
      </c:layout>
      <c:bar3DChart>
        <c:barDir val="col"/>
        <c:grouping val="clustered"/>
        <c:ser>
          <c:idx val="0"/>
          <c:order val="0"/>
          <c:tx>
            <c:strRef>
              <c:f>List1!$B$113</c:f>
              <c:strCache>
                <c:ptCount val="1"/>
                <c:pt idx="0">
                  <c:v>Vzorek studie</c:v>
                </c:pt>
              </c:strCache>
            </c:strRef>
          </c:tx>
          <c:dPt>
            <c:idx val="5"/>
            <c:spPr>
              <a:solidFill>
                <a:srgbClr val="BBE0E3">
                  <a:lumMod val="90000"/>
                </a:srgbClr>
              </a:solidFill>
            </c:spPr>
          </c:dPt>
          <c:dPt>
            <c:idx val="7"/>
            <c:spPr>
              <a:solidFill>
                <a:schemeClr val="accent3">
                  <a:lumMod val="75000"/>
                </a:schemeClr>
              </a:solidFill>
            </c:spPr>
          </c:dPt>
          <c:cat>
            <c:strRef>
              <c:f>List1!$A$114:$A$123</c:f>
              <c:strCache>
                <c:ptCount val="10"/>
                <c:pt idx="0">
                  <c:v>Kouření</c:v>
                </c:pt>
                <c:pt idx="1">
                  <c:v>Abúzus alkoholu</c:v>
                </c:pt>
                <c:pt idx="2">
                  <c:v>Návykové látky (6 měs)</c:v>
                </c:pt>
                <c:pt idx="3">
                  <c:v>partner 1+ v (1 rok)</c:v>
                </c:pt>
                <c:pt idx="4">
                  <c:v>Cvičení</c:v>
                </c:pt>
                <c:pt idx="5">
                  <c:v>Dieta</c:v>
                </c:pt>
                <c:pt idx="6">
                  <c:v>Sebepoškozování</c:v>
                </c:pt>
                <c:pt idx="7">
                  <c:v>Dlouhotrvající nemoc</c:v>
                </c:pt>
                <c:pt idx="8">
                  <c:v>Wellbeing - psychické</c:v>
                </c:pt>
                <c:pt idx="9">
                  <c:v>SF-36   - Fyzický stav</c:v>
                </c:pt>
              </c:strCache>
            </c:strRef>
          </c:cat>
          <c:val>
            <c:numRef>
              <c:f>List1!$B$114:$B$123</c:f>
              <c:numCache>
                <c:formatCode>0%</c:formatCode>
                <c:ptCount val="10"/>
                <c:pt idx="0">
                  <c:v>0.85000000000000031</c:v>
                </c:pt>
                <c:pt idx="1">
                  <c:v>0.42000000000000015</c:v>
                </c:pt>
                <c:pt idx="2">
                  <c:v>0.75000000000000033</c:v>
                </c:pt>
                <c:pt idx="3">
                  <c:v>0.36000000000000015</c:v>
                </c:pt>
                <c:pt idx="4">
                  <c:v>0.11</c:v>
                </c:pt>
                <c:pt idx="5">
                  <c:v>8.0000000000000043E-2</c:v>
                </c:pt>
                <c:pt idx="6">
                  <c:v>0.16</c:v>
                </c:pt>
                <c:pt idx="7">
                  <c:v>0.83000000000000029</c:v>
                </c:pt>
                <c:pt idx="8">
                  <c:v>0.78</c:v>
                </c:pt>
                <c:pt idx="9" formatCode="0.00">
                  <c:v>0.41000000000000014</c:v>
                </c:pt>
              </c:numCache>
            </c:numRef>
          </c:val>
        </c:ser>
        <c:ser>
          <c:idx val="1"/>
          <c:order val="1"/>
          <c:tx>
            <c:strRef>
              <c:f>List1!$C$113</c:f>
              <c:strCache>
                <c:ptCount val="1"/>
                <c:pt idx="0">
                  <c:v>Kontrolní skupina</c:v>
                </c:pt>
              </c:strCache>
            </c:strRef>
          </c:tx>
          <c:cat>
            <c:strRef>
              <c:f>List1!$A$114:$A$123</c:f>
              <c:strCache>
                <c:ptCount val="10"/>
                <c:pt idx="0">
                  <c:v>Kouření</c:v>
                </c:pt>
                <c:pt idx="1">
                  <c:v>Abúzus alkoholu</c:v>
                </c:pt>
                <c:pt idx="2">
                  <c:v>Návykové látky (6 měs)</c:v>
                </c:pt>
                <c:pt idx="3">
                  <c:v>partner 1+ v (1 rok)</c:v>
                </c:pt>
                <c:pt idx="4">
                  <c:v>Cvičení</c:v>
                </c:pt>
                <c:pt idx="5">
                  <c:v>Dieta</c:v>
                </c:pt>
                <c:pt idx="6">
                  <c:v>Sebepoškozování</c:v>
                </c:pt>
                <c:pt idx="7">
                  <c:v>Dlouhotrvající nemoc</c:v>
                </c:pt>
                <c:pt idx="8">
                  <c:v>Wellbeing - psychické</c:v>
                </c:pt>
                <c:pt idx="9">
                  <c:v>SF-36   - Fyzický stav</c:v>
                </c:pt>
              </c:strCache>
            </c:strRef>
          </c:cat>
          <c:val>
            <c:numRef>
              <c:f>List1!$C$114:$C$123</c:f>
              <c:numCache>
                <c:formatCode>0%</c:formatCode>
                <c:ptCount val="10"/>
                <c:pt idx="0">
                  <c:v>0.23</c:v>
                </c:pt>
                <c:pt idx="1">
                  <c:v>0.22</c:v>
                </c:pt>
                <c:pt idx="2">
                  <c:v>0.12000000000000002</c:v>
                </c:pt>
                <c:pt idx="3">
                  <c:v>0.1</c:v>
                </c:pt>
                <c:pt idx="4">
                  <c:v>0.25</c:v>
                </c:pt>
                <c:pt idx="5">
                  <c:v>0.27</c:v>
                </c:pt>
                <c:pt idx="6">
                  <c:v>0.11</c:v>
                </c:pt>
                <c:pt idx="7">
                  <c:v>0.32000000000000017</c:v>
                </c:pt>
                <c:pt idx="8">
                  <c:v>0.15000000000000008</c:v>
                </c:pt>
                <c:pt idx="9" formatCode="0.00">
                  <c:v>0.49000000000000016</c:v>
                </c:pt>
              </c:numCache>
            </c:numRef>
          </c:val>
        </c:ser>
        <c:gapWidth val="75"/>
        <c:shape val="box"/>
        <c:axId val="44170624"/>
        <c:axId val="44274816"/>
        <c:axId val="0"/>
      </c:bar3DChart>
      <c:catAx>
        <c:axId val="44170624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cs-CZ"/>
          </a:p>
        </c:txPr>
        <c:crossAx val="44274816"/>
        <c:crosses val="autoZero"/>
        <c:auto val="1"/>
        <c:lblAlgn val="ctr"/>
        <c:lblOffset val="100"/>
      </c:catAx>
      <c:valAx>
        <c:axId val="44274816"/>
        <c:scaling>
          <c:orientation val="minMax"/>
        </c:scaling>
        <c:axPos val="l"/>
        <c:majorGridlines/>
        <c:numFmt formatCode="0%" sourceLinked="1"/>
        <c:maj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600" b="1"/>
            </a:pPr>
            <a:endParaRPr lang="cs-CZ"/>
          </a:p>
        </c:txPr>
        <c:crossAx val="441706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439347328933956"/>
          <c:y val="7.4470260880104333E-2"/>
          <c:w val="0.27560652671066238"/>
          <c:h val="0.13847072547494718"/>
        </c:manualLayout>
      </c:layout>
      <c:txPr>
        <a:bodyPr/>
        <a:lstStyle/>
        <a:p>
          <a:pPr>
            <a:defRPr sz="1600"/>
          </a:pPr>
          <a:endParaRPr lang="cs-CZ"/>
        </a:p>
      </c:txPr>
    </c:legend>
    <c:plotVisOnly val="1"/>
  </c:chart>
  <c:spPr>
    <a:solidFill>
      <a:schemeClr val="lt1"/>
    </a:solidFill>
    <a:ln w="25400" cap="flat" cmpd="sng" algn="ctr">
      <a:solidFill>
        <a:schemeClr val="accent6"/>
      </a:solidFill>
      <a:prstDash val="solid"/>
    </a:ln>
    <a:effectLst/>
  </c:spPr>
  <c:txPr>
    <a:bodyPr/>
    <a:lstStyle/>
    <a:p>
      <a:pPr>
        <a:defRPr sz="900">
          <a:solidFill>
            <a:schemeClr val="accent2"/>
          </a:solidFill>
          <a:latin typeface="+mn-lt"/>
          <a:ea typeface="+mn-ea"/>
          <a:cs typeface="+mn-cs"/>
        </a:defRPr>
      </a:pPr>
      <a:endParaRPr lang="cs-CZ"/>
    </a:p>
  </c:txPr>
  <c:externalData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style val="3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lnSpc>
                <a:spcPct val="120000"/>
              </a:lnSpc>
              <a:defRPr/>
            </a:pPr>
            <a:r>
              <a:rPr lang="cs-CZ" dirty="0" smtClean="0"/>
              <a:t>1.26</a:t>
            </a:r>
            <a:r>
              <a:rPr lang="cs-CZ" baseline="0" dirty="0" smtClean="0"/>
              <a:t> mil. osob, </a:t>
            </a:r>
            <a:br>
              <a:rPr lang="cs-CZ" baseline="0" dirty="0" smtClean="0"/>
            </a:br>
            <a:r>
              <a:rPr lang="cs-CZ" baseline="0" dirty="0" smtClean="0"/>
              <a:t>interview </a:t>
            </a:r>
            <a:endParaRPr lang="cs-CZ" dirty="0"/>
          </a:p>
        </c:rich>
      </c:tx>
      <c:layout>
        <c:manualLayout>
          <c:xMode val="edge"/>
          <c:yMode val="edge"/>
          <c:x val="0.74471444541654563"/>
          <c:y val="2.8116843700136378E-2"/>
        </c:manualLayout>
      </c:layout>
    </c:title>
    <c:view3D>
      <c:rotX val="0"/>
      <c:rotY val="0"/>
      <c:perspective val="20"/>
    </c:view3D>
    <c:plotArea>
      <c:layout>
        <c:manualLayout>
          <c:layoutTarget val="inner"/>
          <c:xMode val="edge"/>
          <c:yMode val="edge"/>
          <c:x val="0.1289068727520172"/>
          <c:y val="2.6455393845128398E-2"/>
          <c:w val="0.69492940118596291"/>
          <c:h val="0.66058702817239312"/>
        </c:manualLayout>
      </c:layout>
      <c:bar3DChart>
        <c:barDir val="col"/>
        <c:grouping val="clustered"/>
        <c:ser>
          <c:idx val="0"/>
          <c:order val="0"/>
          <c:tx>
            <c:strRef>
              <c:f>List1!$B$134:$B$134</c:f>
              <c:strCache>
                <c:ptCount val="1"/>
                <c:pt idx="0">
                  <c:v>Místní vězení (vazba)</c:v>
                </c:pt>
              </c:strCache>
            </c:strRef>
          </c:tx>
          <c:spPr>
            <a:solidFill>
              <a:schemeClr val="accent1">
                <a:lumMod val="10000"/>
              </a:schemeClr>
            </a:solidFill>
          </c:spPr>
          <c:cat>
            <c:strRef>
              <c:f>List1!$A$135:$A$149</c:f>
              <c:strCache>
                <c:ptCount val="15"/>
                <c:pt idx="0">
                  <c:v>Všechny osoby</c:v>
                </c:pt>
                <c:pt idx="2">
                  <c:v>Muž</c:v>
                </c:pt>
                <c:pt idx="3">
                  <c:v>Žena</c:v>
                </c:pt>
                <c:pt idx="5">
                  <c:v>Běloch</c:v>
                </c:pt>
                <c:pt idx="6">
                  <c:v>Afro-Američan</c:v>
                </c:pt>
                <c:pt idx="7">
                  <c:v>Hispánec</c:v>
                </c:pt>
                <c:pt idx="8">
                  <c:v>Jiný</c:v>
                </c:pt>
                <c:pt idx="10">
                  <c:v>24 a  mladší</c:v>
                </c:pt>
                <c:pt idx="11">
                  <c:v>25-34</c:v>
                </c:pt>
                <c:pt idx="12">
                  <c:v>35-44</c:v>
                </c:pt>
                <c:pt idx="13">
                  <c:v>45-54</c:v>
                </c:pt>
                <c:pt idx="14">
                  <c:v>55 a starší</c:v>
                </c:pt>
              </c:strCache>
            </c:strRef>
          </c:cat>
          <c:val>
            <c:numRef>
              <c:f>List1!$B$135:$B$149</c:f>
              <c:numCache>
                <c:formatCode>General</c:formatCode>
                <c:ptCount val="15"/>
                <c:pt idx="0" formatCode="0%">
                  <c:v>0.64200000000000135</c:v>
                </c:pt>
                <c:pt idx="2" formatCode="0%">
                  <c:v>0.62800000000000133</c:v>
                </c:pt>
                <c:pt idx="3" formatCode="0%">
                  <c:v>0.75400000000000134</c:v>
                </c:pt>
                <c:pt idx="5" formatCode="0%">
                  <c:v>0.71200000000000063</c:v>
                </c:pt>
                <c:pt idx="6" formatCode="0%">
                  <c:v>0.63400000000000134</c:v>
                </c:pt>
                <c:pt idx="7" formatCode="0%">
                  <c:v>0.50700000000000001</c:v>
                </c:pt>
                <c:pt idx="8" formatCode="0%">
                  <c:v>0.69499999999999995</c:v>
                </c:pt>
                <c:pt idx="10" formatCode="0%">
                  <c:v>0.70300000000000062</c:v>
                </c:pt>
                <c:pt idx="11" formatCode="0%">
                  <c:v>0.64800000000000135</c:v>
                </c:pt>
                <c:pt idx="12" formatCode="0%">
                  <c:v>0.62000000000000122</c:v>
                </c:pt>
                <c:pt idx="13" formatCode="0%">
                  <c:v>0.52500000000000002</c:v>
                </c:pt>
                <c:pt idx="14" formatCode="0%">
                  <c:v>0.52400000000000002</c:v>
                </c:pt>
              </c:numCache>
            </c:numRef>
          </c:val>
        </c:ser>
        <c:ser>
          <c:idx val="1"/>
          <c:order val="1"/>
          <c:tx>
            <c:strRef>
              <c:f>List1!$C$134:$C$134</c:f>
              <c:strCache>
                <c:ptCount val="1"/>
                <c:pt idx="0">
                  <c:v>Státní vězení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</c:spPr>
          <c:cat>
            <c:strRef>
              <c:f>List1!$A$135:$A$149</c:f>
              <c:strCache>
                <c:ptCount val="15"/>
                <c:pt idx="0">
                  <c:v>Všechny osoby</c:v>
                </c:pt>
                <c:pt idx="2">
                  <c:v>Muž</c:v>
                </c:pt>
                <c:pt idx="3">
                  <c:v>Žena</c:v>
                </c:pt>
                <c:pt idx="5">
                  <c:v>Běloch</c:v>
                </c:pt>
                <c:pt idx="6">
                  <c:v>Afro-Američan</c:v>
                </c:pt>
                <c:pt idx="7">
                  <c:v>Hispánec</c:v>
                </c:pt>
                <c:pt idx="8">
                  <c:v>Jiný</c:v>
                </c:pt>
                <c:pt idx="10">
                  <c:v>24 a  mladší</c:v>
                </c:pt>
                <c:pt idx="11">
                  <c:v>25-34</c:v>
                </c:pt>
                <c:pt idx="12">
                  <c:v>35-44</c:v>
                </c:pt>
                <c:pt idx="13">
                  <c:v>45-54</c:v>
                </c:pt>
                <c:pt idx="14">
                  <c:v>55 a starší</c:v>
                </c:pt>
              </c:strCache>
            </c:strRef>
          </c:cat>
          <c:val>
            <c:numRef>
              <c:f>List1!$C$135:$C$149</c:f>
              <c:numCache>
                <c:formatCode>General</c:formatCode>
                <c:ptCount val="15"/>
                <c:pt idx="0" formatCode="0%">
                  <c:v>0.56200000000000061</c:v>
                </c:pt>
                <c:pt idx="2" formatCode="0%">
                  <c:v>0.55000000000000004</c:v>
                </c:pt>
                <c:pt idx="3" formatCode="0%">
                  <c:v>0.73100000000000065</c:v>
                </c:pt>
                <c:pt idx="5" formatCode="0%">
                  <c:v>0.62200000000000122</c:v>
                </c:pt>
                <c:pt idx="6" formatCode="0%">
                  <c:v>0.54700000000000004</c:v>
                </c:pt>
                <c:pt idx="7" formatCode="0%">
                  <c:v>0.46300000000000002</c:v>
                </c:pt>
                <c:pt idx="8" formatCode="0%">
                  <c:v>0.61900000000000122</c:v>
                </c:pt>
                <c:pt idx="10" formatCode="0%">
                  <c:v>0.62600000000000133</c:v>
                </c:pt>
                <c:pt idx="11" formatCode="0%">
                  <c:v>0.57900000000000063</c:v>
                </c:pt>
                <c:pt idx="12" formatCode="0%">
                  <c:v>0.55900000000000005</c:v>
                </c:pt>
                <c:pt idx="13" formatCode="0%">
                  <c:v>0.51300000000000001</c:v>
                </c:pt>
                <c:pt idx="14" formatCode="0%">
                  <c:v>0.39600000000000085</c:v>
                </c:pt>
              </c:numCache>
            </c:numRef>
          </c:val>
        </c:ser>
        <c:ser>
          <c:idx val="2"/>
          <c:order val="2"/>
          <c:tx>
            <c:strRef>
              <c:f>List1!$D$134:$D$134</c:f>
              <c:strCache>
                <c:ptCount val="1"/>
                <c:pt idx="0">
                  <c:v>Federální vězení</c:v>
                </c:pt>
              </c:strCache>
            </c:strRef>
          </c:tx>
          <c:spPr>
            <a:solidFill>
              <a:schemeClr val="accent6"/>
            </a:solidFill>
          </c:spPr>
          <c:cat>
            <c:strRef>
              <c:f>List1!$A$135:$A$149</c:f>
              <c:strCache>
                <c:ptCount val="15"/>
                <c:pt idx="0">
                  <c:v>Všechny osoby</c:v>
                </c:pt>
                <c:pt idx="2">
                  <c:v>Muž</c:v>
                </c:pt>
                <c:pt idx="3">
                  <c:v>Žena</c:v>
                </c:pt>
                <c:pt idx="5">
                  <c:v>Běloch</c:v>
                </c:pt>
                <c:pt idx="6">
                  <c:v>Afro-Američan</c:v>
                </c:pt>
                <c:pt idx="7">
                  <c:v>Hispánec</c:v>
                </c:pt>
                <c:pt idx="8">
                  <c:v>Jiný</c:v>
                </c:pt>
                <c:pt idx="10">
                  <c:v>24 a  mladší</c:v>
                </c:pt>
                <c:pt idx="11">
                  <c:v>25-34</c:v>
                </c:pt>
                <c:pt idx="12">
                  <c:v>35-44</c:v>
                </c:pt>
                <c:pt idx="13">
                  <c:v>45-54</c:v>
                </c:pt>
                <c:pt idx="14">
                  <c:v>55 a starší</c:v>
                </c:pt>
              </c:strCache>
            </c:strRef>
          </c:cat>
          <c:val>
            <c:numRef>
              <c:f>List1!$D$135:$D$149</c:f>
              <c:numCache>
                <c:formatCode>General</c:formatCode>
                <c:ptCount val="15"/>
                <c:pt idx="0" formatCode="0%">
                  <c:v>0.44800000000000001</c:v>
                </c:pt>
                <c:pt idx="2" formatCode="0%">
                  <c:v>0.43600000000000061</c:v>
                </c:pt>
                <c:pt idx="3" formatCode="0%">
                  <c:v>0.61200000000000065</c:v>
                </c:pt>
                <c:pt idx="5" formatCode="0%">
                  <c:v>0.49600000000000061</c:v>
                </c:pt>
                <c:pt idx="6" formatCode="0%">
                  <c:v>0.45900000000000002</c:v>
                </c:pt>
                <c:pt idx="7" formatCode="0%">
                  <c:v>0.36800000000000038</c:v>
                </c:pt>
                <c:pt idx="8" formatCode="0%">
                  <c:v>0.503</c:v>
                </c:pt>
                <c:pt idx="10" formatCode="0%">
                  <c:v>0.57800000000000062</c:v>
                </c:pt>
                <c:pt idx="11" formatCode="0%">
                  <c:v>0.48200000000000032</c:v>
                </c:pt>
                <c:pt idx="12" formatCode="0%">
                  <c:v>0.40100000000000002</c:v>
                </c:pt>
                <c:pt idx="13" formatCode="0%">
                  <c:v>0.41600000000000031</c:v>
                </c:pt>
                <c:pt idx="14" formatCode="0%">
                  <c:v>0.36100000000000032</c:v>
                </c:pt>
              </c:numCache>
            </c:numRef>
          </c:val>
        </c:ser>
        <c:shape val="box"/>
        <c:axId val="44343296"/>
        <c:axId val="44344832"/>
        <c:axId val="0"/>
      </c:bar3DChart>
      <c:catAx>
        <c:axId val="44343296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solidFill>
                  <a:schemeClr val="accent2"/>
                </a:solidFill>
              </a:defRPr>
            </a:pPr>
            <a:endParaRPr lang="cs-CZ"/>
          </a:p>
        </c:txPr>
        <c:crossAx val="44344832"/>
        <c:crosses val="autoZero"/>
        <c:auto val="1"/>
        <c:lblAlgn val="ctr"/>
        <c:lblOffset val="100"/>
      </c:catAx>
      <c:valAx>
        <c:axId val="44344832"/>
        <c:scaling>
          <c:orientation val="minMax"/>
        </c:scaling>
        <c:axPos val="l"/>
        <c:majorGridlines/>
        <c:numFmt formatCode="0.00%" sourceLinked="0"/>
        <c:tickLblPos val="nextTo"/>
        <c:txPr>
          <a:bodyPr/>
          <a:lstStyle/>
          <a:p>
            <a:pPr>
              <a:defRPr>
                <a:solidFill>
                  <a:schemeClr val="accent2"/>
                </a:solidFill>
              </a:defRPr>
            </a:pPr>
            <a:endParaRPr lang="cs-CZ"/>
          </a:p>
        </c:txPr>
        <c:crossAx val="443432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3935464664139381"/>
          <c:y val="0.38173648561594764"/>
          <c:w val="0.16019099212598426"/>
          <c:h val="0.53060574826693618"/>
        </c:manualLayout>
      </c:layout>
      <c:txPr>
        <a:bodyPr/>
        <a:lstStyle/>
        <a:p>
          <a:pPr>
            <a:defRPr>
              <a:solidFill>
                <a:schemeClr val="accent2"/>
              </a:solidFill>
            </a:defRPr>
          </a:pPr>
          <a:endParaRPr lang="cs-CZ"/>
        </a:p>
      </c:txPr>
    </c:legend>
    <c:plotVisOnly val="1"/>
  </c:chart>
  <c:spPr>
    <a:ln>
      <a:solidFill>
        <a:schemeClr val="accent2"/>
      </a:solidFill>
    </a:ln>
  </c:spPr>
  <c:txPr>
    <a:bodyPr/>
    <a:lstStyle/>
    <a:p>
      <a:pPr>
        <a:defRPr sz="1800"/>
      </a:pPr>
      <a:endParaRPr lang="cs-CZ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cs-CZ" sz="1800" b="1" i="0" baseline="0" dirty="0"/>
              <a:t>17-18 let </a:t>
            </a:r>
            <a:r>
              <a:rPr lang="cs-CZ" sz="1800" b="1" i="0" baseline="0" dirty="0" smtClean="0"/>
              <a:t/>
            </a:r>
            <a:br>
              <a:rPr lang="cs-CZ" sz="1800" b="1" i="0" baseline="0" dirty="0" smtClean="0"/>
            </a:br>
            <a:r>
              <a:rPr lang="cs-CZ" sz="1800" b="1" i="0" baseline="0" dirty="0" smtClean="0"/>
              <a:t>(25 osob)</a:t>
            </a:r>
            <a:endParaRPr lang="cs-CZ" dirty="0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800"/>
                </a:pPr>
                <a:endParaRPr lang="cs-CZ"/>
              </a:p>
            </c:txPr>
            <c:showPercent val="1"/>
            <c:showLeaderLines val="1"/>
          </c:dLbls>
          <c:cat>
            <c:numRef>
              <c:f>List1!$C$10:$C$11</c:f>
              <c:numCache>
                <c:formatCode>@</c:formatCode>
                <c:ptCount val="2"/>
                <c:pt idx="0">
                  <c:v>0</c:v>
                </c:pt>
                <c:pt idx="1">
                  <c:v>1</c:v>
                </c:pt>
              </c:numCache>
            </c:numRef>
          </c:cat>
          <c:val>
            <c:numRef>
              <c:f>List1!$D$14:$D$15</c:f>
              <c:numCache>
                <c:formatCode>@</c:formatCode>
                <c:ptCount val="2"/>
                <c:pt idx="0">
                  <c:v>24</c:v>
                </c:pt>
                <c:pt idx="1">
                  <c:v>1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  <c:txPr>
        <a:bodyPr/>
        <a:lstStyle/>
        <a:p>
          <a:pPr rtl="0">
            <a:defRPr sz="1800"/>
          </a:pPr>
          <a:endParaRPr lang="cs-CZ"/>
        </a:p>
      </c:txPr>
    </c:legend>
    <c:plotVisOnly val="1"/>
  </c:chart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cs-CZ" sz="1800" b="1" i="0" baseline="0" dirty="0"/>
              <a:t>18-21 </a:t>
            </a:r>
            <a:r>
              <a:rPr lang="cs-CZ" sz="1800" b="1" i="0" baseline="0" dirty="0" smtClean="0"/>
              <a:t>let</a:t>
            </a:r>
            <a:br>
              <a:rPr lang="cs-CZ" sz="1800" b="1" i="0" baseline="0" dirty="0" smtClean="0"/>
            </a:br>
            <a:r>
              <a:rPr lang="cs-CZ" sz="1800" b="1" i="0" u="none" strike="noStrike" baseline="0" dirty="0" smtClean="0"/>
              <a:t>(190 osob)</a:t>
            </a:r>
            <a:endParaRPr lang="cs-CZ" dirty="0"/>
          </a:p>
        </c:rich>
      </c:tx>
      <c:layout>
        <c:manualLayout>
          <c:xMode val="edge"/>
          <c:yMode val="edge"/>
          <c:x val="2.5076901274602201E-2"/>
          <c:y val="2.8507007224394042E-2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dPt>
            <c:idx val="0"/>
            <c:explosion val="14"/>
          </c:dPt>
          <c:dLbls>
            <c:txPr>
              <a:bodyPr/>
              <a:lstStyle/>
              <a:p>
                <a:pPr>
                  <a:defRPr sz="1800"/>
                </a:pPr>
                <a:endParaRPr lang="cs-CZ"/>
              </a:p>
            </c:txPr>
            <c:showPercent val="1"/>
            <c:showLeaderLines val="1"/>
          </c:dLbls>
          <c:cat>
            <c:strRef>
              <c:f>List1!$J$18:$J$20</c:f>
              <c:strCache>
                <c:ptCount val="3"/>
                <c:pt idx="0">
                  <c:v>0</c:v>
                </c:pt>
                <c:pt idx="1">
                  <c:v>1</c:v>
                </c:pt>
                <c:pt idx="2">
                  <c:v>2-3</c:v>
                </c:pt>
              </c:strCache>
            </c:strRef>
          </c:cat>
          <c:val>
            <c:numRef>
              <c:f>List1!$K$18:$K$20</c:f>
              <c:numCache>
                <c:formatCode>0.00</c:formatCode>
                <c:ptCount val="3"/>
                <c:pt idx="0">
                  <c:v>159</c:v>
                </c:pt>
                <c:pt idx="1">
                  <c:v>21</c:v>
                </c:pt>
                <c:pt idx="2" formatCode="General">
                  <c:v>10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>
        <c:manualLayout>
          <c:xMode val="edge"/>
          <c:yMode val="edge"/>
          <c:x val="0.7969904002915319"/>
          <c:y val="0.40491323132912632"/>
          <c:w val="0.15158726850721749"/>
          <c:h val="0.36929256606835631"/>
        </c:manualLayout>
      </c:layout>
      <c:txPr>
        <a:bodyPr/>
        <a:lstStyle/>
        <a:p>
          <a:pPr rtl="0">
            <a:defRPr sz="1800"/>
          </a:pPr>
          <a:endParaRPr lang="cs-CZ"/>
        </a:p>
      </c:txPr>
    </c:legend>
    <c:plotVisOnly val="1"/>
  </c:chart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cs-CZ" dirty="0"/>
              <a:t>21-25 </a:t>
            </a:r>
            <a:r>
              <a:rPr lang="cs-CZ" dirty="0" smtClean="0"/>
              <a:t>let </a:t>
            </a:r>
            <a:br>
              <a:rPr lang="cs-CZ" dirty="0" smtClean="0"/>
            </a:br>
            <a:r>
              <a:rPr lang="cs-CZ" sz="1800" b="1" i="0" u="none" strike="noStrike" baseline="0" dirty="0" smtClean="0"/>
              <a:t>(326 osob)</a:t>
            </a:r>
            <a:endParaRPr lang="cs-CZ" dirty="0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800"/>
                </a:pPr>
                <a:endParaRPr lang="cs-CZ"/>
              </a:p>
            </c:txPr>
            <c:showPercent val="1"/>
            <c:showLeaderLines val="1"/>
          </c:dLbls>
          <c:cat>
            <c:strRef>
              <c:f>List1!$J$22:$J$24</c:f>
              <c:strCache>
                <c:ptCount val="3"/>
                <c:pt idx="0">
                  <c:v>0</c:v>
                </c:pt>
                <c:pt idx="1">
                  <c:v>1</c:v>
                </c:pt>
                <c:pt idx="2">
                  <c:v>2-5</c:v>
                </c:pt>
              </c:strCache>
            </c:strRef>
          </c:cat>
          <c:val>
            <c:numRef>
              <c:f>List1!$K$22:$K$24</c:f>
              <c:numCache>
                <c:formatCode>0.00</c:formatCode>
                <c:ptCount val="3"/>
                <c:pt idx="0">
                  <c:v>244</c:v>
                </c:pt>
                <c:pt idx="1">
                  <c:v>55</c:v>
                </c:pt>
                <c:pt idx="2" formatCode="General">
                  <c:v>27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  <c:txPr>
        <a:bodyPr/>
        <a:lstStyle/>
        <a:p>
          <a:pPr rtl="0">
            <a:defRPr sz="1800"/>
          </a:pPr>
          <a:endParaRPr lang="cs-CZ"/>
        </a:p>
      </c:txPr>
    </c:legend>
    <c:plotVisOnly val="1"/>
  </c:chart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cs-CZ" dirty="0"/>
              <a:t>16-17</a:t>
            </a:r>
            <a:r>
              <a:rPr lang="cs-CZ" baseline="0" dirty="0"/>
              <a:t> </a:t>
            </a:r>
            <a:r>
              <a:rPr lang="cs-CZ" baseline="0" dirty="0" smtClean="0"/>
              <a:t>let</a:t>
            </a:r>
            <a:br>
              <a:rPr lang="cs-CZ" baseline="0" dirty="0" smtClean="0"/>
            </a:br>
            <a:r>
              <a:rPr lang="cs-CZ" sz="1800" b="1" i="0" u="none" strike="noStrike" baseline="0" dirty="0" smtClean="0"/>
              <a:t>(19 osob)</a:t>
            </a:r>
            <a:r>
              <a:rPr lang="cs-CZ" baseline="0" dirty="0" smtClean="0"/>
              <a:t> </a:t>
            </a:r>
            <a:endParaRPr lang="cs-CZ" dirty="0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800"/>
                </a:pPr>
                <a:endParaRPr lang="cs-CZ"/>
              </a:p>
            </c:txPr>
            <c:showPercent val="1"/>
            <c:showLeaderLines val="1"/>
          </c:dLbls>
          <c:cat>
            <c:strRef>
              <c:f>List1!$E$10:$E$12</c:f>
              <c:strCache>
                <c:ptCount val="3"/>
                <c:pt idx="0">
                  <c:v>0</c:v>
                </c:pt>
                <c:pt idx="1">
                  <c:v>1</c:v>
                </c:pt>
                <c:pt idx="2">
                  <c:v>3</c:v>
                </c:pt>
              </c:strCache>
            </c:strRef>
          </c:cat>
          <c:val>
            <c:numRef>
              <c:f>List1!$F$10:$F$12</c:f>
              <c:numCache>
                <c:formatCode>@</c:formatCode>
                <c:ptCount val="3"/>
                <c:pt idx="0">
                  <c:v>16</c:v>
                </c:pt>
                <c:pt idx="1">
                  <c:v>2</c:v>
                </c:pt>
                <c:pt idx="2">
                  <c:v>1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  <c:txPr>
        <a:bodyPr/>
        <a:lstStyle/>
        <a:p>
          <a:pPr rtl="0">
            <a:defRPr sz="1800"/>
          </a:pPr>
          <a:endParaRPr lang="cs-CZ"/>
        </a:p>
      </c:txPr>
    </c:legend>
    <c:plotVisOnly val="1"/>
  </c:chart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cs-CZ" sz="1800" b="1" i="0" baseline="0" dirty="0"/>
              <a:t>17-18 </a:t>
            </a:r>
            <a:r>
              <a:rPr lang="cs-CZ" sz="1800" b="1" i="0" baseline="0" dirty="0" smtClean="0"/>
              <a:t>let</a:t>
            </a:r>
            <a:br>
              <a:rPr lang="cs-CZ" sz="1800" b="1" i="0" baseline="0" dirty="0" smtClean="0"/>
            </a:br>
            <a:r>
              <a:rPr lang="cs-CZ" sz="1800" b="1" i="0" u="none" strike="noStrike" baseline="0" dirty="0" smtClean="0"/>
              <a:t>(45 osob)</a:t>
            </a:r>
            <a:endParaRPr lang="cs-CZ" sz="1800" b="1" i="0" baseline="0" dirty="0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800"/>
                </a:pPr>
                <a:endParaRPr lang="cs-CZ"/>
              </a:p>
            </c:txPr>
            <c:showPercent val="1"/>
            <c:showLeaderLines val="1"/>
          </c:dLbls>
          <c:cat>
            <c:numRef>
              <c:f>List1!$L$14:$L$16</c:f>
              <c:numCache>
                <c:formatCode>@</c:formatCode>
                <c:ptCount val="3"/>
                <c:pt idx="0">
                  <c:v>0</c:v>
                </c:pt>
                <c:pt idx="1">
                  <c:v>1</c:v>
                </c:pt>
                <c:pt idx="2">
                  <c:v>2</c:v>
                </c:pt>
              </c:numCache>
            </c:numRef>
          </c:cat>
          <c:val>
            <c:numRef>
              <c:f>List1!$M$14:$M$16</c:f>
              <c:numCache>
                <c:formatCode>0.00</c:formatCode>
                <c:ptCount val="3"/>
                <c:pt idx="0">
                  <c:v>34</c:v>
                </c:pt>
                <c:pt idx="1">
                  <c:v>5</c:v>
                </c:pt>
                <c:pt idx="2">
                  <c:v>6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  <c:txPr>
        <a:bodyPr/>
        <a:lstStyle/>
        <a:p>
          <a:pPr rtl="0">
            <a:defRPr sz="1800"/>
          </a:pPr>
          <a:endParaRPr lang="cs-CZ"/>
        </a:p>
      </c:txPr>
    </c:legend>
    <c:plotVisOnly val="1"/>
  </c:chart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cs-CZ" dirty="0"/>
              <a:t>18-21 </a:t>
            </a:r>
            <a:r>
              <a:rPr lang="cs-CZ" dirty="0" smtClean="0"/>
              <a:t>let</a:t>
            </a:r>
            <a:br>
              <a:rPr lang="cs-CZ" dirty="0" smtClean="0"/>
            </a:br>
            <a:r>
              <a:rPr lang="cs-CZ" sz="1800" b="1" i="0" u="none" strike="noStrike" baseline="0" dirty="0" smtClean="0"/>
              <a:t>(724 osob)</a:t>
            </a:r>
            <a:endParaRPr lang="cs-CZ" dirty="0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dLbl>
              <c:idx val="1"/>
              <c:layout>
                <c:manualLayout>
                  <c:x val="1.8489326113832763E-2"/>
                  <c:y val="-5.7425640080627012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800"/>
                </a:pPr>
                <a:endParaRPr lang="cs-CZ"/>
              </a:p>
            </c:txPr>
            <c:showPercent val="1"/>
            <c:showLeaderLines val="1"/>
          </c:dLbls>
          <c:cat>
            <c:strRef>
              <c:f>List1!$L$18:$L$20</c:f>
              <c:strCache>
                <c:ptCount val="3"/>
                <c:pt idx="0">
                  <c:v>0</c:v>
                </c:pt>
                <c:pt idx="1">
                  <c:v>1</c:v>
                </c:pt>
                <c:pt idx="2">
                  <c:v>2-5</c:v>
                </c:pt>
              </c:strCache>
            </c:strRef>
          </c:cat>
          <c:val>
            <c:numRef>
              <c:f>List1!$M$18:$M$20</c:f>
              <c:numCache>
                <c:formatCode>0.00</c:formatCode>
                <c:ptCount val="3"/>
                <c:pt idx="0">
                  <c:v>543</c:v>
                </c:pt>
                <c:pt idx="1">
                  <c:v>142</c:v>
                </c:pt>
                <c:pt idx="2" formatCode="General">
                  <c:v>39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  <c:txPr>
        <a:bodyPr/>
        <a:lstStyle/>
        <a:p>
          <a:pPr rtl="0">
            <a:defRPr sz="1800"/>
          </a:pPr>
          <a:endParaRPr lang="cs-CZ"/>
        </a:p>
      </c:txPr>
    </c:legend>
    <c:plotVisOnly val="1"/>
  </c:chart>
  <c:externalData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cs-CZ" dirty="0" smtClean="0"/>
              <a:t>21-25 let </a:t>
            </a:r>
            <a:br>
              <a:rPr lang="cs-CZ" dirty="0" smtClean="0"/>
            </a:br>
            <a:r>
              <a:rPr lang="cs-CZ" sz="1800" b="1" i="0" u="none" strike="noStrike" baseline="0" dirty="0" smtClean="0"/>
              <a:t>(2358 osob)</a:t>
            </a:r>
            <a:endParaRPr lang="cs-CZ" dirty="0"/>
          </a:p>
        </c:rich>
      </c:tx>
      <c:layout>
        <c:manualLayout>
          <c:xMode val="edge"/>
          <c:yMode val="edge"/>
          <c:x val="0.50274300087489165"/>
          <c:y val="3.7037037037037056E-2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dLbl>
              <c:idx val="1"/>
              <c:layout>
                <c:manualLayout>
                  <c:x val="1.4548775153105861E-2"/>
                  <c:y val="-0.27234981044036161"/>
                </c:manualLayout>
              </c:layout>
              <c:showPercent val="1"/>
            </c:dLbl>
            <c:txPr>
              <a:bodyPr/>
              <a:lstStyle/>
              <a:p>
                <a:pPr>
                  <a:defRPr sz="1800"/>
                </a:pPr>
                <a:endParaRPr lang="cs-CZ"/>
              </a:p>
            </c:txPr>
            <c:showPercent val="1"/>
            <c:showLeaderLines val="1"/>
          </c:dLbls>
          <c:cat>
            <c:strRef>
              <c:f>List1!$L$22:$L$25</c:f>
              <c:strCache>
                <c:ptCount val="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3-7</c:v>
                </c:pt>
              </c:strCache>
            </c:strRef>
          </c:cat>
          <c:val>
            <c:numRef>
              <c:f>List1!$M$22:$M$25</c:f>
              <c:numCache>
                <c:formatCode>0.00</c:formatCode>
                <c:ptCount val="4"/>
                <c:pt idx="0">
                  <c:v>1399</c:v>
                </c:pt>
                <c:pt idx="1">
                  <c:v>661</c:v>
                </c:pt>
                <c:pt idx="2">
                  <c:v>199</c:v>
                </c:pt>
                <c:pt idx="3" formatCode="General">
                  <c:v>99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  <c:txPr>
        <a:bodyPr/>
        <a:lstStyle/>
        <a:p>
          <a:pPr rtl="0">
            <a:defRPr sz="1800"/>
          </a:pPr>
          <a:endParaRPr lang="cs-CZ"/>
        </a:p>
      </c:txPr>
    </c:legend>
    <c:plotVisOnly val="1"/>
  </c:chart>
  <c:externalData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cs-CZ"/>
              <a:t>389 (371 mužů), klinické interview</a:t>
            </a:r>
          </a:p>
        </c:rich>
      </c:tx>
      <c:layout/>
    </c:title>
    <c:view3D>
      <c:rotX val="0"/>
      <c:rotY val="0"/>
      <c:perspective val="20"/>
    </c:view3D>
    <c:plotArea>
      <c:layout>
        <c:manualLayout>
          <c:layoutTarget val="inner"/>
          <c:xMode val="edge"/>
          <c:yMode val="edge"/>
          <c:x val="0.11007466721986638"/>
          <c:y val="0.11423920069487215"/>
          <c:w val="0.87275664060925384"/>
          <c:h val="0.7329252978625288"/>
        </c:manualLayout>
      </c:layout>
      <c:bar3DChart>
        <c:barDir val="col"/>
        <c:grouping val="clustered"/>
        <c:ser>
          <c:idx val="0"/>
          <c:order val="0"/>
          <c:dPt>
            <c:idx val="5"/>
            <c:spPr>
              <a:solidFill>
                <a:srgbClr val="FF0000"/>
              </a:solidFill>
            </c:spPr>
          </c:dPt>
          <c:dPt>
            <c:idx val="7"/>
            <c:spPr>
              <a:solidFill>
                <a:schemeClr val="accent3">
                  <a:lumMod val="75000"/>
                </a:schemeClr>
              </a:solidFill>
            </c:spPr>
          </c:dPt>
          <c:cat>
            <c:strRef>
              <c:f>List1!$A$99:$A$106</c:f>
              <c:strCache>
                <c:ptCount val="8"/>
                <c:pt idx="0">
                  <c:v>Prevalence zásadního psychiatrického onemocnění</c:v>
                </c:pt>
                <c:pt idx="1">
                  <c:v>Poruchy spánku</c:v>
                </c:pt>
                <c:pt idx="2">
                  <c:v>Deprese</c:v>
                </c:pt>
                <c:pt idx="3">
                  <c:v>Závažná deprese</c:v>
                </c:pt>
                <c:pt idx="4">
                  <c:v>Úzkost</c:v>
                </c:pt>
                <c:pt idx="5">
                  <c:v>Užívání alkoholu</c:v>
                </c:pt>
                <c:pt idx="6">
                  <c:v>Záchvaty</c:v>
                </c:pt>
                <c:pt idx="7">
                  <c:v>Psychiatrický kontakt</c:v>
                </c:pt>
              </c:strCache>
            </c:strRef>
          </c:cat>
          <c:val>
            <c:numRef>
              <c:f>List1!$D$99:$D$106</c:f>
              <c:numCache>
                <c:formatCode>0.00%</c:formatCode>
                <c:ptCount val="8"/>
                <c:pt idx="0">
                  <c:v>2.3E-2</c:v>
                </c:pt>
                <c:pt idx="1">
                  <c:v>0.40100000000000002</c:v>
                </c:pt>
                <c:pt idx="2">
                  <c:v>0.39800000000000046</c:v>
                </c:pt>
                <c:pt idx="3">
                  <c:v>0.14100000000000001</c:v>
                </c:pt>
                <c:pt idx="4">
                  <c:v>0.34200000000000008</c:v>
                </c:pt>
                <c:pt idx="5">
                  <c:v>0.72000000000000064</c:v>
                </c:pt>
                <c:pt idx="6">
                  <c:v>0.11</c:v>
                </c:pt>
                <c:pt idx="7">
                  <c:v>0.53</c:v>
                </c:pt>
              </c:numCache>
            </c:numRef>
          </c:val>
        </c:ser>
        <c:gapWidth val="75"/>
        <c:shape val="box"/>
        <c:axId val="44142976"/>
        <c:axId val="44144512"/>
        <c:axId val="0"/>
      </c:bar3DChart>
      <c:catAx>
        <c:axId val="44142976"/>
        <c:scaling>
          <c:orientation val="minMax"/>
        </c:scaling>
        <c:axPos val="b"/>
        <c:tickLblPos val="low"/>
        <c:txPr>
          <a:bodyPr/>
          <a:lstStyle/>
          <a:p>
            <a:pPr>
              <a:defRPr sz="1400">
                <a:solidFill>
                  <a:schemeClr val="accent2"/>
                </a:solidFill>
              </a:defRPr>
            </a:pPr>
            <a:endParaRPr lang="cs-CZ"/>
          </a:p>
        </c:txPr>
        <c:crossAx val="44144512"/>
        <c:crosses val="autoZero"/>
        <c:lblAlgn val="ctr"/>
        <c:lblOffset val="100"/>
      </c:catAx>
      <c:valAx>
        <c:axId val="44144512"/>
        <c:scaling>
          <c:orientation val="minMax"/>
        </c:scaling>
        <c:axPos val="r"/>
        <c:majorGridlines/>
        <c:numFmt formatCode="0.00%" sourceLinked="1"/>
        <c:maj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>
                <a:solidFill>
                  <a:schemeClr val="accent2"/>
                </a:solidFill>
              </a:defRPr>
            </a:pPr>
            <a:endParaRPr lang="cs-CZ"/>
          </a:p>
        </c:txPr>
        <c:crossAx val="44142976"/>
        <c:crosses val="max"/>
        <c:crossBetween val="between"/>
      </c:valAx>
    </c:plotArea>
    <c:plotVisOnly val="1"/>
  </c:chart>
  <c:spPr>
    <a:solidFill>
      <a:schemeClr val="lt1"/>
    </a:solidFill>
    <a:ln w="25400" cap="flat" cmpd="sng" algn="ctr">
      <a:solidFill>
        <a:schemeClr val="accent6"/>
      </a:solidFill>
      <a:prstDash val="solid"/>
    </a:ln>
    <a:effectLst/>
  </c:spPr>
  <c:txPr>
    <a:bodyPr/>
    <a:lstStyle/>
    <a:p>
      <a:pPr>
        <a:defRPr b="1">
          <a:solidFill>
            <a:schemeClr val="accent2"/>
          </a:solidFill>
          <a:latin typeface="+mn-lt"/>
          <a:ea typeface="+mn-ea"/>
          <a:cs typeface="+mn-cs"/>
        </a:defRPr>
      </a:pPr>
      <a:endParaRPr lang="cs-CZ"/>
    </a:p>
  </c:txPr>
  <c:externalData r:id="rId2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79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86" tIns="45394" rIns="90786" bIns="45394" numCol="1" anchor="t" anchorCtr="0" compatLnSpc="1">
            <a:prstTxWarp prst="textNoShape">
              <a:avLst/>
            </a:prstTxWarp>
          </a:bodyPr>
          <a:lstStyle>
            <a:lvl1pPr defTabSz="908050">
              <a:defRPr sz="11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4925" y="0"/>
            <a:ext cx="29479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86" tIns="45394" rIns="90786" bIns="45394" numCol="1" anchor="t" anchorCtr="0" compatLnSpc="1">
            <a:prstTxWarp prst="textNoShape">
              <a:avLst/>
            </a:prstTxWarp>
          </a:bodyPr>
          <a:lstStyle>
            <a:lvl1pPr algn="r" defTabSz="908050">
              <a:defRPr sz="11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4988"/>
            <a:ext cx="29479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86" tIns="45394" rIns="90786" bIns="45394" numCol="1" anchor="b" anchorCtr="0" compatLnSpc="1">
            <a:prstTxWarp prst="textNoShape">
              <a:avLst/>
            </a:prstTxWarp>
          </a:bodyPr>
          <a:lstStyle>
            <a:lvl1pPr defTabSz="908050">
              <a:defRPr sz="11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4925" y="9424988"/>
            <a:ext cx="29479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86" tIns="45394" rIns="90786" bIns="45394" numCol="1" anchor="b" anchorCtr="0" compatLnSpc="1">
            <a:prstTxWarp prst="textNoShape">
              <a:avLst/>
            </a:prstTxWarp>
          </a:bodyPr>
          <a:lstStyle>
            <a:lvl1pPr algn="r" defTabSz="908050">
              <a:defRPr sz="1100">
                <a:cs typeface="+mn-cs"/>
              </a:defRPr>
            </a:lvl1pPr>
          </a:lstStyle>
          <a:p>
            <a:pPr>
              <a:defRPr/>
            </a:pPr>
            <a:fld id="{657677E0-FEF7-44AD-8434-6773D890FF6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79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86" tIns="45394" rIns="90786" bIns="45394" numCol="1" anchor="t" anchorCtr="0" compatLnSpc="1">
            <a:prstTxWarp prst="textNoShape">
              <a:avLst/>
            </a:prstTxWarp>
          </a:bodyPr>
          <a:lstStyle>
            <a:lvl1pPr defTabSz="908050">
              <a:defRPr sz="11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4925" y="0"/>
            <a:ext cx="29479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86" tIns="45394" rIns="90786" bIns="45394" numCol="1" anchor="t" anchorCtr="0" compatLnSpc="1">
            <a:prstTxWarp prst="textNoShape">
              <a:avLst/>
            </a:prstTxWarp>
          </a:bodyPr>
          <a:lstStyle>
            <a:lvl1pPr algn="r" defTabSz="908050">
              <a:defRPr sz="11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3288"/>
            <a:ext cx="543560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86" tIns="45394" rIns="90786" bIns="453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Click to edit Master text styles</a:t>
            </a:r>
          </a:p>
          <a:p>
            <a:pPr lvl="1"/>
            <a:r>
              <a:rPr lang="de-DE" noProof="0" smtClean="0"/>
              <a:t>Second level</a:t>
            </a:r>
          </a:p>
          <a:p>
            <a:pPr lvl="2"/>
            <a:r>
              <a:rPr lang="de-DE" noProof="0" smtClean="0"/>
              <a:t>Third level</a:t>
            </a:r>
          </a:p>
          <a:p>
            <a:pPr lvl="3"/>
            <a:r>
              <a:rPr lang="de-DE" noProof="0" smtClean="0"/>
              <a:t>Fourth level</a:t>
            </a:r>
          </a:p>
          <a:p>
            <a:pPr lvl="4"/>
            <a:r>
              <a:rPr lang="de-DE" noProof="0" smtClean="0"/>
              <a:t>Fifth level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4988"/>
            <a:ext cx="29479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86" tIns="45394" rIns="90786" bIns="45394" numCol="1" anchor="b" anchorCtr="0" compatLnSpc="1">
            <a:prstTxWarp prst="textNoShape">
              <a:avLst/>
            </a:prstTxWarp>
          </a:bodyPr>
          <a:lstStyle>
            <a:lvl1pPr defTabSz="908050">
              <a:defRPr sz="11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62375" y="9424988"/>
            <a:ext cx="294640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86" tIns="45394" rIns="90786" bIns="45394" numCol="1" anchor="b" anchorCtr="0" compatLnSpc="1">
            <a:prstTxWarp prst="textNoShape">
              <a:avLst/>
            </a:prstTxWarp>
          </a:bodyPr>
          <a:lstStyle>
            <a:lvl1pPr algn="r" defTabSz="908050">
              <a:defRPr sz="1100">
                <a:cs typeface="+mn-cs"/>
              </a:defRPr>
            </a:lvl1pPr>
          </a:lstStyle>
          <a:p>
            <a:pPr>
              <a:defRPr/>
            </a:pPr>
            <a:fld id="{602491D2-6919-49A8-822A-F7DF443FEC6F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mail.seznam.cz/readMessageScreen?sessionId=&amp;folderId=user5&amp;messageId=8059&amp;messagePos=19&amp;cursorTo=1" TargetMode="External"/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72206B6-3B98-40CE-97DD-1C061BCCBF53}" type="slidenum">
              <a:rPr lang="de-DE" smtClean="0"/>
              <a:pPr>
                <a:defRPr/>
              </a:pPr>
              <a:t>1</a:t>
            </a:fld>
            <a:endParaRPr lang="de-DE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46625"/>
            <a:ext cx="5435600" cy="4465638"/>
          </a:xfrm>
          <a:noFill/>
          <a:ln/>
        </p:spPr>
        <p:txBody>
          <a:bodyPr/>
          <a:lstStyle/>
          <a:p>
            <a:pPr eaLnBrk="1" hangingPunct="1">
              <a:spcBef>
                <a:spcPct val="60000"/>
              </a:spcBef>
              <a:buFont typeface="Wingdings" pitchFamily="2" charset="2"/>
              <a:buChar char="ð"/>
            </a:pPr>
            <a:endParaRPr lang="de-DE" smtClean="0">
              <a:sym typeface="Wingdings" pitchFamily="2" charset="2"/>
            </a:endParaRPr>
          </a:p>
          <a:p>
            <a:pPr eaLnBrk="1" hangingPunct="1">
              <a:spcBef>
                <a:spcPct val="60000"/>
              </a:spcBef>
              <a:buFont typeface="Wingdings" pitchFamily="2" charset="2"/>
              <a:buChar char="ð"/>
            </a:pPr>
            <a:endParaRPr lang="de-DE" smtClean="0">
              <a:sym typeface="Wingdings" pitchFamily="2" charset="2"/>
            </a:endParaRPr>
          </a:p>
          <a:p>
            <a:pPr eaLnBrk="1" hangingPunct="1">
              <a:spcBef>
                <a:spcPct val="60000"/>
              </a:spcBef>
              <a:buFont typeface="Wingdings" pitchFamily="2" charset="2"/>
              <a:buChar char="ð"/>
            </a:pPr>
            <a:endParaRPr lang="de-DE" smtClean="0">
              <a:sym typeface="Wingdings" pitchFamily="2" charset="2"/>
            </a:endParaRPr>
          </a:p>
          <a:p>
            <a:pPr eaLnBrk="1" hangingPunct="1">
              <a:spcBef>
                <a:spcPct val="60000"/>
              </a:spcBef>
              <a:buFont typeface="Wingdings" pitchFamily="2" charset="2"/>
              <a:buChar char="ð"/>
            </a:pPr>
            <a:endParaRPr lang="de-DE" smtClean="0">
              <a:sym typeface="Wingdings" pitchFamily="2" charset="2"/>
            </a:endParaRPr>
          </a:p>
          <a:p>
            <a:pPr eaLnBrk="1" hangingPunct="1">
              <a:spcBef>
                <a:spcPct val="60000"/>
              </a:spcBef>
              <a:buFont typeface="Wingdings" pitchFamily="2" charset="2"/>
              <a:buChar char="ð"/>
            </a:pPr>
            <a:endParaRPr lang="de-DE" smtClean="0">
              <a:sym typeface="Wingdings" pitchFamily="2" charset="2"/>
            </a:endParaRPr>
          </a:p>
          <a:p>
            <a:pPr eaLnBrk="1" hangingPunct="1">
              <a:spcBef>
                <a:spcPct val="60000"/>
              </a:spcBef>
              <a:buFont typeface="Wingdings" pitchFamily="2" charset="2"/>
              <a:buChar char="ð"/>
            </a:pPr>
            <a:endParaRPr lang="de-DE" smtClean="0">
              <a:sym typeface="Wingdings" pitchFamily="2" charset="2"/>
            </a:endParaRPr>
          </a:p>
          <a:p>
            <a:pPr eaLnBrk="1" hangingPunct="1">
              <a:spcBef>
                <a:spcPct val="60000"/>
              </a:spcBef>
              <a:buFont typeface="Wingdings" pitchFamily="2" charset="2"/>
              <a:buChar char="ð"/>
            </a:pPr>
            <a:endParaRPr lang="de-DE" smtClean="0">
              <a:sym typeface="Wingdings" pitchFamily="2" charset="2"/>
            </a:endParaRPr>
          </a:p>
          <a:p>
            <a:pPr algn="r" eaLnBrk="1" hangingPunct="1">
              <a:spcBef>
                <a:spcPct val="60000"/>
              </a:spcBef>
              <a:buFont typeface="Wingdings" pitchFamily="2" charset="2"/>
              <a:buNone/>
            </a:pPr>
            <a:endParaRPr lang="de-DE" sz="1000" smtClean="0">
              <a:sym typeface="Wingdings" pitchFamily="2" charset="2"/>
            </a:endParaRPr>
          </a:p>
          <a:p>
            <a:pPr eaLnBrk="1" hangingPunct="1">
              <a:buFont typeface="Wingdings" pitchFamily="2" charset="2"/>
              <a:buChar char="ð"/>
            </a:pPr>
            <a:endParaRPr lang="de-DE" sz="1000" smtClean="0">
              <a:sym typeface="Wingdings" pitchFamily="2" charset="2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Zástupný symbol pro poznámky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cs-CZ" dirty="0" smtClean="0"/>
              <a:t>Přesto</a:t>
            </a:r>
          </a:p>
          <a:p>
            <a:pPr>
              <a:defRPr/>
            </a:pPr>
            <a:endParaRPr lang="cs-CZ" sz="1800" dirty="0" smtClean="0"/>
          </a:p>
          <a:p>
            <a:pPr>
              <a:defRPr/>
            </a:pPr>
            <a:r>
              <a:rPr lang="cs-CZ" sz="1800" dirty="0" smtClean="0"/>
              <a:t>Krizové oddělení (cela v oddělení pro výkon kázeňských trestů, ve které si není možné ublížit) ...nedostatek lékařů</a:t>
            </a:r>
          </a:p>
          <a:p>
            <a:pPr lvl="1">
              <a:defRPr/>
            </a:pPr>
            <a:r>
              <a:rPr lang="cs-CZ" dirty="0" smtClean="0"/>
              <a:t>Rodinné problémy </a:t>
            </a:r>
            <a:r>
              <a:rPr lang="en-GB" dirty="0" smtClean="0"/>
              <a:t>(</a:t>
            </a:r>
            <a:r>
              <a:rPr lang="cs-CZ" dirty="0" smtClean="0"/>
              <a:t>smrt, rozchod, rozvod apod.</a:t>
            </a:r>
            <a:r>
              <a:rPr lang="en-GB" dirty="0" smtClean="0"/>
              <a:t>), </a:t>
            </a:r>
          </a:p>
          <a:p>
            <a:pPr lvl="1">
              <a:defRPr/>
            </a:pPr>
            <a:r>
              <a:rPr lang="cs-CZ" sz="1400" b="1" dirty="0" smtClean="0"/>
              <a:t>Interpersonální problémy </a:t>
            </a:r>
            <a:r>
              <a:rPr lang="en-GB" sz="1400" dirty="0" smtClean="0"/>
              <a:t>(</a:t>
            </a:r>
            <a:r>
              <a:rPr lang="cs-CZ" sz="1400" dirty="0" smtClean="0"/>
              <a:t>vydírání</a:t>
            </a:r>
            <a:r>
              <a:rPr lang="en-GB" sz="1400" dirty="0" smtClean="0"/>
              <a:t>, </a:t>
            </a:r>
            <a:r>
              <a:rPr lang="cs-CZ" sz="1400" dirty="0" smtClean="0"/>
              <a:t>šikanování</a:t>
            </a:r>
            <a:r>
              <a:rPr lang="en-GB" sz="1400" dirty="0" smtClean="0"/>
              <a:t>, </a:t>
            </a:r>
            <a:r>
              <a:rPr lang="cs-CZ" sz="1400" dirty="0" smtClean="0"/>
              <a:t>zadluženost</a:t>
            </a:r>
            <a:r>
              <a:rPr lang="en-GB" sz="1400" dirty="0" smtClean="0"/>
              <a:t>, </a:t>
            </a:r>
            <a:r>
              <a:rPr lang="cs-CZ" sz="1400" dirty="0" smtClean="0"/>
              <a:t>ponižování</a:t>
            </a:r>
            <a:r>
              <a:rPr lang="en-GB" sz="1400" dirty="0" smtClean="0"/>
              <a:t>, </a:t>
            </a:r>
            <a:r>
              <a:rPr lang="cs-CZ" sz="1400" dirty="0" smtClean="0"/>
              <a:t>homosexualita apod.</a:t>
            </a:r>
            <a:r>
              <a:rPr lang="en-GB" sz="1400" dirty="0" smtClean="0"/>
              <a:t>.)</a:t>
            </a:r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r>
              <a:rPr lang="cs-CZ" dirty="0" smtClean="0"/>
              <a:t>K testování dochází pouze v situacích, kdy je podezření .... Homosexualita, užívání ilegálních látek, prostituce apod.</a:t>
            </a:r>
          </a:p>
          <a:p>
            <a:pPr marL="0" lvl="1">
              <a:defRPr/>
            </a:pPr>
            <a:r>
              <a:rPr lang="cs-CZ" sz="1600" b="1" dirty="0" smtClean="0"/>
              <a:t>Obcházení lékařského povolení </a:t>
            </a:r>
            <a:r>
              <a:rPr lang="cs-CZ" sz="1600" dirty="0" smtClean="0"/>
              <a:t>u některých disciplinárních trestů (umístění do samovazby) a kontroly zdravotního a psychického stavu trestaného v průběhu výkonu disciplinárního trestu.</a:t>
            </a:r>
            <a:endParaRPr lang="en-GB" sz="1600" dirty="0" smtClean="0"/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r>
              <a:rPr lang="cs-CZ" dirty="0" smtClean="0"/>
              <a:t>Lékařů je nedostatek, nechtějí dojíždět (</a:t>
            </a:r>
            <a:r>
              <a:rPr lang="cs-CZ" dirty="0" err="1" smtClean="0"/>
              <a:t>Valdice</a:t>
            </a:r>
            <a:r>
              <a:rPr lang="cs-CZ" dirty="0" smtClean="0"/>
              <a:t>), zároveň </a:t>
            </a:r>
          </a:p>
        </p:txBody>
      </p:sp>
      <p:sp>
        <p:nvSpPr>
          <p:cNvPr id="47108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E94D69D-0F15-45AB-8E0A-90C1A83CDB59}" type="slidenum">
              <a:rPr lang="cs-CZ" smtClean="0">
                <a:latin typeface="Arial" pitchFamily="34" charset="0"/>
              </a:rPr>
              <a:pPr>
                <a:defRPr/>
              </a:pPr>
              <a:t>25</a:t>
            </a:fld>
            <a:endParaRPr lang="cs-CZ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cs-CZ" dirty="0" smtClean="0"/>
              <a:t>Převažují, ve valné většině </a:t>
            </a:r>
          </a:p>
          <a:p>
            <a:endParaRPr lang="cs-CZ" dirty="0" smtClean="0"/>
          </a:p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543659D-3B88-465C-9D27-1A0BE16618FE}" type="slidenum">
              <a:rPr lang="de-DE" smtClean="0"/>
              <a:pPr>
                <a:defRPr/>
              </a:pPr>
              <a:t>26</a:t>
            </a:fld>
            <a:endParaRPr lang="de-D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cs-CZ" smtClean="0"/>
              <a:t>Pro představu uvádím starší výzkum  Davidsona z prostřed Skotského vězení.</a:t>
            </a:r>
          </a:p>
          <a:p>
            <a:endParaRPr lang="cs-CZ" smtClean="0"/>
          </a:p>
          <a:p>
            <a:r>
              <a:rPr lang="en-US" smtClean="0"/>
              <a:t>Previous non-accidental self-injury was common </a:t>
            </a:r>
            <a:endParaRPr 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FB60385-9550-4D45-9637-95D54ED64CA6}" type="slidenum">
              <a:rPr lang="de-DE" smtClean="0"/>
              <a:pPr>
                <a:defRPr/>
              </a:pPr>
              <a:t>27</a:t>
            </a:fld>
            <a:endParaRPr lang="de-D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cs-CZ" sz="1600" smtClean="0"/>
              <a:t>Ženy</a:t>
            </a:r>
            <a:endParaRPr lang="en-GB" sz="1600" smtClean="0"/>
          </a:p>
          <a:p>
            <a:pPr lvl="1"/>
            <a:r>
              <a:rPr lang="cs-CZ" sz="1600" smtClean="0"/>
              <a:t>Závažná psychiatrická zátěž </a:t>
            </a:r>
            <a:r>
              <a:rPr lang="en-GB" sz="1600" smtClean="0"/>
              <a:t>(</a:t>
            </a:r>
            <a:r>
              <a:rPr lang="cs-CZ" sz="1600" smtClean="0"/>
              <a:t>depresivní symptomatika</a:t>
            </a:r>
            <a:r>
              <a:rPr lang="en-GB" sz="1600" smtClean="0"/>
              <a:t>, </a:t>
            </a:r>
            <a:r>
              <a:rPr lang="cs-CZ" sz="1600" smtClean="0"/>
              <a:t>sebevražedné pokusy</a:t>
            </a:r>
            <a:r>
              <a:rPr lang="en-GB" sz="1600" smtClean="0"/>
              <a:t>)</a:t>
            </a:r>
          </a:p>
          <a:p>
            <a:endParaRPr 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CFD9B75-B00B-47B1-8FBD-F2EBA009EA6A}" type="slidenum">
              <a:rPr lang="de-DE" smtClean="0"/>
              <a:pPr>
                <a:defRPr/>
              </a:pPr>
              <a:t>28</a:t>
            </a:fld>
            <a:endParaRPr lang="de-D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cs-CZ" sz="1600" dirty="0" smtClean="0"/>
              <a:t>Mladí muži</a:t>
            </a:r>
            <a:endParaRPr lang="en-GB" sz="1600" dirty="0" smtClean="0"/>
          </a:p>
          <a:p>
            <a:pPr lvl="1"/>
            <a:r>
              <a:rPr lang="cs-CZ" sz="1600" dirty="0" smtClean="0"/>
              <a:t>Násilí, vysoká prevalence užívání návykových látek a infekčních onemocnění</a:t>
            </a:r>
            <a:r>
              <a:rPr lang="en-GB" sz="1600" dirty="0" smtClean="0"/>
              <a:t>, </a:t>
            </a:r>
            <a:r>
              <a:rPr lang="cs-CZ" sz="1600" dirty="0" smtClean="0"/>
              <a:t>poruchy osobnosti,, </a:t>
            </a:r>
            <a:r>
              <a:rPr lang="cs-CZ" sz="1600" b="1" dirty="0" smtClean="0"/>
              <a:t>alternativní sociální hodnoty</a:t>
            </a:r>
            <a:r>
              <a:rPr lang="en-GB" sz="1600" b="1" dirty="0" smtClean="0"/>
              <a:t>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37EDA46-CA97-4C61-AA4A-41956A507649}" type="slidenum">
              <a:rPr lang="de-DE" smtClean="0"/>
              <a:pPr>
                <a:defRPr/>
              </a:pPr>
              <a:t>29</a:t>
            </a:fld>
            <a:endParaRPr lang="de-D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cs-CZ" dirty="0" smtClean="0"/>
              <a:t>Přes snahu o plnou kontrolu ze strany VSČR, </a:t>
            </a:r>
            <a:r>
              <a:rPr lang="cs-CZ" b="1" dirty="0" smtClean="0"/>
              <a:t>je možné </a:t>
            </a:r>
            <a:r>
              <a:rPr lang="cs-CZ" dirty="0" smtClean="0"/>
              <a:t>v rámci zařízení VV a VTOS </a:t>
            </a:r>
            <a:r>
              <a:rPr lang="cs-CZ" b="1" dirty="0" smtClean="0"/>
              <a:t>užívat návykové látky</a:t>
            </a:r>
            <a:r>
              <a:rPr lang="cs-CZ" dirty="0" smtClean="0"/>
              <a:t>.</a:t>
            </a:r>
            <a:r>
              <a:rPr lang="en-GB" dirty="0" smtClean="0"/>
              <a:t> 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Existuje reálné riziko šíření infekcí v rámci zařízení pro VV a VTOS</a:t>
            </a:r>
          </a:p>
          <a:p>
            <a:endParaRPr lang="cs-CZ" dirty="0" smtClean="0"/>
          </a:p>
          <a:p>
            <a:r>
              <a:rPr lang="cs-CZ" dirty="0" smtClean="0"/>
              <a:t>Je testování povinné na HIV, HVB, HVC? </a:t>
            </a:r>
          </a:p>
          <a:p>
            <a:r>
              <a:rPr lang="cs-CZ" dirty="0" smtClean="0"/>
              <a:t>Obecně platí, že většina problematických uživatelů jsou opakovaně porušuje právo. </a:t>
            </a:r>
          </a:p>
          <a:p>
            <a:endParaRPr lang="cs-CZ" i="1" dirty="0" smtClean="0"/>
          </a:p>
          <a:p>
            <a:r>
              <a:rPr lang="en-US" i="1" dirty="0" smtClean="0"/>
              <a:t>Not mandatory testing for HIV in prisons</a:t>
            </a:r>
          </a:p>
          <a:p>
            <a:r>
              <a:rPr lang="en-US" i="1" dirty="0" smtClean="0"/>
              <a:t>-Not effective testing and screening for Hepatitis</a:t>
            </a:r>
          </a:p>
          <a:p>
            <a:r>
              <a:rPr lang="en-US" dirty="0" smtClean="0"/>
              <a:t>-</a:t>
            </a:r>
            <a:r>
              <a:rPr lang="en-US" i="1" dirty="0" smtClean="0"/>
              <a:t>ART is available in prison but a few prisoners </a:t>
            </a:r>
            <a:r>
              <a:rPr lang="en-US" i="1" dirty="0" err="1" smtClean="0"/>
              <a:t>undergoe</a:t>
            </a:r>
            <a:r>
              <a:rPr lang="en-US" i="1" dirty="0" smtClean="0"/>
              <a:t> it.</a:t>
            </a: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3324891-4643-4156-BF54-686BEF9829A5}" type="slidenum">
              <a:rPr lang="de-DE" smtClean="0"/>
              <a:pPr>
                <a:defRPr/>
              </a:pPr>
              <a:t>33</a:t>
            </a:fld>
            <a:endParaRPr lang="de-D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cs-CZ" smtClean="0"/>
              <a:t>Osoby, jimž byl odebrán pozitivní test, bývají </a:t>
            </a:r>
            <a:r>
              <a:rPr lang="cs-CZ" b="1" smtClean="0"/>
              <a:t>směrovány do protidrogových poraden </a:t>
            </a:r>
            <a:r>
              <a:rPr lang="en-GB" smtClean="0"/>
              <a:t>(Marešová, 2000). </a:t>
            </a:r>
            <a:r>
              <a:rPr lang="cs-CZ" smtClean="0"/>
              <a:t>Možnost substituční léčby metadonem (67 osob).</a:t>
            </a:r>
          </a:p>
          <a:p>
            <a:endParaRPr lang="cs-CZ" smtClean="0"/>
          </a:p>
          <a:p>
            <a:r>
              <a:rPr lang="cs-CZ" smtClean="0"/>
              <a:t>Panuje obrovský nedostatek testového materiálu, což zapřičiňuje, že dosažené údaje jsou podhodnocené, lze uvažovat až o dvojnásobném zvýšení.</a:t>
            </a:r>
          </a:p>
          <a:p>
            <a:endParaRPr lang="cs-CZ" smtClean="0"/>
          </a:p>
          <a:p>
            <a:endParaRPr lang="cs-CZ" smtClean="0"/>
          </a:p>
          <a:p>
            <a:endParaRPr 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4E9CA23-EF17-4CEC-AAE9-286F08270A57}" type="slidenum">
              <a:rPr lang="de-DE" smtClean="0"/>
              <a:pPr>
                <a:defRPr/>
              </a:pPr>
              <a:t>34</a:t>
            </a:fld>
            <a:endParaRPr lang="de-D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Self-harms and injures are part of the specific prison</a:t>
            </a:r>
          </a:p>
          <a:p>
            <a:r>
              <a:rPr lang="en-US" dirty="0" smtClean="0"/>
              <a:t>subculture and usually are very ostensible;</a:t>
            </a:r>
          </a:p>
          <a:p>
            <a:r>
              <a:rPr lang="en-US" dirty="0" smtClean="0"/>
              <a:t>• The lack of programs for care and support of prisoners with</a:t>
            </a:r>
          </a:p>
          <a:p>
            <a:r>
              <a:rPr lang="en-US" dirty="0" smtClean="0"/>
              <a:t>mental problems is a main reason for self-harms and suicidal</a:t>
            </a:r>
          </a:p>
          <a:p>
            <a:r>
              <a:rPr lang="en-US" dirty="0" smtClean="0"/>
              <a:t>attempts among this vulnerable group of prisoners.</a:t>
            </a: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FF883B1-CA87-4275-90F5-32BA0D7F59B1}" type="slidenum">
              <a:rPr lang="de-DE" smtClean="0"/>
              <a:pPr>
                <a:defRPr/>
              </a:pPr>
              <a:t>35</a:t>
            </a:fld>
            <a:endParaRPr lang="de-D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57200" indent="-457200">
              <a:defRPr/>
            </a:pPr>
            <a:r>
              <a:rPr lang="cs-CZ" sz="1400" dirty="0" smtClean="0"/>
              <a:t>Tyto předpoklady se realizují pěti strategiemi</a:t>
            </a:r>
          </a:p>
          <a:p>
            <a:pPr marL="457200" indent="-457200">
              <a:defRPr/>
            </a:pPr>
            <a:r>
              <a:rPr lang="cs-CZ" dirty="0" smtClean="0"/>
              <a:t>Tvorba </a:t>
            </a:r>
            <a:r>
              <a:rPr lang="cs-CZ" b="1" dirty="0" smtClean="0"/>
              <a:t>politiky</a:t>
            </a:r>
            <a:r>
              <a:rPr lang="cs-CZ" dirty="0" smtClean="0"/>
              <a:t> reflektující zdraví</a:t>
            </a:r>
          </a:p>
          <a:p>
            <a:pPr marL="457200" indent="-457200">
              <a:defRPr/>
            </a:pPr>
            <a:r>
              <a:rPr lang="cs-CZ" dirty="0" smtClean="0"/>
              <a:t>tvorbou </a:t>
            </a:r>
            <a:r>
              <a:rPr lang="cs-CZ" b="1" dirty="0" smtClean="0"/>
              <a:t>prostředí</a:t>
            </a:r>
            <a:r>
              <a:rPr lang="cs-CZ" dirty="0" smtClean="0"/>
              <a:t> příznivého pro zdraví,</a:t>
            </a:r>
          </a:p>
          <a:p>
            <a:pPr marL="457200" indent="-457200">
              <a:defRPr/>
            </a:pPr>
            <a:r>
              <a:rPr lang="cs-CZ" dirty="0" smtClean="0"/>
              <a:t>Podporou </a:t>
            </a:r>
            <a:r>
              <a:rPr lang="cs-CZ" b="1" dirty="0" smtClean="0"/>
              <a:t>komunitních</a:t>
            </a:r>
            <a:r>
              <a:rPr lang="cs-CZ" dirty="0" smtClean="0"/>
              <a:t> aktivit posilujících zdraví,</a:t>
            </a:r>
          </a:p>
          <a:p>
            <a:pPr marL="457200" indent="-457200">
              <a:defRPr/>
            </a:pPr>
            <a:r>
              <a:rPr lang="cs-CZ" dirty="0" smtClean="0"/>
              <a:t>Rozvojem </a:t>
            </a:r>
            <a:r>
              <a:rPr lang="cs-CZ" b="1" dirty="0" smtClean="0"/>
              <a:t>osobních dovedností </a:t>
            </a:r>
            <a:r>
              <a:rPr lang="cs-CZ" dirty="0" smtClean="0"/>
              <a:t>posilujících zdraví,</a:t>
            </a:r>
          </a:p>
          <a:p>
            <a:pPr marL="457200" indent="-457200">
              <a:defRPr/>
            </a:pPr>
            <a:r>
              <a:rPr lang="cs-CZ" b="1" dirty="0" smtClean="0"/>
              <a:t>Zaměřením zdravotních služeb na primární péči </a:t>
            </a:r>
            <a:r>
              <a:rPr lang="cs-CZ" dirty="0" smtClean="0"/>
              <a:t>a na zdravotní potenciál lidí a populace.</a:t>
            </a:r>
          </a:p>
          <a:p>
            <a:pPr>
              <a:defRPr/>
            </a:pP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48A1881-EC6B-497A-BFB6-4F9CB0D5ABFC}" type="slidenum">
              <a:rPr lang="de-DE" smtClean="0"/>
              <a:pPr>
                <a:defRPr/>
              </a:pPr>
              <a:t>37</a:t>
            </a:fld>
            <a:endParaRPr lang="de-D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cs-CZ" smtClean="0"/>
              <a:t>Dlouhodobý program zlepšování zdravotního stavu obyvatelstva.</a:t>
            </a:r>
          </a:p>
        </p:txBody>
      </p:sp>
      <p:sp>
        <p:nvSpPr>
          <p:cNvPr id="41988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A09629D-2B30-4344-B350-5C4CF5A48929}" type="slidenum">
              <a:rPr lang="de-DE" smtClean="0"/>
              <a:pPr>
                <a:defRPr/>
              </a:pPr>
              <a:t>39</a:t>
            </a:fld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37892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5938F50-5473-4368-8BFC-A1E290FCCB24}" type="slidenum">
              <a:rPr lang="de-DE" smtClean="0"/>
              <a:pPr>
                <a:defRPr/>
              </a:pPr>
              <a:t>6</a:t>
            </a:fld>
            <a:endParaRPr lang="de-DE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F99B042-DE6E-4A20-B011-5181648AB995}" type="slidenum">
              <a:rPr lang="de-DE" smtClean="0"/>
              <a:pPr>
                <a:defRPr/>
              </a:pPr>
              <a:t>41</a:t>
            </a:fld>
            <a:endParaRPr lang="de-DE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 smtClean="0"/>
              <a:t>4 main group, according to literature</a:t>
            </a:r>
          </a:p>
        </p:txBody>
      </p:sp>
      <p:sp>
        <p:nvSpPr>
          <p:cNvPr id="4096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D457801-6635-4271-AEC6-F49107C33DEE}" type="slidenum">
              <a:rPr lang="de-DE" smtClean="0"/>
              <a:pPr>
                <a:defRPr/>
              </a:pPr>
              <a:t>42</a:t>
            </a:fld>
            <a:endParaRPr lang="de-DE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ART widely available in prison (but only approx. 50% continue their</a:t>
            </a:r>
          </a:p>
          <a:p>
            <a:r>
              <a:rPr lang="cs-CZ" smtClean="0"/>
              <a:t>treatment after release).</a:t>
            </a:r>
          </a:p>
          <a:p>
            <a:r>
              <a:rPr lang="en-US" smtClean="0"/>
              <a:t>• Pre test and after test counselling available is part of the testing</a:t>
            </a:r>
          </a:p>
          <a:p>
            <a:r>
              <a:rPr lang="cs-CZ" smtClean="0"/>
              <a:t>• Support groups for HIV-positive prisoners (NGO Convictus)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98D64B3-B5A1-4D30-B5D5-557F1EE0779D}" type="slidenum">
              <a:rPr lang="de-DE" smtClean="0"/>
              <a:pPr>
                <a:defRPr/>
              </a:pPr>
              <a:t>44</a:t>
            </a:fld>
            <a:endParaRPr lang="de-DE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lvl="3"/>
            <a:r>
              <a:rPr lang="cs-CZ" smtClean="0"/>
              <a:t>jakékoliv činnosti, programy a iniciativy, které mají za cíl zvýšení </a:t>
            </a:r>
            <a:r>
              <a:rPr lang="cs-CZ" b="1" smtClean="0"/>
              <a:t>povědomí, informovanosti a rozvíjení dovedností </a:t>
            </a:r>
            <a:r>
              <a:rPr lang="cs-CZ" smtClean="0"/>
              <a:t>v prevenci a podpoře fyzického, emočního, duševního a sociálního zdraví jednotlivců a skupin osob ve vězení</a:t>
            </a:r>
          </a:p>
          <a:p>
            <a:endParaRPr 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2A96A18-261B-4868-8625-683CCE5BEF39}" type="slidenum">
              <a:rPr lang="de-DE" smtClean="0"/>
              <a:pPr>
                <a:defRPr/>
              </a:pPr>
              <a:t>45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9526325-60CF-4BA5-815F-05BA774269CF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38916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91D52BD-1AD8-4CB2-A6EA-37DEB8A87BA3}" type="slidenum">
              <a:rPr lang="de-DE" smtClean="0"/>
              <a:pPr>
                <a:defRPr/>
              </a:pPr>
              <a:t>17</a:t>
            </a:fld>
            <a:endParaRPr lang="de-D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b="1" dirty="0" smtClean="0"/>
              <a:t>Od: </a:t>
            </a:r>
            <a:r>
              <a:rPr lang="cs-CZ" dirty="0" err="1" smtClean="0">
                <a:hlinkClick r:id="rId3"/>
              </a:rPr>
              <a:t>Saksová</a:t>
            </a:r>
            <a:r>
              <a:rPr lang="cs-CZ" dirty="0" smtClean="0">
                <a:hlinkClick r:id="rId3"/>
              </a:rPr>
              <a:t> Renata</a:t>
            </a:r>
            <a:r>
              <a:rPr lang="cs-CZ" i="1" dirty="0" smtClean="0">
                <a:hlinkClick r:id="rId3"/>
              </a:rPr>
              <a:t> &lt;</a:t>
            </a:r>
            <a:r>
              <a:rPr lang="cs-CZ" i="1" dirty="0" err="1" smtClean="0">
                <a:hlinkClick r:id="rId3"/>
              </a:rPr>
              <a:t>RSaksova</a:t>
            </a:r>
            <a:r>
              <a:rPr lang="cs-CZ" i="1" dirty="0" smtClean="0">
                <a:hlinkClick r:id="rId3"/>
              </a:rPr>
              <a:t>@</a:t>
            </a:r>
            <a:r>
              <a:rPr lang="cs-CZ" i="1" dirty="0" err="1" smtClean="0">
                <a:hlinkClick r:id="rId3"/>
              </a:rPr>
              <a:t>grvs.justice.cz</a:t>
            </a:r>
            <a:r>
              <a:rPr lang="cs-CZ" i="1" dirty="0" smtClean="0">
                <a:hlinkClick r:id="rId3"/>
              </a:rPr>
              <a:t>&gt;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2491D2-6919-49A8-822A-F7DF443FEC6F}" type="slidenum">
              <a:rPr lang="de-DE" smtClean="0"/>
              <a:pPr>
                <a:defRPr/>
              </a:pPr>
              <a:t>18</a:t>
            </a:fld>
            <a:endParaRPr 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48132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D447DB2-2BA2-421A-A8A9-5629FE659701}" type="slidenum">
              <a:rPr lang="cs-CZ" smtClean="0">
                <a:latin typeface="Arial" pitchFamily="34" charset="0"/>
              </a:rPr>
              <a:pPr>
                <a:defRPr/>
              </a:pPr>
              <a:t>19</a:t>
            </a:fld>
            <a:endParaRPr lang="cs-CZ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39940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7BC8989-6D1C-4A42-85E9-0217A541CED0}" type="slidenum">
              <a:rPr lang="de-DE" smtClean="0"/>
              <a:pPr>
                <a:defRPr/>
              </a:pPr>
              <a:t>20</a:t>
            </a:fld>
            <a:endParaRPr lang="de-DE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cs-CZ" dirty="0" smtClean="0"/>
              <a:t>Tyto údaje jsou např. ve srovnání s Litvou výborné – uvězněné osoby pod 18 v Lotyšsko </a:t>
            </a:r>
          </a:p>
          <a:p>
            <a:r>
              <a:rPr lang="cs-CZ" dirty="0" smtClean="0"/>
              <a:t>pouze </a:t>
            </a:r>
          </a:p>
          <a:p>
            <a:r>
              <a:rPr lang="cs-CZ" dirty="0" smtClean="0"/>
              <a:t>26 % je ve vězení poprvé, </a:t>
            </a:r>
          </a:p>
          <a:p>
            <a:r>
              <a:rPr lang="cs-CZ" dirty="0" smtClean="0"/>
              <a:t>34 % po druhé</a:t>
            </a:r>
          </a:p>
          <a:p>
            <a:r>
              <a:rPr lang="cs-CZ" dirty="0" smtClean="0"/>
              <a:t>25% po třetí</a:t>
            </a:r>
          </a:p>
          <a:p>
            <a:r>
              <a:rPr lang="cs-CZ" dirty="0" smtClean="0"/>
              <a:t>15% po čtvrté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7BF5BDF-FC47-4D1B-A8B0-E1F5B15BAAEA}" type="slidenum">
              <a:rPr lang="de-DE" smtClean="0"/>
              <a:pPr>
                <a:defRPr/>
              </a:pPr>
              <a:t>21</a:t>
            </a:fld>
            <a:endParaRPr 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cs-CZ" smtClean="0"/>
              <a:t>Přechodné umístění („In transit“) - znamená, že vězňové byli buď před krátkou dobou odsouzeni a čekají na umístění do věznice, nebo odsouzení vězňové, kteří jsou toho času převáženi k soudu či k dalšímu vyšetřování. Osoby, jejichž alternativní trest byl změněn na krátkodobé uvěznění, jsou rovněž umístěny v téže sekci jako vězni dočasně umístění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0C0391E-83CD-4D16-8DF1-58CAC781C066}" type="slidenum">
              <a:rPr lang="de-DE" smtClean="0"/>
              <a:pPr>
                <a:defRPr/>
              </a:pPr>
              <a:t>22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684213" y="836613"/>
            <a:ext cx="7772400" cy="2087562"/>
          </a:xfrm>
          <a:prstGeom prst="rect">
            <a:avLst/>
          </a:prstGeom>
          <a:solidFill>
            <a:schemeClr val="accent2"/>
          </a:solidFill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120000"/>
              </a:lnSpc>
              <a:spcBef>
                <a:spcPct val="10000"/>
              </a:spcBef>
              <a:defRPr/>
            </a:pPr>
            <a:endParaRPr lang="cs-CZ" sz="32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cs"/>
            </a:endParaRPr>
          </a:p>
        </p:txBody>
      </p:sp>
      <p:pic>
        <p:nvPicPr>
          <p:cNvPr id="5" name="Picture 6" descr="hpyp_logo_final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5600" y="1125538"/>
            <a:ext cx="2735263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55650" y="3886200"/>
            <a:ext cx="7561263" cy="1752600"/>
          </a:xfrm>
        </p:spPr>
        <p:txBody>
          <a:bodyPr/>
          <a:lstStyle>
            <a:lvl1pPr marL="0" indent="0">
              <a:lnSpc>
                <a:spcPct val="115000"/>
              </a:lnSpc>
              <a:buFontTx/>
              <a:buNone/>
              <a:defRPr sz="2000"/>
            </a:lvl1pPr>
          </a:lstStyle>
          <a:p>
            <a:r>
              <a:rPr lang="de-DE"/>
              <a:t>Click to edit Master subtitle style</a:t>
            </a:r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ctrTitle"/>
          </p:nvPr>
        </p:nvSpPr>
        <p:spPr bwMode="auto">
          <a:xfrm>
            <a:off x="755650" y="1052513"/>
            <a:ext cx="4464050" cy="17287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de-DE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-12700" y="6572250"/>
            <a:ext cx="552450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fld id="{028E90F7-2231-4202-8DF1-B46BD60F22A6}" type="slidenum">
              <a:rPr lang="en-US" sz="1200" b="1">
                <a:solidFill>
                  <a:schemeClr val="accent2"/>
                </a:solidFill>
                <a:cs typeface="+mn-cs"/>
              </a:rPr>
              <a:pPr eaLnBrk="0" hangingPunct="0">
                <a:spcBef>
                  <a:spcPct val="50000"/>
                </a:spcBef>
                <a:defRPr/>
              </a:pPr>
              <a:t>‹#›</a:t>
            </a:fld>
            <a:endParaRPr lang="en-US" sz="1000">
              <a:solidFill>
                <a:schemeClr val="accent2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3093" name="Text Box 21"/>
          <p:cNvSpPr txBox="1">
            <a:spLocks noChangeArrowheads="1"/>
          </p:cNvSpPr>
          <p:nvPr/>
        </p:nvSpPr>
        <p:spPr bwMode="auto">
          <a:xfrm>
            <a:off x="5508625" y="6600825"/>
            <a:ext cx="36258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de-DE" sz="900">
                <a:solidFill>
                  <a:srgbClr val="5F5F5F"/>
                </a:solidFill>
                <a:cs typeface="+mn-cs"/>
              </a:rPr>
              <a:t>©</a:t>
            </a:r>
          </a:p>
        </p:txBody>
      </p:sp>
      <p:sp>
        <p:nvSpPr>
          <p:cNvPr id="3095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3096" name="Rectangle 24"/>
          <p:cNvSpPr>
            <a:spLocks noChangeArrowheads="1"/>
          </p:cNvSpPr>
          <p:nvPr/>
        </p:nvSpPr>
        <p:spPr bwMode="auto">
          <a:xfrm>
            <a:off x="468313" y="260350"/>
            <a:ext cx="8207375" cy="1012825"/>
          </a:xfrm>
          <a:prstGeom prst="rect">
            <a:avLst/>
          </a:prstGeom>
          <a:solidFill>
            <a:schemeClr val="accent2"/>
          </a:solidFill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120000"/>
              </a:lnSpc>
              <a:spcBef>
                <a:spcPct val="10000"/>
              </a:spcBef>
              <a:defRPr/>
            </a:pPr>
            <a:endParaRPr lang="cs-CZ" sz="32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cs"/>
            </a:endParaRPr>
          </a:p>
        </p:txBody>
      </p:sp>
      <p:pic>
        <p:nvPicPr>
          <p:cNvPr id="1030" name="Picture 25" descr="hpyp_logo_final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451725" y="461963"/>
            <a:ext cx="1006475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ástupný symbol pro nadpis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</p:sldLayoutIdLst>
  <p:txStyles>
    <p:titleStyle>
      <a:lvl1pPr algn="l" rtl="0" eaLnBrk="0" fontAlgn="base" hangingPunct="0">
        <a:lnSpc>
          <a:spcPct val="120000"/>
        </a:lnSpc>
        <a:spcBef>
          <a:spcPct val="10000"/>
        </a:spcBef>
        <a:spcAft>
          <a:spcPct val="0"/>
        </a:spcAft>
        <a:defRPr sz="32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lnSpc>
          <a:spcPct val="120000"/>
        </a:lnSpc>
        <a:spcBef>
          <a:spcPct val="10000"/>
        </a:spcBef>
        <a:spcAft>
          <a:spcPct val="0"/>
        </a:spcAft>
        <a:defRPr sz="32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eaLnBrk="0" fontAlgn="base" hangingPunct="0">
        <a:lnSpc>
          <a:spcPct val="120000"/>
        </a:lnSpc>
        <a:spcBef>
          <a:spcPct val="10000"/>
        </a:spcBef>
        <a:spcAft>
          <a:spcPct val="0"/>
        </a:spcAft>
        <a:defRPr sz="32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eaLnBrk="0" fontAlgn="base" hangingPunct="0">
        <a:lnSpc>
          <a:spcPct val="120000"/>
        </a:lnSpc>
        <a:spcBef>
          <a:spcPct val="10000"/>
        </a:spcBef>
        <a:spcAft>
          <a:spcPct val="0"/>
        </a:spcAft>
        <a:defRPr sz="32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eaLnBrk="0" fontAlgn="base" hangingPunct="0">
        <a:lnSpc>
          <a:spcPct val="120000"/>
        </a:lnSpc>
        <a:spcBef>
          <a:spcPct val="10000"/>
        </a:spcBef>
        <a:spcAft>
          <a:spcPct val="0"/>
        </a:spcAft>
        <a:defRPr sz="32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fontAlgn="base">
        <a:lnSpc>
          <a:spcPct val="120000"/>
        </a:lnSpc>
        <a:spcBef>
          <a:spcPct val="10000"/>
        </a:spcBef>
        <a:spcAft>
          <a:spcPct val="0"/>
        </a:spcAft>
        <a:defRPr sz="32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fontAlgn="base">
        <a:lnSpc>
          <a:spcPct val="120000"/>
        </a:lnSpc>
        <a:spcBef>
          <a:spcPct val="10000"/>
        </a:spcBef>
        <a:spcAft>
          <a:spcPct val="0"/>
        </a:spcAft>
        <a:defRPr sz="32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fontAlgn="base">
        <a:lnSpc>
          <a:spcPct val="120000"/>
        </a:lnSpc>
        <a:spcBef>
          <a:spcPct val="10000"/>
        </a:spcBef>
        <a:spcAft>
          <a:spcPct val="0"/>
        </a:spcAft>
        <a:defRPr sz="32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fontAlgn="base">
        <a:lnSpc>
          <a:spcPct val="120000"/>
        </a:lnSpc>
        <a:spcBef>
          <a:spcPct val="10000"/>
        </a:spcBef>
        <a:spcAft>
          <a:spcPct val="0"/>
        </a:spcAft>
        <a:defRPr sz="32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125000"/>
        </a:lnSpc>
        <a:spcBef>
          <a:spcPct val="30000"/>
        </a:spcBef>
        <a:spcAft>
          <a:spcPct val="0"/>
        </a:spcAft>
        <a:buChar char="•"/>
        <a:defRPr sz="22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25000"/>
        </a:lnSpc>
        <a:spcBef>
          <a:spcPct val="30000"/>
        </a:spcBef>
        <a:spcAft>
          <a:spcPct val="0"/>
        </a:spcAft>
        <a:buChar char="–"/>
        <a:defRPr sz="20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lnSpc>
          <a:spcPct val="125000"/>
        </a:lnSpc>
        <a:spcBef>
          <a:spcPct val="30000"/>
        </a:spcBef>
        <a:spcAft>
          <a:spcPct val="0"/>
        </a:spcAft>
        <a:buChar char="•"/>
        <a:defRPr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lnSpc>
          <a:spcPct val="125000"/>
        </a:lnSpc>
        <a:spcBef>
          <a:spcPct val="30000"/>
        </a:spcBef>
        <a:spcAft>
          <a:spcPct val="0"/>
        </a:spcAft>
        <a:buChar char="–"/>
        <a:defRPr sz="16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lnSpc>
          <a:spcPct val="125000"/>
        </a:lnSpc>
        <a:spcBef>
          <a:spcPct val="30000"/>
        </a:spcBef>
        <a:spcAft>
          <a:spcPct val="0"/>
        </a:spcAft>
        <a:buChar char="»"/>
        <a:defRPr sz="14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lnSpc>
          <a:spcPct val="125000"/>
        </a:lnSpc>
        <a:spcBef>
          <a:spcPct val="30000"/>
        </a:spcBef>
        <a:spcAft>
          <a:spcPct val="0"/>
        </a:spcAft>
        <a:buChar char="»"/>
        <a:defRPr sz="14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lnSpc>
          <a:spcPct val="125000"/>
        </a:lnSpc>
        <a:spcBef>
          <a:spcPct val="30000"/>
        </a:spcBef>
        <a:spcAft>
          <a:spcPct val="0"/>
        </a:spcAft>
        <a:buChar char="»"/>
        <a:defRPr sz="14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lnSpc>
          <a:spcPct val="125000"/>
        </a:lnSpc>
        <a:spcBef>
          <a:spcPct val="30000"/>
        </a:spcBef>
        <a:spcAft>
          <a:spcPct val="0"/>
        </a:spcAft>
        <a:buChar char="»"/>
        <a:defRPr sz="14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lnSpc>
          <a:spcPct val="125000"/>
        </a:lnSpc>
        <a:spcBef>
          <a:spcPct val="30000"/>
        </a:spcBef>
        <a:spcAft>
          <a:spcPct val="0"/>
        </a:spcAft>
        <a:buChar char="»"/>
        <a:defRPr sz="14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8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hpyp.eu/DOCS/Presentations/HPYP%20literature%20review%20%20Bulgaria.pdf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mailto:bayer@adiktologie.cz" TargetMode="External"/><Relationship Id="rId2" Type="http://schemas.openxmlformats.org/officeDocument/2006/relationships/hyperlink" Target="mailto:stefunkova@adiktologie.cz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7"/>
          <p:cNvSpPr txBox="1">
            <a:spLocks noChangeArrowheads="1"/>
          </p:cNvSpPr>
          <p:nvPr/>
        </p:nvSpPr>
        <p:spPr bwMode="auto">
          <a:xfrm>
            <a:off x="755650" y="3429000"/>
            <a:ext cx="77041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k-SK"/>
          </a:p>
        </p:txBody>
      </p:sp>
      <p:sp>
        <p:nvSpPr>
          <p:cNvPr id="150536" name="Text Box 8"/>
          <p:cNvSpPr txBox="1">
            <a:spLocks noChangeArrowheads="1"/>
          </p:cNvSpPr>
          <p:nvPr/>
        </p:nvSpPr>
        <p:spPr bwMode="auto">
          <a:xfrm>
            <a:off x="1116013" y="857250"/>
            <a:ext cx="3887787" cy="182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spcBef>
                <a:spcPct val="50000"/>
              </a:spcBef>
              <a:defRPr/>
            </a:pPr>
            <a:r>
              <a:rPr lang="cs-CZ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Projekt podpora zdraví mladých vězňů (HPYP) (</a:t>
            </a:r>
            <a:r>
              <a:rPr lang="cs-CZ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Health</a:t>
            </a:r>
            <a:r>
              <a:rPr lang="cs-CZ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 </a:t>
            </a:r>
            <a:r>
              <a:rPr lang="cs-CZ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Promotion</a:t>
            </a:r>
            <a:r>
              <a:rPr lang="cs-CZ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 </a:t>
            </a:r>
            <a:r>
              <a:rPr lang="cs-CZ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for</a:t>
            </a:r>
            <a:r>
              <a:rPr lang="cs-CZ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 </a:t>
            </a:r>
            <a:r>
              <a:rPr lang="cs-CZ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Young</a:t>
            </a:r>
            <a:r>
              <a:rPr lang="cs-CZ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 </a:t>
            </a:r>
            <a:r>
              <a:rPr lang="cs-CZ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Prisoners</a:t>
            </a:r>
            <a:r>
              <a:rPr lang="cs-CZ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)</a:t>
            </a:r>
            <a:endParaRPr lang="de-DE" sz="24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  <p:sp>
        <p:nvSpPr>
          <p:cNvPr id="150537" name="Text Box 9"/>
          <p:cNvSpPr txBox="1">
            <a:spLocks noChangeArrowheads="1"/>
          </p:cNvSpPr>
          <p:nvPr/>
        </p:nvSpPr>
        <p:spPr bwMode="auto">
          <a:xfrm>
            <a:off x="971550" y="3573463"/>
            <a:ext cx="7345363" cy="327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cs-CZ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13</a:t>
            </a:r>
            <a:r>
              <a:rPr lang="en-US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.</a:t>
            </a:r>
            <a:r>
              <a:rPr lang="cs-CZ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4</a:t>
            </a:r>
            <a:r>
              <a:rPr lang="en-US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.201</a:t>
            </a:r>
            <a:r>
              <a:rPr lang="cs-CZ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1</a:t>
            </a:r>
            <a:endParaRPr lang="en-US" sz="24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  <a:p>
            <a:pPr>
              <a:spcBef>
                <a:spcPct val="50000"/>
              </a:spcBef>
              <a:defRPr/>
            </a:pPr>
            <a:r>
              <a:rPr lang="cs-CZ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JUDr. Michaela </a:t>
            </a:r>
            <a:r>
              <a:rPr lang="en-US" sz="24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Štefunková</a:t>
            </a:r>
            <a:r>
              <a:rPr lang="en-US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,</a:t>
            </a:r>
            <a:r>
              <a:rPr lang="cs-CZ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 PhD. </a:t>
            </a:r>
          </a:p>
          <a:p>
            <a:pPr>
              <a:spcBef>
                <a:spcPct val="50000"/>
              </a:spcBef>
              <a:defRPr/>
            </a:pPr>
            <a:r>
              <a:rPr lang="cs-CZ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Mgr. Martin </a:t>
            </a:r>
            <a:r>
              <a:rPr lang="en-US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Bayer</a:t>
            </a:r>
            <a:endParaRPr lang="cs-CZ" sz="24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  <a:p>
            <a:pPr>
              <a:spcBef>
                <a:spcPct val="50000"/>
              </a:spcBef>
              <a:defRPr/>
            </a:pPr>
            <a:r>
              <a:rPr lang="en-US" sz="24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Univerzita</a:t>
            </a:r>
            <a:r>
              <a:rPr lang="en-US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 </a:t>
            </a:r>
            <a:r>
              <a:rPr lang="en-US" sz="24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Karlova</a:t>
            </a:r>
            <a:r>
              <a:rPr lang="en-US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 v </a:t>
            </a:r>
            <a:r>
              <a:rPr lang="en-US" sz="24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Praze</a:t>
            </a:r>
            <a:r>
              <a:rPr lang="en-US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, 1. </a:t>
            </a:r>
            <a:r>
              <a:rPr lang="en-US" sz="24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lékařská</a:t>
            </a:r>
            <a:r>
              <a:rPr lang="en-US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 </a:t>
            </a:r>
            <a:r>
              <a:rPr lang="en-US" sz="24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fakulta</a:t>
            </a:r>
            <a:r>
              <a:rPr lang="en-US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, </a:t>
            </a:r>
            <a:r>
              <a:rPr lang="en-US" sz="24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Psychiatrická</a:t>
            </a:r>
            <a:r>
              <a:rPr lang="en-US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 </a:t>
            </a:r>
            <a:r>
              <a:rPr lang="en-US" sz="24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klinika</a:t>
            </a:r>
            <a:r>
              <a:rPr lang="en-US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 1.</a:t>
            </a:r>
            <a:r>
              <a:rPr lang="cs-CZ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 </a:t>
            </a:r>
            <a:r>
              <a:rPr lang="en-US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LF a VFN, Centrum </a:t>
            </a:r>
            <a:r>
              <a:rPr lang="en-US" sz="24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adiktologie</a:t>
            </a:r>
            <a:endParaRPr lang="en-US" sz="24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  <a:p>
            <a:pPr>
              <a:spcBef>
                <a:spcPct val="50000"/>
              </a:spcBef>
              <a:defRPr/>
            </a:pPr>
            <a:endParaRPr lang="de-DE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63" y="333375"/>
            <a:ext cx="8229600" cy="952500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100000"/>
              </a:lnSpc>
              <a:defRPr/>
            </a:pPr>
            <a:r>
              <a:rPr lang="cs-CZ" sz="2900" b="1" dirty="0" smtClean="0"/>
              <a:t>Vězeňská populace v ČR</a:t>
            </a:r>
            <a:br>
              <a:rPr lang="cs-CZ" sz="2900" b="1" dirty="0" smtClean="0"/>
            </a:br>
            <a:endParaRPr lang="sk-SK" sz="2900" dirty="0" smtClean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1412875"/>
            <a:ext cx="8280400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3" name="Obdélník 4"/>
          <p:cNvSpPr>
            <a:spLocks noChangeArrowheads="1"/>
          </p:cNvSpPr>
          <p:nvPr/>
        </p:nvSpPr>
        <p:spPr bwMode="auto">
          <a:xfrm>
            <a:off x="6516688" y="6516688"/>
            <a:ext cx="23903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 dirty="0"/>
              <a:t>Statistické údaje </a:t>
            </a:r>
            <a:r>
              <a:rPr lang="cs-CZ" b="1" dirty="0" smtClean="0"/>
              <a:t>2/6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b="1" dirty="0" smtClean="0"/>
              <a:t>Věznice v ČR</a:t>
            </a:r>
            <a:r>
              <a:rPr lang="sk-SK" b="1" dirty="0" smtClean="0"/>
              <a:t/>
            </a:r>
            <a:br>
              <a:rPr lang="sk-SK" b="1" dirty="0" smtClean="0"/>
            </a:br>
            <a:endParaRPr lang="sk-SK" b="1" dirty="0" smtClean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697413"/>
          </a:xfrm>
        </p:spPr>
        <p:txBody>
          <a:bodyPr/>
          <a:lstStyle/>
          <a:p>
            <a:pPr algn="just" eaLnBrk="1" hangingPunct="1">
              <a:defRPr/>
            </a:pP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České republice s v současnosti nachází 36 věznic</a:t>
            </a:r>
          </a:p>
          <a:p>
            <a:pPr lvl="1" algn="just" eaLnBrk="1" hangingPunct="1">
              <a:defRPr/>
            </a:pPr>
            <a:r>
              <a:rPr lang="cs-CZ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toho 10 vazebních věznic </a:t>
            </a:r>
          </a:p>
          <a:p>
            <a:pPr lvl="1" algn="just" eaLnBrk="1" hangingPunct="1">
              <a:defRPr/>
            </a:pPr>
            <a:r>
              <a:rPr lang="cs-CZ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dva </a:t>
            </a:r>
            <a:r>
              <a:rPr lang="cs-CZ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detenční</a:t>
            </a:r>
            <a:r>
              <a:rPr lang="cs-CZ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ústavy</a:t>
            </a:r>
            <a:endParaRPr lang="en-US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defRPr/>
            </a:pPr>
            <a:r>
              <a:rPr lang="cs-CZ" sz="2000" dirty="0" smtClean="0"/>
              <a:t>Věznice se člení podle způsobu vnějšího střežení a zajištění bezpečnosti do čtyř základních typů</a:t>
            </a:r>
          </a:p>
          <a:p>
            <a:pPr lvl="1" eaLnBrk="1" hangingPunct="1">
              <a:defRPr/>
            </a:pPr>
            <a:r>
              <a:rPr lang="cs-CZ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 dohledem</a:t>
            </a:r>
          </a:p>
          <a:p>
            <a:pPr lvl="1" eaLnBrk="1" hangingPunct="1">
              <a:defRPr/>
            </a:pPr>
            <a:r>
              <a:rPr lang="cs-CZ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 dozorem</a:t>
            </a:r>
          </a:p>
          <a:p>
            <a:pPr lvl="1" eaLnBrk="1" hangingPunct="1">
              <a:defRPr/>
            </a:pPr>
            <a:r>
              <a:rPr lang="cs-CZ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 ostrahou</a:t>
            </a:r>
          </a:p>
          <a:p>
            <a:pPr lvl="1" eaLnBrk="1" hangingPunct="1">
              <a:defRPr/>
            </a:pPr>
            <a:r>
              <a:rPr lang="cs-CZ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 zvýšenou ostrahou</a:t>
            </a:r>
          </a:p>
          <a:p>
            <a:pPr eaLnBrk="1" hangingPunct="1">
              <a:defRPr/>
            </a:pPr>
            <a:r>
              <a:rPr lang="cs-CZ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zvláštní věznice pro mladistvé</a:t>
            </a:r>
            <a:endParaRPr lang="en-US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1301750"/>
          </a:xfrm>
        </p:spPr>
        <p:txBody>
          <a:bodyPr/>
          <a:lstStyle/>
          <a:p>
            <a:pPr eaLnBrk="1" hangingPunct="1">
              <a:defRPr/>
            </a:pPr>
            <a:r>
              <a:rPr lang="cs-CZ" b="1" dirty="0" smtClean="0"/>
              <a:t>Mapa věznic, vazebních věznic a</a:t>
            </a:r>
            <a:br>
              <a:rPr lang="cs-CZ" b="1" dirty="0" smtClean="0"/>
            </a:br>
            <a:r>
              <a:rPr lang="cs-CZ" b="1" dirty="0" smtClean="0"/>
              <a:t> </a:t>
            </a:r>
            <a:r>
              <a:rPr lang="cs-CZ" b="1" dirty="0" err="1" smtClean="0"/>
              <a:t>detenčních</a:t>
            </a:r>
            <a:r>
              <a:rPr lang="cs-CZ" b="1" dirty="0" smtClean="0"/>
              <a:t> ústavů ČR</a:t>
            </a:r>
            <a:endParaRPr lang="en-GB" dirty="0"/>
          </a:p>
        </p:txBody>
      </p:sp>
      <p:pic>
        <p:nvPicPr>
          <p:cNvPr id="1433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000125" y="1500188"/>
            <a:ext cx="6804025" cy="5102225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8810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3100" b="1" dirty="0" smtClean="0"/>
              <a:t>Základní d</a:t>
            </a:r>
            <a:r>
              <a:rPr lang="en-US" sz="3100" b="1" dirty="0" err="1" smtClean="0"/>
              <a:t>i</a:t>
            </a:r>
            <a:r>
              <a:rPr lang="cs-CZ" sz="3100" b="1" dirty="0" err="1" smtClean="0"/>
              <a:t>ferenciační</a:t>
            </a:r>
            <a:r>
              <a:rPr lang="cs-CZ" sz="3100" b="1" dirty="0" smtClean="0"/>
              <a:t> skupiny</a:t>
            </a:r>
            <a:r>
              <a:rPr lang="cs-CZ" sz="2900" b="1" dirty="0" smtClean="0"/>
              <a:t/>
            </a:r>
            <a:br>
              <a:rPr lang="cs-CZ" sz="2900" b="1" dirty="0" smtClean="0"/>
            </a:br>
            <a:endParaRPr lang="en-US" sz="2900" b="1" dirty="0" smtClean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23850" y="1268413"/>
            <a:ext cx="8229600" cy="5002212"/>
          </a:xfrm>
        </p:spPr>
        <p:txBody>
          <a:bodyPr/>
          <a:lstStyle/>
          <a:p>
            <a:pPr eaLnBrk="1" hangingPunct="1">
              <a:defRPr/>
            </a:pPr>
            <a:r>
              <a:rPr lang="cs-CZ" sz="1800" dirty="0" smtClean="0"/>
              <a:t>Na základě charakteristiky osobnosti a spáchaného provinění se ve věznicích pro mladistvé rozdělují odsouzení do čtyř základních diferenciačních skupin</a:t>
            </a:r>
          </a:p>
          <a:p>
            <a:pPr marL="914400" lvl="1" indent="-457200" eaLnBrk="1" hangingPunct="1">
              <a:buFontTx/>
              <a:buAutoNum type="alphaUcPeriod"/>
              <a:defRPr/>
            </a:pPr>
            <a:r>
              <a:rPr lang="cs-CZ" sz="1600" dirty="0" smtClean="0"/>
              <a:t>odsouzení se základní charakteristikou osobnosti v normálu, u nichž poruchy chování vyplývají z nevhodného sociálního prostředí, emocionální a sociální nevyzrálosti, popřípadě špatného zacházení</a:t>
            </a:r>
          </a:p>
          <a:p>
            <a:pPr marL="914400" lvl="1" indent="-457200" eaLnBrk="1" hangingPunct="1">
              <a:buFontTx/>
              <a:buAutoNum type="alphaUcPeriod"/>
              <a:defRPr/>
            </a:pPr>
            <a:r>
              <a:rPr lang="cs-CZ" sz="1600" dirty="0" smtClean="0"/>
              <a:t>odsouzení s naznačeným disharmonickým vývojem osobnosti</a:t>
            </a:r>
          </a:p>
          <a:p>
            <a:pPr marL="914400" lvl="1" indent="-457200" eaLnBrk="1" hangingPunct="1">
              <a:buFontTx/>
              <a:buAutoNum type="alphaUcPeriod"/>
              <a:defRPr/>
            </a:pPr>
            <a:r>
              <a:rPr lang="cs-CZ" sz="1600" dirty="0" smtClean="0"/>
              <a:t>odsouzení s poruchami chování včetně poruch chování způsobených užíváním návykových látek, kteří vyžadují specializovaný výkon trestního opatření</a:t>
            </a:r>
          </a:p>
          <a:p>
            <a:pPr marL="914400" lvl="1" indent="-457200" eaLnBrk="1" hangingPunct="1">
              <a:buFontTx/>
              <a:buAutoNum type="alphaUcPeriod"/>
              <a:defRPr/>
            </a:pPr>
            <a:r>
              <a:rPr lang="cs-CZ" sz="1600" dirty="0" smtClean="0"/>
              <a:t>odsouzení s mentální retardací.</a:t>
            </a:r>
          </a:p>
          <a:p>
            <a:pPr eaLnBrk="1" hangingPunct="1">
              <a:defRPr/>
            </a:pPr>
            <a:r>
              <a:rPr lang="cs-CZ" sz="1800" dirty="0" smtClean="0"/>
              <a:t>O zařazení mladistvého rozhoduje ředitel věznice na základě doporučení odborných zaměstnanců</a:t>
            </a:r>
          </a:p>
          <a:p>
            <a:pPr eaLnBrk="1" hangingPunct="1">
              <a:defRPr/>
            </a:pPr>
            <a:r>
              <a:rPr lang="cs-CZ" sz="1800" dirty="0" smtClean="0"/>
              <a:t>Základní skupiny vnitřní diferenciace se zpravidla člení na tři prostupné skupiny (mladiství zařazováni na základě svého chování, jednání, postojů ke spáchanému provinění a výkonu trestního opatření)</a:t>
            </a:r>
            <a:endParaRPr lang="sk-SK" sz="1800" dirty="0" smtClean="0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b="1" dirty="0" smtClean="0"/>
              <a:t>Vazba mladistvého </a:t>
            </a:r>
            <a:r>
              <a:rPr lang="cs-CZ" sz="2900" b="1" dirty="0" smtClean="0"/>
              <a:t/>
            </a:r>
            <a:br>
              <a:rPr lang="cs-CZ" sz="2900" b="1" dirty="0" smtClean="0"/>
            </a:br>
            <a:endParaRPr lang="sk-SK" sz="2900" b="1" dirty="0" smtClean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713288"/>
          </a:xfrm>
        </p:spPr>
        <p:txBody>
          <a:bodyPr/>
          <a:lstStyle/>
          <a:p>
            <a:pPr algn="just" eaLnBrk="1" hangingPunct="1">
              <a:defRPr/>
            </a:pPr>
            <a:r>
              <a:rPr lang="cs-CZ" dirty="0" smtClean="0"/>
              <a:t>Mladistvý může být vzat do vazby jedině tehdy, nelze-li účelu vazby dosáhnout jinak</a:t>
            </a:r>
            <a:endParaRPr lang="sk-SK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 eaLnBrk="1" hangingPunct="1">
              <a:defRPr/>
            </a:pPr>
            <a:r>
              <a:rPr lang="cs-CZ" dirty="0" smtClean="0"/>
              <a:t>Vazba v řízení ve věcech mladistvých nesmí trvat déle než dva měsíce, a jde-li o zvlášť závažné provinění nesmí trvat déle než šest měsíců</a:t>
            </a:r>
            <a:endParaRPr lang="sk-SK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defRPr/>
            </a:pPr>
            <a:r>
              <a:rPr lang="cs-CZ" dirty="0" smtClean="0"/>
              <a:t>Vazbu mladistvého lze nahradit </a:t>
            </a:r>
          </a:p>
          <a:p>
            <a:pPr lvl="1" eaLnBrk="1" hangingPunct="1">
              <a:defRPr/>
            </a:pPr>
            <a:r>
              <a:rPr lang="cs-CZ" dirty="0" smtClean="0"/>
              <a:t>zárukou </a:t>
            </a:r>
            <a:r>
              <a:rPr lang="cs-CZ" sz="1800" dirty="0" smtClean="0"/>
              <a:t>(zájmové sdružení občanů anebo důvěryhodná osoba) </a:t>
            </a:r>
            <a:endParaRPr lang="cs-CZ" dirty="0" smtClean="0"/>
          </a:p>
          <a:p>
            <a:pPr lvl="1" eaLnBrk="1" hangingPunct="1">
              <a:defRPr/>
            </a:pPr>
            <a:r>
              <a:rPr lang="cs-CZ" dirty="0" smtClean="0"/>
              <a:t>dohledem probačního úředníka</a:t>
            </a:r>
          </a:p>
          <a:p>
            <a:pPr lvl="1" eaLnBrk="1" hangingPunct="1">
              <a:defRPr/>
            </a:pPr>
            <a:r>
              <a:rPr lang="cs-CZ" dirty="0" smtClean="0"/>
              <a:t>písemným slibem obviněného</a:t>
            </a:r>
          </a:p>
          <a:p>
            <a:pPr lvl="1" eaLnBrk="1" hangingPunct="1">
              <a:defRPr/>
            </a:pPr>
            <a:r>
              <a:rPr lang="cs-CZ" dirty="0" smtClean="0"/>
              <a:t>umístěním v péči důvěryhodné osoby.</a:t>
            </a:r>
          </a:p>
          <a:p>
            <a:pPr lvl="1" eaLnBrk="1" hangingPunct="1">
              <a:defRPr/>
            </a:pPr>
            <a:r>
              <a:rPr lang="cs-CZ" dirty="0" smtClean="0"/>
              <a:t>peněžitou zárukou</a:t>
            </a:r>
            <a:endParaRPr lang="sk-SK" dirty="0" smtClean="0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b="1" dirty="0" smtClean="0"/>
              <a:t>Vazba/VTOS u žen</a:t>
            </a:r>
            <a:r>
              <a:rPr lang="sk-SK" b="1" dirty="0" smtClean="0"/>
              <a:t/>
            </a:r>
            <a:br>
              <a:rPr lang="sk-SK" b="1" dirty="0" smtClean="0"/>
            </a:br>
            <a:endParaRPr lang="sk-SK" dirty="0" smtClean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784725"/>
          </a:xfrm>
        </p:spPr>
        <p:txBody>
          <a:bodyPr/>
          <a:lstStyle/>
          <a:p>
            <a:pPr algn="just" eaLnBrk="1" hangingPunct="1">
              <a:defRPr/>
            </a:pP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Vykonává se odděleně ve věznicích nebo ve zvláštních odděleních</a:t>
            </a:r>
            <a:endParaRPr lang="sk-SK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 eaLnBrk="1" hangingPunct="1">
              <a:defRPr/>
            </a:pP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Vnitřní řád, obsah a formy zacházení se ženami zásadně přihlížejí k psychickým a fyziologickým zvláštnostem žen</a:t>
            </a:r>
            <a:endParaRPr lang="sk-SK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 eaLnBrk="1" hangingPunct="1">
              <a:defRPr/>
            </a:pP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případech hodných zvláštního zřetele, jestliže takový postup umožňují podmínky ve věznici a osobnostní předpoklady odsouzené ženy, může být odsouzené ženě na její žádost povoleno, aby ve výkonu trestu měla u sebe a starala se o své dítě zpravidla do 3 let jeho věku (ve vazbě do 1 roku)</a:t>
            </a:r>
            <a:endParaRPr lang="sk-SK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defRPr/>
            </a:pP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Základem programu zacházení zpracovávaného je celodenní péče matky o dítě</a:t>
            </a:r>
          </a:p>
          <a:p>
            <a:pPr eaLnBrk="1" hangingPunct="1">
              <a:defRPr/>
            </a:pP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Matka zajišťuje veškeré potřeby pro dítě z vlastních prostředků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b="1" dirty="0" smtClean="0"/>
              <a:t>Vazba/VTOS u cizinců</a:t>
            </a:r>
            <a:br>
              <a:rPr lang="cs-CZ" b="1" dirty="0" smtClean="0"/>
            </a:br>
            <a:endParaRPr lang="sk-SK" b="1" dirty="0" smtClean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784725"/>
          </a:xfrm>
        </p:spPr>
        <p:txBody>
          <a:bodyPr/>
          <a:lstStyle/>
          <a:p>
            <a:pPr algn="just" eaLnBrk="1" hangingPunct="1">
              <a:defRPr/>
            </a:pP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Při umísťování je třeba přihlédnout k tomu, aby cizinci hovořící stejným jazykem nebo znalí některého z jazyků mohli spolu komunikovat (pokud to není v rozporu s účelem vazby)</a:t>
            </a:r>
          </a:p>
          <a:p>
            <a:pPr algn="just" eaLnBrk="1" hangingPunct="1">
              <a:defRPr/>
            </a:pP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Věznice podle možností přihlíží i k požadavkům kulturních a náboženských tradic cizinců</a:t>
            </a:r>
          </a:p>
          <a:p>
            <a:pPr algn="just" eaLnBrk="1" hangingPunct="1">
              <a:defRPr/>
            </a:pP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Bezprostředně po přijetí se cizinec poučí o právu obracet se na diplomatickou misi a konzulární úřad státu, jehož je státním občanem</a:t>
            </a:r>
          </a:p>
          <a:p>
            <a:pPr algn="just" eaLnBrk="1" hangingPunct="1">
              <a:defRPr/>
            </a:pP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 přijetí do výkonu trestu poučí i o možnosti podat žádost o předání k VTOS do státu, jehož je státním občanem, jakož i o právních důsledcích tohoto předání</a:t>
            </a:r>
          </a:p>
          <a:p>
            <a:pPr algn="just" eaLnBrk="1" hangingPunct="1">
              <a:defRPr/>
            </a:pP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Poučení se provádí v mateřském jazyce cizince nebo v jazyce, jemuž rozumí</a:t>
            </a:r>
            <a:endParaRPr 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008063"/>
          </a:xfrm>
        </p:spPr>
        <p:txBody>
          <a:bodyPr/>
          <a:lstStyle/>
          <a:p>
            <a:pPr eaLnBrk="1" hangingPunct="1">
              <a:lnSpc>
                <a:spcPct val="100000"/>
              </a:lnSpc>
              <a:defRPr/>
            </a:pPr>
            <a:r>
              <a:rPr lang="cs-CZ" b="1" dirty="0" smtClean="0"/>
              <a:t>Věkové složení obviněných </a:t>
            </a:r>
            <a:r>
              <a:rPr lang="sk-SK" b="1" dirty="0" smtClean="0"/>
              <a:t/>
            </a:r>
            <a:br>
              <a:rPr lang="sk-SK" b="1" dirty="0" smtClean="0"/>
            </a:br>
            <a:r>
              <a:rPr lang="en-GB" sz="1800" b="1" dirty="0" smtClean="0"/>
              <a:t>(</a:t>
            </a:r>
            <a:r>
              <a:rPr lang="cs-CZ" sz="1800" b="1" dirty="0" smtClean="0"/>
              <a:t>Statistická ročenka GŘ VSČR 2009, stav ke dni 31.12.2009</a:t>
            </a:r>
            <a:r>
              <a:rPr lang="en-GB" sz="1800" b="1" dirty="0" smtClean="0"/>
              <a:t>) </a:t>
            </a:r>
            <a:endParaRPr lang="sk-SK" sz="1800" b="1" dirty="0" smtClean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graphicFrame>
        <p:nvGraphicFramePr>
          <p:cNvPr id="6" name="Zástupný symbol obsahu 3"/>
          <p:cNvGraphicFramePr>
            <a:graphicFrameLocks/>
          </p:cNvGraphicFramePr>
          <p:nvPr/>
        </p:nvGraphicFramePr>
        <p:xfrm>
          <a:off x="468313" y="1412875"/>
          <a:ext cx="8208911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  <a:gridCol w="1440160"/>
                <a:gridCol w="1543941"/>
                <a:gridCol w="1610150"/>
                <a:gridCol w="1670444"/>
              </a:tblGrid>
              <a:tr h="856935">
                <a:tc>
                  <a:txBody>
                    <a:bodyPr/>
                    <a:lstStyle/>
                    <a:p>
                      <a:pPr algn="ctr"/>
                      <a:r>
                        <a:rPr lang="cs-CZ" sz="2400" b="1" kern="1200" noProof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Věk obviněných </a:t>
                      </a:r>
                      <a:r>
                        <a:rPr lang="cs-CZ" sz="2400" b="1" kern="1200" baseline="0" noProof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osob</a:t>
                      </a:r>
                      <a:endParaRPr lang="en-US" sz="20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kern="1200" noProof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Muži</a:t>
                      </a:r>
                      <a:endParaRPr lang="en-US" sz="2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kern="1200" noProof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Ženy</a:t>
                      </a:r>
                      <a:endParaRPr lang="en-US" sz="2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kern="1200" noProof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Celkem</a:t>
                      </a:r>
                      <a:endParaRPr lang="en-US" sz="2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kern="1200" noProof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% V</a:t>
                      </a:r>
                      <a:r>
                        <a:rPr lang="cs-CZ" sz="2400" b="1" kern="1200" baseline="0" noProof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rámci celkové populace VV</a:t>
                      </a:r>
                      <a:endParaRPr lang="en-US" sz="2400" noProof="0" dirty="0"/>
                    </a:p>
                  </a:txBody>
                  <a:tcPr anchor="ctr"/>
                </a:tc>
              </a:tr>
              <a:tr h="432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  <a:tab pos="1348740" algn="l"/>
                          <a:tab pos="1798320" algn="l"/>
                          <a:tab pos="2247900" algn="l"/>
                          <a:tab pos="2697480" algn="l"/>
                          <a:tab pos="3147060" algn="l"/>
                          <a:tab pos="3596640" algn="l"/>
                          <a:tab pos="4046220" algn="l"/>
                          <a:tab pos="4495800" algn="l"/>
                          <a:tab pos="4945380" algn="l"/>
                          <a:tab pos="5394960" algn="l"/>
                          <a:tab pos="5844540" algn="l"/>
                          <a:tab pos="6294120" algn="l"/>
                          <a:tab pos="449580" algn="l"/>
                        </a:tabLst>
                      </a:pPr>
                      <a:r>
                        <a:rPr lang="cs-CZ" sz="2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-16</a:t>
                      </a:r>
                      <a:endParaRPr lang="sk-SK" sz="2400" dirty="0">
                        <a:latin typeface="Arial"/>
                        <a:ea typeface="Ari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  <a:tab pos="1348740" algn="l"/>
                          <a:tab pos="1798320" algn="l"/>
                          <a:tab pos="2247900" algn="l"/>
                          <a:tab pos="2697480" algn="l"/>
                          <a:tab pos="3147060" algn="l"/>
                          <a:tab pos="3596640" algn="l"/>
                          <a:tab pos="4046220" algn="l"/>
                          <a:tab pos="4495800" algn="l"/>
                          <a:tab pos="4945380" algn="l"/>
                          <a:tab pos="5394960" algn="l"/>
                          <a:tab pos="5844540" algn="l"/>
                          <a:tab pos="6294120" algn="l"/>
                          <a:tab pos="449580" algn="l"/>
                        </a:tabLst>
                      </a:pPr>
                      <a:r>
                        <a:rPr lang="cs-CZ" sz="24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</a:t>
                      </a:r>
                      <a:endParaRPr lang="sk-SK" sz="2400" dirty="0">
                        <a:latin typeface="Arial"/>
                        <a:ea typeface="Ari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  <a:tab pos="1348740" algn="l"/>
                          <a:tab pos="1798320" algn="l"/>
                          <a:tab pos="2247900" algn="l"/>
                          <a:tab pos="2697480" algn="l"/>
                          <a:tab pos="3147060" algn="l"/>
                          <a:tab pos="3596640" algn="l"/>
                          <a:tab pos="4046220" algn="l"/>
                          <a:tab pos="4495800" algn="l"/>
                          <a:tab pos="4945380" algn="l"/>
                          <a:tab pos="5394960" algn="l"/>
                          <a:tab pos="5844540" algn="l"/>
                          <a:tab pos="6294120" algn="l"/>
                          <a:tab pos="449580" algn="l"/>
                        </a:tabLst>
                      </a:pPr>
                      <a:r>
                        <a:rPr lang="cs-CZ" sz="24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-      </a:t>
                      </a:r>
                      <a:endParaRPr lang="sk-SK" sz="2400" dirty="0">
                        <a:latin typeface="Arial"/>
                        <a:ea typeface="Ari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  <a:tab pos="1348740" algn="l"/>
                          <a:tab pos="1798320" algn="l"/>
                          <a:tab pos="2247900" algn="l"/>
                          <a:tab pos="2697480" algn="l"/>
                          <a:tab pos="3147060" algn="l"/>
                          <a:tab pos="3596640" algn="l"/>
                          <a:tab pos="4046220" algn="l"/>
                          <a:tab pos="4495800" algn="l"/>
                          <a:tab pos="4945380" algn="l"/>
                          <a:tab pos="5394960" algn="l"/>
                          <a:tab pos="5844540" algn="l"/>
                          <a:tab pos="6294120" algn="l"/>
                          <a:tab pos="449580" algn="l"/>
                        </a:tabLst>
                      </a:pPr>
                      <a:r>
                        <a:rPr lang="cs-CZ" sz="24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    </a:t>
                      </a:r>
                      <a:endParaRPr lang="sk-SK" sz="2400" dirty="0">
                        <a:latin typeface="Arial"/>
                        <a:ea typeface="Ari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  <a:tab pos="1348740" algn="l"/>
                          <a:tab pos="1798320" algn="l"/>
                          <a:tab pos="2247900" algn="l"/>
                          <a:tab pos="2697480" algn="l"/>
                          <a:tab pos="3147060" algn="l"/>
                          <a:tab pos="3596640" algn="l"/>
                          <a:tab pos="4046220" algn="l"/>
                          <a:tab pos="4495800" algn="l"/>
                          <a:tab pos="4945380" algn="l"/>
                          <a:tab pos="5394960" algn="l"/>
                          <a:tab pos="5844540" algn="l"/>
                          <a:tab pos="6294120" algn="l"/>
                          <a:tab pos="449580" algn="l"/>
                        </a:tabLst>
                      </a:pPr>
                      <a:r>
                        <a:rPr lang="cs-CZ" sz="24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0,17 %  </a:t>
                      </a:r>
                      <a:endParaRPr lang="sk-SK" sz="2400" dirty="0">
                        <a:latin typeface="Arial"/>
                        <a:ea typeface="Arial"/>
                      </a:endParaRPr>
                    </a:p>
                  </a:txBody>
                  <a:tcPr marL="44450" marR="44450" marT="0" marB="0" anchor="ctr"/>
                </a:tc>
              </a:tr>
              <a:tr h="432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  <a:tab pos="1348740" algn="l"/>
                          <a:tab pos="1798320" algn="l"/>
                          <a:tab pos="2247900" algn="l"/>
                          <a:tab pos="2697480" algn="l"/>
                          <a:tab pos="3147060" algn="l"/>
                          <a:tab pos="3596640" algn="l"/>
                          <a:tab pos="4046220" algn="l"/>
                          <a:tab pos="4495800" algn="l"/>
                          <a:tab pos="4945380" algn="l"/>
                          <a:tab pos="5394960" algn="l"/>
                          <a:tab pos="5844540" algn="l"/>
                          <a:tab pos="6294120" algn="l"/>
                          <a:tab pos="449580" algn="l"/>
                        </a:tabLst>
                      </a:pPr>
                      <a:r>
                        <a:rPr lang="cs-CZ" sz="2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16-17</a:t>
                      </a:r>
                      <a:endParaRPr lang="sk-SK" sz="2400" dirty="0">
                        <a:latin typeface="Arial"/>
                        <a:ea typeface="Ari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  <a:tab pos="1348740" algn="l"/>
                          <a:tab pos="1798320" algn="l"/>
                          <a:tab pos="2247900" algn="l"/>
                          <a:tab pos="2697480" algn="l"/>
                          <a:tab pos="3147060" algn="l"/>
                          <a:tab pos="3596640" algn="l"/>
                          <a:tab pos="4046220" algn="l"/>
                          <a:tab pos="4495800" algn="l"/>
                          <a:tab pos="4945380" algn="l"/>
                          <a:tab pos="5394960" algn="l"/>
                          <a:tab pos="5844540" algn="l"/>
                          <a:tab pos="6294120" algn="l"/>
                          <a:tab pos="449580" algn="l"/>
                        </a:tabLst>
                      </a:pPr>
                      <a:r>
                        <a:rPr lang="cs-CZ" sz="24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18    </a:t>
                      </a:r>
                      <a:endParaRPr lang="sk-SK" sz="2400" dirty="0">
                        <a:latin typeface="Arial"/>
                        <a:ea typeface="Ari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  <a:tab pos="1348740" algn="l"/>
                          <a:tab pos="1798320" algn="l"/>
                          <a:tab pos="2247900" algn="l"/>
                          <a:tab pos="2697480" algn="l"/>
                          <a:tab pos="3147060" algn="l"/>
                          <a:tab pos="3596640" algn="l"/>
                          <a:tab pos="4046220" algn="l"/>
                          <a:tab pos="4495800" algn="l"/>
                          <a:tab pos="4945380" algn="l"/>
                          <a:tab pos="5394960" algn="l"/>
                          <a:tab pos="5844540" algn="l"/>
                          <a:tab pos="6294120" algn="l"/>
                          <a:tab pos="449580" algn="l"/>
                        </a:tabLst>
                      </a:pPr>
                      <a:r>
                        <a:rPr lang="cs-CZ" sz="24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-      </a:t>
                      </a:r>
                      <a:endParaRPr lang="sk-SK" sz="2400" dirty="0">
                        <a:latin typeface="Arial"/>
                        <a:ea typeface="Ari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  <a:tab pos="1348740" algn="l"/>
                          <a:tab pos="1798320" algn="l"/>
                          <a:tab pos="2247900" algn="l"/>
                          <a:tab pos="2697480" algn="l"/>
                          <a:tab pos="3147060" algn="l"/>
                          <a:tab pos="3596640" algn="l"/>
                          <a:tab pos="4046220" algn="l"/>
                          <a:tab pos="4495800" algn="l"/>
                          <a:tab pos="4945380" algn="l"/>
                          <a:tab pos="5394960" algn="l"/>
                          <a:tab pos="5844540" algn="l"/>
                          <a:tab pos="6294120" algn="l"/>
                          <a:tab pos="449580" algn="l"/>
                        </a:tabLst>
                      </a:pPr>
                      <a:r>
                        <a:rPr lang="cs-CZ" sz="24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18    </a:t>
                      </a:r>
                      <a:endParaRPr lang="sk-SK" sz="2400" dirty="0">
                        <a:latin typeface="Arial"/>
                        <a:ea typeface="Ari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  <a:tab pos="1348740" algn="l"/>
                          <a:tab pos="1798320" algn="l"/>
                          <a:tab pos="2247900" algn="l"/>
                          <a:tab pos="2697480" algn="l"/>
                          <a:tab pos="3147060" algn="l"/>
                          <a:tab pos="3596640" algn="l"/>
                          <a:tab pos="4046220" algn="l"/>
                          <a:tab pos="4495800" algn="l"/>
                          <a:tab pos="4945380" algn="l"/>
                          <a:tab pos="5394960" algn="l"/>
                          <a:tab pos="5844540" algn="l"/>
                          <a:tab pos="6294120" algn="l"/>
                          <a:tab pos="449580" algn="l"/>
                        </a:tabLst>
                      </a:pPr>
                      <a:r>
                        <a:rPr lang="cs-CZ" sz="24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0,76 % </a:t>
                      </a:r>
                      <a:endParaRPr lang="sk-SK" sz="2400" dirty="0">
                        <a:latin typeface="Arial"/>
                        <a:ea typeface="Arial"/>
                      </a:endParaRPr>
                    </a:p>
                  </a:txBody>
                  <a:tcPr marL="44450" marR="44450" marT="0" marB="0" anchor="ctr"/>
                </a:tc>
              </a:tr>
              <a:tr h="432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  <a:tab pos="1348740" algn="l"/>
                          <a:tab pos="1798320" algn="l"/>
                          <a:tab pos="2247900" algn="l"/>
                          <a:tab pos="2697480" algn="l"/>
                          <a:tab pos="3147060" algn="l"/>
                          <a:tab pos="3596640" algn="l"/>
                          <a:tab pos="4046220" algn="l"/>
                          <a:tab pos="4495800" algn="l"/>
                          <a:tab pos="4945380" algn="l"/>
                          <a:tab pos="5394960" algn="l"/>
                          <a:tab pos="5844540" algn="l"/>
                          <a:tab pos="6294120" algn="l"/>
                          <a:tab pos="449580" algn="l"/>
                        </a:tabLst>
                      </a:pPr>
                      <a:r>
                        <a:rPr lang="cs-CZ" sz="2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17-18</a:t>
                      </a:r>
                      <a:endParaRPr lang="sk-SK" sz="2400" dirty="0">
                        <a:latin typeface="Arial"/>
                        <a:ea typeface="Ari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  <a:tab pos="1348740" algn="l"/>
                          <a:tab pos="1798320" algn="l"/>
                          <a:tab pos="2247900" algn="l"/>
                          <a:tab pos="2697480" algn="l"/>
                          <a:tab pos="3147060" algn="l"/>
                          <a:tab pos="3596640" algn="l"/>
                          <a:tab pos="4046220" algn="l"/>
                          <a:tab pos="4495800" algn="l"/>
                          <a:tab pos="4945380" algn="l"/>
                          <a:tab pos="5394960" algn="l"/>
                          <a:tab pos="5844540" algn="l"/>
                          <a:tab pos="6294120" algn="l"/>
                          <a:tab pos="449580" algn="l"/>
                        </a:tabLst>
                      </a:pPr>
                      <a:r>
                        <a:rPr lang="cs-CZ" sz="24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22    </a:t>
                      </a:r>
                      <a:endParaRPr lang="sk-SK" sz="2400" dirty="0">
                        <a:latin typeface="Arial"/>
                        <a:ea typeface="Ari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  <a:tab pos="1348740" algn="l"/>
                          <a:tab pos="1798320" algn="l"/>
                          <a:tab pos="2247900" algn="l"/>
                          <a:tab pos="2697480" algn="l"/>
                          <a:tab pos="3147060" algn="l"/>
                          <a:tab pos="3596640" algn="l"/>
                          <a:tab pos="4046220" algn="l"/>
                          <a:tab pos="4495800" algn="l"/>
                          <a:tab pos="4945380" algn="l"/>
                          <a:tab pos="5394960" algn="l"/>
                          <a:tab pos="5844540" algn="l"/>
                          <a:tab pos="6294120" algn="l"/>
                          <a:tab pos="449580" algn="l"/>
                        </a:tabLst>
                      </a:pPr>
                      <a:r>
                        <a:rPr lang="cs-CZ" sz="24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-      </a:t>
                      </a:r>
                      <a:endParaRPr lang="sk-SK" sz="2400" dirty="0">
                        <a:latin typeface="Arial"/>
                        <a:ea typeface="Ari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  <a:tab pos="1348740" algn="l"/>
                          <a:tab pos="1798320" algn="l"/>
                          <a:tab pos="2247900" algn="l"/>
                          <a:tab pos="2697480" algn="l"/>
                          <a:tab pos="3147060" algn="l"/>
                          <a:tab pos="3596640" algn="l"/>
                          <a:tab pos="4046220" algn="l"/>
                          <a:tab pos="4495800" algn="l"/>
                          <a:tab pos="4945380" algn="l"/>
                          <a:tab pos="5394960" algn="l"/>
                          <a:tab pos="5844540" algn="l"/>
                          <a:tab pos="6294120" algn="l"/>
                          <a:tab pos="449580" algn="l"/>
                        </a:tabLst>
                      </a:pPr>
                      <a:r>
                        <a:rPr lang="cs-CZ" sz="24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22    </a:t>
                      </a:r>
                      <a:endParaRPr lang="sk-SK" sz="2400" dirty="0">
                        <a:latin typeface="Arial"/>
                        <a:ea typeface="Ari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  <a:tab pos="1348740" algn="l"/>
                          <a:tab pos="1798320" algn="l"/>
                          <a:tab pos="2247900" algn="l"/>
                          <a:tab pos="2697480" algn="l"/>
                          <a:tab pos="3147060" algn="l"/>
                          <a:tab pos="3596640" algn="l"/>
                          <a:tab pos="4046220" algn="l"/>
                          <a:tab pos="4495800" algn="l"/>
                          <a:tab pos="4945380" algn="l"/>
                          <a:tab pos="5394960" algn="l"/>
                          <a:tab pos="5844540" algn="l"/>
                          <a:tab pos="6294120" algn="l"/>
                          <a:tab pos="449580" algn="l"/>
                        </a:tabLst>
                      </a:pPr>
                      <a:r>
                        <a:rPr lang="cs-CZ" sz="24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0,93 </a:t>
                      </a:r>
                      <a:r>
                        <a:rPr lang="cs-CZ" sz="24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% </a:t>
                      </a:r>
                      <a:endParaRPr lang="sk-SK" sz="2400" dirty="0">
                        <a:latin typeface="Arial"/>
                        <a:ea typeface="Arial"/>
                      </a:endParaRPr>
                    </a:p>
                  </a:txBody>
                  <a:tcPr marL="44450" marR="44450" marT="0" marB="0" anchor="ctr"/>
                </a:tc>
              </a:tr>
              <a:tr h="432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  <a:tab pos="1348740" algn="l"/>
                          <a:tab pos="1798320" algn="l"/>
                          <a:tab pos="2247900" algn="l"/>
                          <a:tab pos="2697480" algn="l"/>
                          <a:tab pos="3147060" algn="l"/>
                          <a:tab pos="3596640" algn="l"/>
                          <a:tab pos="4046220" algn="l"/>
                          <a:tab pos="4495800" algn="l"/>
                          <a:tab pos="4945380" algn="l"/>
                          <a:tab pos="5394960" algn="l"/>
                          <a:tab pos="5844540" algn="l"/>
                          <a:tab pos="6294120" algn="l"/>
                          <a:tab pos="449580" algn="l"/>
                        </a:tabLst>
                      </a:pPr>
                      <a:r>
                        <a:rPr lang="cs-CZ" sz="2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18-21</a:t>
                      </a:r>
                      <a:endParaRPr lang="sk-SK" sz="2400" dirty="0">
                        <a:latin typeface="Arial"/>
                        <a:ea typeface="Ari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  <a:tab pos="1348740" algn="l"/>
                          <a:tab pos="1798320" algn="l"/>
                          <a:tab pos="2247900" algn="l"/>
                          <a:tab pos="2697480" algn="l"/>
                          <a:tab pos="3147060" algn="l"/>
                          <a:tab pos="3596640" algn="l"/>
                          <a:tab pos="4046220" algn="l"/>
                          <a:tab pos="4495800" algn="l"/>
                          <a:tab pos="4945380" algn="l"/>
                          <a:tab pos="5394960" algn="l"/>
                          <a:tab pos="5844540" algn="l"/>
                          <a:tab pos="6294120" algn="l"/>
                          <a:tab pos="449580" algn="l"/>
                        </a:tabLst>
                      </a:pPr>
                      <a:r>
                        <a:rPr lang="cs-CZ" sz="24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148    </a:t>
                      </a:r>
                      <a:endParaRPr lang="sk-SK" sz="2400" dirty="0">
                        <a:latin typeface="Arial"/>
                        <a:ea typeface="Ari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  <a:tab pos="1348740" algn="l"/>
                          <a:tab pos="1798320" algn="l"/>
                          <a:tab pos="2247900" algn="l"/>
                          <a:tab pos="2697480" algn="l"/>
                          <a:tab pos="3147060" algn="l"/>
                          <a:tab pos="3596640" algn="l"/>
                          <a:tab pos="4046220" algn="l"/>
                          <a:tab pos="4495800" algn="l"/>
                          <a:tab pos="4945380" algn="l"/>
                          <a:tab pos="5394960" algn="l"/>
                          <a:tab pos="5844540" algn="l"/>
                          <a:tab pos="6294120" algn="l"/>
                          <a:tab pos="449580" algn="l"/>
                        </a:tabLst>
                      </a:pPr>
                      <a:r>
                        <a:rPr lang="cs-CZ" sz="24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</a:t>
                      </a:r>
                      <a:endParaRPr lang="sk-SK" sz="2400" dirty="0">
                        <a:latin typeface="Arial"/>
                        <a:ea typeface="Ari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  <a:tab pos="1348740" algn="l"/>
                          <a:tab pos="1798320" algn="l"/>
                          <a:tab pos="2247900" algn="l"/>
                          <a:tab pos="2697480" algn="l"/>
                          <a:tab pos="3147060" algn="l"/>
                          <a:tab pos="3596640" algn="l"/>
                          <a:tab pos="4046220" algn="l"/>
                          <a:tab pos="4495800" algn="l"/>
                          <a:tab pos="4945380" algn="l"/>
                          <a:tab pos="5394960" algn="l"/>
                          <a:tab pos="5844540" algn="l"/>
                          <a:tab pos="6294120" algn="l"/>
                          <a:tab pos="449580" algn="l"/>
                        </a:tabLst>
                      </a:pPr>
                      <a:r>
                        <a:rPr lang="cs-CZ" sz="24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155    </a:t>
                      </a:r>
                      <a:endParaRPr lang="sk-SK" sz="2400" dirty="0">
                        <a:latin typeface="Arial"/>
                        <a:ea typeface="Ari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  <a:tab pos="1348740" algn="l"/>
                          <a:tab pos="1798320" algn="l"/>
                          <a:tab pos="2247900" algn="l"/>
                          <a:tab pos="2697480" algn="l"/>
                          <a:tab pos="3147060" algn="l"/>
                          <a:tab pos="3596640" algn="l"/>
                          <a:tab pos="4046220" algn="l"/>
                          <a:tab pos="4495800" algn="l"/>
                          <a:tab pos="4945380" algn="l"/>
                          <a:tab pos="5394960" algn="l"/>
                          <a:tab pos="5844540" algn="l"/>
                          <a:tab pos="6294120" algn="l"/>
                          <a:tab pos="449580" algn="l"/>
                        </a:tabLst>
                      </a:pPr>
                      <a:r>
                        <a:rPr lang="cs-CZ" sz="24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6,57</a:t>
                      </a:r>
                      <a:r>
                        <a:rPr lang="cs-CZ" sz="2400" baseline="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cs-CZ" sz="24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% </a:t>
                      </a:r>
                      <a:endParaRPr lang="sk-SK" sz="2400" dirty="0">
                        <a:latin typeface="Arial"/>
                        <a:ea typeface="Arial"/>
                      </a:endParaRPr>
                    </a:p>
                  </a:txBody>
                  <a:tcPr marL="44450" marR="44450" marT="0" marB="0" anchor="ctr"/>
                </a:tc>
              </a:tr>
              <a:tr h="432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  <a:tab pos="1348740" algn="l"/>
                          <a:tab pos="1798320" algn="l"/>
                          <a:tab pos="2247900" algn="l"/>
                          <a:tab pos="2697480" algn="l"/>
                          <a:tab pos="3147060" algn="l"/>
                          <a:tab pos="3596640" algn="l"/>
                          <a:tab pos="4046220" algn="l"/>
                          <a:tab pos="4495800" algn="l"/>
                          <a:tab pos="4945380" algn="l"/>
                          <a:tab pos="5394960" algn="l"/>
                          <a:tab pos="5844540" algn="l"/>
                          <a:tab pos="6294120" algn="l"/>
                          <a:tab pos="449580" algn="l"/>
                        </a:tabLst>
                      </a:pPr>
                      <a:r>
                        <a:rPr lang="cs-CZ" sz="2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21-25</a:t>
                      </a:r>
                      <a:endParaRPr lang="sk-SK" sz="2400" dirty="0">
                        <a:latin typeface="Arial"/>
                        <a:ea typeface="Ari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  <a:tab pos="1348740" algn="l"/>
                          <a:tab pos="1798320" algn="l"/>
                          <a:tab pos="2247900" algn="l"/>
                          <a:tab pos="2697480" algn="l"/>
                          <a:tab pos="3147060" algn="l"/>
                          <a:tab pos="3596640" algn="l"/>
                          <a:tab pos="4046220" algn="l"/>
                          <a:tab pos="4495800" algn="l"/>
                          <a:tab pos="4945380" algn="l"/>
                          <a:tab pos="5394960" algn="l"/>
                          <a:tab pos="5844540" algn="l"/>
                          <a:tab pos="6294120" algn="l"/>
                          <a:tab pos="449580" algn="l"/>
                        </a:tabLst>
                      </a:pPr>
                      <a:r>
                        <a:rPr lang="cs-CZ" sz="24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305    </a:t>
                      </a:r>
                      <a:endParaRPr lang="sk-SK" sz="2400" dirty="0">
                        <a:latin typeface="Arial"/>
                        <a:ea typeface="Ari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  <a:tab pos="1348740" algn="l"/>
                          <a:tab pos="1798320" algn="l"/>
                          <a:tab pos="2247900" algn="l"/>
                          <a:tab pos="2697480" algn="l"/>
                          <a:tab pos="3147060" algn="l"/>
                          <a:tab pos="3596640" algn="l"/>
                          <a:tab pos="4046220" algn="l"/>
                          <a:tab pos="4495800" algn="l"/>
                          <a:tab pos="4945380" algn="l"/>
                          <a:tab pos="5394960" algn="l"/>
                          <a:tab pos="5844540" algn="l"/>
                          <a:tab pos="6294120" algn="l"/>
                          <a:tab pos="449580" algn="l"/>
                        </a:tabLst>
                      </a:pPr>
                      <a:r>
                        <a:rPr lang="cs-CZ" sz="24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30    </a:t>
                      </a:r>
                      <a:endParaRPr lang="sk-SK" sz="2400" dirty="0">
                        <a:latin typeface="Arial"/>
                        <a:ea typeface="Ari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  <a:tab pos="1348740" algn="l"/>
                          <a:tab pos="1798320" algn="l"/>
                          <a:tab pos="2247900" algn="l"/>
                          <a:tab pos="2697480" algn="l"/>
                          <a:tab pos="3147060" algn="l"/>
                          <a:tab pos="3596640" algn="l"/>
                          <a:tab pos="4046220" algn="l"/>
                          <a:tab pos="4495800" algn="l"/>
                          <a:tab pos="4945380" algn="l"/>
                          <a:tab pos="5394960" algn="l"/>
                          <a:tab pos="5844540" algn="l"/>
                          <a:tab pos="6294120" algn="l"/>
                          <a:tab pos="449580" algn="l"/>
                        </a:tabLst>
                      </a:pPr>
                      <a:r>
                        <a:rPr lang="cs-CZ" sz="24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335</a:t>
                      </a:r>
                      <a:endParaRPr lang="sk-SK" sz="2400" dirty="0">
                        <a:latin typeface="Arial"/>
                        <a:ea typeface="Ari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  <a:tab pos="1348740" algn="l"/>
                          <a:tab pos="1798320" algn="l"/>
                          <a:tab pos="2247900" algn="l"/>
                          <a:tab pos="2697480" algn="l"/>
                          <a:tab pos="3147060" algn="l"/>
                          <a:tab pos="3596640" algn="l"/>
                          <a:tab pos="4046220" algn="l"/>
                          <a:tab pos="4495800" algn="l"/>
                          <a:tab pos="4945380" algn="l"/>
                          <a:tab pos="5394960" algn="l"/>
                          <a:tab pos="5844540" algn="l"/>
                          <a:tab pos="6294120" algn="l"/>
                          <a:tab pos="449580" algn="l"/>
                        </a:tabLst>
                      </a:pPr>
                      <a:r>
                        <a:rPr lang="cs-CZ" sz="24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14,91 %</a:t>
                      </a:r>
                      <a:endParaRPr lang="sk-SK" sz="2400" dirty="0">
                        <a:latin typeface="Arial"/>
                        <a:ea typeface="Arial"/>
                      </a:endParaRPr>
                    </a:p>
                  </a:txBody>
                  <a:tcPr marL="44450" marR="44450" marT="0" marB="0" anchor="ctr"/>
                </a:tc>
              </a:tr>
              <a:tr h="432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  <a:tab pos="1348740" algn="l"/>
                          <a:tab pos="1798320" algn="l"/>
                          <a:tab pos="2247900" algn="l"/>
                          <a:tab pos="2697480" algn="l"/>
                          <a:tab pos="3147060" algn="l"/>
                          <a:tab pos="3596640" algn="l"/>
                          <a:tab pos="4046220" algn="l"/>
                          <a:tab pos="4495800" algn="l"/>
                          <a:tab pos="4945380" algn="l"/>
                          <a:tab pos="5394960" algn="l"/>
                          <a:tab pos="5844540" algn="l"/>
                          <a:tab pos="6294120" algn="l"/>
                          <a:tab pos="449580" algn="l"/>
                        </a:tabLst>
                      </a:pPr>
                      <a:r>
                        <a:rPr lang="cs-CZ" sz="2400" b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Total</a:t>
                      </a:r>
                      <a:endParaRPr lang="sk-SK" sz="2400" dirty="0">
                        <a:latin typeface="Arial"/>
                        <a:ea typeface="Ari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  <a:tab pos="1348740" algn="l"/>
                          <a:tab pos="1798320" algn="l"/>
                          <a:tab pos="2247900" algn="l"/>
                          <a:tab pos="2697480" algn="l"/>
                          <a:tab pos="3147060" algn="l"/>
                          <a:tab pos="3596640" algn="l"/>
                          <a:tab pos="4046220" algn="l"/>
                          <a:tab pos="4495800" algn="l"/>
                          <a:tab pos="4945380" algn="l"/>
                          <a:tab pos="5394960" algn="l"/>
                          <a:tab pos="5844540" algn="l"/>
                          <a:tab pos="6294120" algn="l"/>
                          <a:tab pos="449580" algn="l"/>
                        </a:tabLst>
                      </a:pPr>
                      <a:r>
                        <a:rPr lang="cs-CZ" sz="24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497    </a:t>
                      </a:r>
                      <a:endParaRPr lang="sk-SK" sz="2400" dirty="0">
                        <a:latin typeface="Arial"/>
                        <a:ea typeface="Ari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  <a:tab pos="1348740" algn="l"/>
                          <a:tab pos="1798320" algn="l"/>
                          <a:tab pos="2247900" algn="l"/>
                          <a:tab pos="2697480" algn="l"/>
                          <a:tab pos="3147060" algn="l"/>
                          <a:tab pos="3596640" algn="l"/>
                          <a:tab pos="4046220" algn="l"/>
                          <a:tab pos="4495800" algn="l"/>
                          <a:tab pos="4945380" algn="l"/>
                          <a:tab pos="5394960" algn="l"/>
                          <a:tab pos="5844540" algn="l"/>
                          <a:tab pos="6294120" algn="l"/>
                          <a:tab pos="449580" algn="l"/>
                        </a:tabLst>
                      </a:pPr>
                      <a:r>
                        <a:rPr lang="cs-CZ" sz="24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37    </a:t>
                      </a:r>
                      <a:endParaRPr lang="sk-SK" sz="2400" dirty="0">
                        <a:latin typeface="Arial"/>
                        <a:ea typeface="Ari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  <a:tab pos="1348740" algn="l"/>
                          <a:tab pos="1798320" algn="l"/>
                          <a:tab pos="2247900" algn="l"/>
                          <a:tab pos="2697480" algn="l"/>
                          <a:tab pos="3147060" algn="l"/>
                          <a:tab pos="3596640" algn="l"/>
                          <a:tab pos="4046220" algn="l"/>
                          <a:tab pos="4495800" algn="l"/>
                          <a:tab pos="4945380" algn="l"/>
                          <a:tab pos="5394960" algn="l"/>
                          <a:tab pos="5844540" algn="l"/>
                          <a:tab pos="6294120" algn="l"/>
                          <a:tab pos="449580" algn="l"/>
                        </a:tabLst>
                      </a:pPr>
                      <a:r>
                        <a:rPr lang="cs-CZ" sz="24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534    </a:t>
                      </a:r>
                      <a:endParaRPr lang="sk-SK" sz="2400" dirty="0">
                        <a:latin typeface="Arial"/>
                        <a:ea typeface="Ari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  <a:tab pos="1348740" algn="l"/>
                          <a:tab pos="1798320" algn="l"/>
                          <a:tab pos="2247900" algn="l"/>
                          <a:tab pos="2697480" algn="l"/>
                          <a:tab pos="3147060" algn="l"/>
                          <a:tab pos="3596640" algn="l"/>
                          <a:tab pos="4046220" algn="l"/>
                          <a:tab pos="4495800" algn="l"/>
                          <a:tab pos="4945380" algn="l"/>
                          <a:tab pos="5394960" algn="l"/>
                          <a:tab pos="5844540" algn="l"/>
                          <a:tab pos="6294120" algn="l"/>
                          <a:tab pos="449580" algn="l"/>
                        </a:tabLst>
                      </a:pPr>
                      <a:r>
                        <a:rPr lang="cs-CZ" sz="2400" b="1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23,34</a:t>
                      </a:r>
                      <a:r>
                        <a:rPr lang="cs-CZ" sz="24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cs-CZ" sz="24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%</a:t>
                      </a:r>
                      <a:r>
                        <a:rPr lang="cs-CZ" sz="24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 </a:t>
                      </a:r>
                      <a:endParaRPr lang="sk-SK" sz="2400" dirty="0">
                        <a:latin typeface="Arial"/>
                        <a:ea typeface="Arial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sp>
        <p:nvSpPr>
          <p:cNvPr id="20534" name="Obdélník 6"/>
          <p:cNvSpPr>
            <a:spLocks noChangeArrowheads="1"/>
          </p:cNvSpPr>
          <p:nvPr/>
        </p:nvSpPr>
        <p:spPr bwMode="auto">
          <a:xfrm>
            <a:off x="6443663" y="6488113"/>
            <a:ext cx="23903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 dirty="0"/>
              <a:t>Statistické údaje </a:t>
            </a:r>
            <a:r>
              <a:rPr lang="cs-CZ" b="1" dirty="0" smtClean="0"/>
              <a:t>3/6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cs-CZ" dirty="0" smtClean="0"/>
              <a:t>Opakovaný výkon vazby (VV)</a:t>
            </a:r>
            <a:br>
              <a:rPr lang="cs-CZ" dirty="0" smtClean="0"/>
            </a:br>
            <a:r>
              <a:rPr lang="cs-CZ" sz="3100" dirty="0" smtClean="0"/>
              <a:t>(stav ke dni 9.3.2011)</a:t>
            </a:r>
            <a:endParaRPr lang="cs-CZ" dirty="0"/>
          </a:p>
        </p:txBody>
      </p:sp>
      <p:graphicFrame>
        <p:nvGraphicFramePr>
          <p:cNvPr id="4" name="Graf 3"/>
          <p:cNvGraphicFramePr/>
          <p:nvPr/>
        </p:nvGraphicFramePr>
        <p:xfrm>
          <a:off x="323528" y="1340768"/>
          <a:ext cx="3073524" cy="2069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Graf 4"/>
          <p:cNvGraphicFramePr/>
          <p:nvPr/>
        </p:nvGraphicFramePr>
        <p:xfrm>
          <a:off x="3563889" y="1412776"/>
          <a:ext cx="3109764" cy="2206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Graf 5"/>
          <p:cNvGraphicFramePr/>
          <p:nvPr/>
        </p:nvGraphicFramePr>
        <p:xfrm>
          <a:off x="301426" y="3924324"/>
          <a:ext cx="4198565" cy="26730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7" name="Graf 6"/>
          <p:cNvGraphicFramePr/>
          <p:nvPr/>
        </p:nvGraphicFramePr>
        <p:xfrm>
          <a:off x="3851920" y="3501008"/>
          <a:ext cx="4917232" cy="30617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1511" name="Obdélník 7"/>
          <p:cNvSpPr>
            <a:spLocks noChangeArrowheads="1"/>
          </p:cNvSpPr>
          <p:nvPr/>
        </p:nvSpPr>
        <p:spPr bwMode="auto">
          <a:xfrm>
            <a:off x="6516688" y="6488113"/>
            <a:ext cx="23903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 dirty="0"/>
              <a:t>Statistické údaje </a:t>
            </a:r>
            <a:r>
              <a:rPr lang="cs-CZ" b="1" dirty="0" smtClean="0"/>
              <a:t>4/6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Výkon vazby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cs-CZ" dirty="0" smtClean="0"/>
              <a:t>Existují oddělení s </a:t>
            </a:r>
            <a:r>
              <a:rPr lang="cs-CZ" b="1" dirty="0" smtClean="0"/>
              <a:t>mírným režimem</a:t>
            </a:r>
            <a:r>
              <a:rPr lang="en-GB" dirty="0" smtClean="0"/>
              <a:t>, </a:t>
            </a:r>
            <a:r>
              <a:rPr lang="cs-CZ" dirty="0" smtClean="0"/>
              <a:t>vždy však záleží na architektonických vlastnostech zařízení </a:t>
            </a:r>
            <a:r>
              <a:rPr lang="en-GB" dirty="0" smtClean="0"/>
              <a:t>(15 % </a:t>
            </a:r>
            <a:r>
              <a:rPr lang="cs-CZ" dirty="0" smtClean="0"/>
              <a:t>až </a:t>
            </a:r>
            <a:r>
              <a:rPr lang="en-GB" dirty="0" smtClean="0"/>
              <a:t>28 % </a:t>
            </a:r>
            <a:r>
              <a:rPr lang="cs-CZ" dirty="0" smtClean="0"/>
              <a:t>celkové kapacity zařízení pro VV</a:t>
            </a:r>
            <a:r>
              <a:rPr lang="en-GB" dirty="0" smtClean="0"/>
              <a:t>)</a:t>
            </a:r>
          </a:p>
          <a:p>
            <a:pPr>
              <a:defRPr/>
            </a:pPr>
            <a:r>
              <a:rPr lang="cs-CZ" dirty="0" smtClean="0"/>
              <a:t>Problémy:</a:t>
            </a:r>
          </a:p>
          <a:p>
            <a:pPr lvl="1">
              <a:defRPr/>
            </a:pPr>
            <a:r>
              <a:rPr lang="cs-CZ" dirty="0" smtClean="0"/>
              <a:t>Ne každé zařízení pro VV nabízí vhodné edukační a </a:t>
            </a:r>
            <a:r>
              <a:rPr lang="cs-CZ" b="1" dirty="0" smtClean="0"/>
              <a:t>odpočinkové</a:t>
            </a:r>
            <a:r>
              <a:rPr lang="cs-CZ" dirty="0" smtClean="0"/>
              <a:t>, či </a:t>
            </a:r>
            <a:r>
              <a:rPr lang="cs-CZ" b="1" dirty="0" smtClean="0"/>
              <a:t>sportovní programy</a:t>
            </a:r>
            <a:r>
              <a:rPr lang="cs-CZ" dirty="0" smtClean="0"/>
              <a:t>.</a:t>
            </a:r>
            <a:endParaRPr lang="en-GB" dirty="0" smtClean="0"/>
          </a:p>
          <a:p>
            <a:pPr lvl="1">
              <a:defRPr/>
            </a:pPr>
            <a:r>
              <a:rPr lang="cs-CZ" dirty="0" smtClean="0"/>
              <a:t>V některých zařízeních jsou </a:t>
            </a:r>
            <a:r>
              <a:rPr lang="cs-CZ" b="1" dirty="0" smtClean="0"/>
              <a:t>porušovány nařízení </a:t>
            </a:r>
            <a:r>
              <a:rPr lang="en-GB" dirty="0" smtClean="0"/>
              <a:t>(</a:t>
            </a:r>
            <a:r>
              <a:rPr lang="cs-CZ" dirty="0" smtClean="0"/>
              <a:t>právo na chůzi ve vhodném prostoru</a:t>
            </a:r>
            <a:r>
              <a:rPr lang="en-GB" dirty="0" smtClean="0"/>
              <a:t>,</a:t>
            </a:r>
            <a:r>
              <a:rPr lang="cs-CZ" dirty="0" smtClean="0"/>
              <a:t>či právo na vzdělání</a:t>
            </a:r>
            <a:r>
              <a:rPr lang="en-GB" dirty="0" smtClean="0"/>
              <a:t>)</a:t>
            </a:r>
          </a:p>
          <a:p>
            <a:pPr lvl="1">
              <a:defRPr/>
            </a:pPr>
            <a:r>
              <a:rPr lang="en-GB" dirty="0" smtClean="0"/>
              <a:t>“</a:t>
            </a:r>
            <a:r>
              <a:rPr lang="cs-CZ" b="1" dirty="0" smtClean="0"/>
              <a:t>Výkon vazby je frekventovaně vykonáván v horších podmínkách než je v jaké jsou ve VTOS </a:t>
            </a:r>
            <a:r>
              <a:rPr lang="en-GB" dirty="0" smtClean="0"/>
              <a:t>" </a:t>
            </a:r>
            <a:r>
              <a:rPr lang="en-GB" dirty="0"/>
              <a:t>(Motejl, 2010, pp.7</a:t>
            </a:r>
            <a:r>
              <a:rPr lang="en-GB" dirty="0" smtClean="0"/>
              <a:t>).</a:t>
            </a:r>
            <a:endParaRPr lang="cs-CZ" dirty="0" smtClean="0"/>
          </a:p>
          <a:p>
            <a:pPr lvl="1">
              <a:defRPr/>
            </a:pPr>
            <a:r>
              <a:rPr lang="cs-CZ" b="1" dirty="0" smtClean="0"/>
              <a:t>Knihovny</a:t>
            </a:r>
            <a:r>
              <a:rPr lang="cs-CZ" dirty="0" smtClean="0"/>
              <a:t>: jejich nabídka, funkčnost je často nevyhovující</a:t>
            </a:r>
            <a:r>
              <a:rPr lang="en-GB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228725"/>
          </a:xfrm>
        </p:spPr>
        <p:txBody>
          <a:bodyPr/>
          <a:lstStyle/>
          <a:p>
            <a:pPr eaLnBrk="1" hangingPunct="1">
              <a:defRPr/>
            </a:pPr>
            <a:r>
              <a:rPr lang="cs-CZ" b="1" dirty="0" smtClean="0"/>
              <a:t>Projekt HPYP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cs-CZ" u="sng" dirty="0" smtClean="0"/>
              <a:t>Název:</a:t>
            </a:r>
            <a:r>
              <a:rPr lang="cs-CZ" dirty="0" smtClean="0"/>
              <a:t> </a:t>
            </a:r>
            <a:r>
              <a:rPr lang="cs-CZ" sz="2400" b="1" dirty="0" err="1" smtClean="0"/>
              <a:t>Health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Promotion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for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Young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Prisoners</a:t>
            </a:r>
            <a:r>
              <a:rPr lang="cs-CZ" sz="2400" b="1" dirty="0" smtClean="0"/>
              <a:t> (HPYP)</a:t>
            </a:r>
            <a:endParaRPr lang="cs-CZ" b="1" dirty="0" smtClean="0"/>
          </a:p>
          <a:p>
            <a:pPr lvl="2" eaLnBrk="1" hangingPunct="1">
              <a:buFontTx/>
              <a:buNone/>
              <a:defRPr/>
            </a:pPr>
            <a:r>
              <a:rPr lang="cs-CZ" b="1" dirty="0" smtClean="0"/>
              <a:t>Podpora zdraví mladých vězňů (HPYP)</a:t>
            </a:r>
          </a:p>
          <a:p>
            <a:pPr lvl="2" eaLnBrk="1" hangingPunct="1">
              <a:buFontTx/>
              <a:buNone/>
              <a:defRPr/>
            </a:pPr>
            <a:endParaRPr lang="cs-CZ" b="1" dirty="0" smtClean="0"/>
          </a:p>
          <a:p>
            <a:pPr eaLnBrk="1" hangingPunct="1">
              <a:buFontTx/>
              <a:buNone/>
              <a:defRPr/>
            </a:pPr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Časový rámec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cs-CZ" dirty="0" smtClean="0"/>
              <a:t>2010-2013</a:t>
            </a:r>
          </a:p>
          <a:p>
            <a:pPr eaLnBrk="1" hangingPunct="1">
              <a:buFontTx/>
              <a:buNone/>
              <a:defRPr/>
            </a:pPr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Grantová podpora: </a:t>
            </a:r>
            <a:r>
              <a:rPr lang="cs-CZ" dirty="0" smtClean="0"/>
              <a:t>Spolufinancováno Evropskou komisí z Programu veřejného zdraví (2008-2013)</a:t>
            </a:r>
          </a:p>
          <a:p>
            <a:pPr eaLnBrk="1" hangingPunct="1">
              <a:buFontTx/>
              <a:buNone/>
              <a:defRPr/>
            </a:pPr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Číslo projektu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2009 12 </a:t>
            </a:r>
            <a:r>
              <a:rPr lang="cs-CZ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HPYP</a:t>
            </a:r>
          </a:p>
          <a:p>
            <a:pPr eaLnBrk="1" hangingPunct="1">
              <a:buFontTx/>
              <a:buNone/>
              <a:defRPr/>
            </a:pPr>
            <a:endParaRPr lang="cs-CZ" dirty="0" smtClean="0"/>
          </a:p>
          <a:p>
            <a:pPr eaLnBrk="1" hangingPunct="1">
              <a:buFontTx/>
              <a:buNone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100806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b="1" dirty="0" smtClean="0"/>
              <a:t>Věkové složení odsouzených </a:t>
            </a:r>
            <a:r>
              <a:rPr lang="sk-SK" sz="2900" b="1" dirty="0" smtClean="0"/>
              <a:t/>
            </a:r>
            <a:br>
              <a:rPr lang="sk-SK" sz="2900" b="1" dirty="0" smtClean="0"/>
            </a:br>
            <a:r>
              <a:rPr lang="en-GB" sz="2000" b="1" dirty="0" smtClean="0"/>
              <a:t>(</a:t>
            </a:r>
            <a:r>
              <a:rPr lang="cs-CZ" sz="2000" b="1" dirty="0" smtClean="0"/>
              <a:t>Statistická ročenka GŘ VSČR 2009, </a:t>
            </a:r>
            <a:r>
              <a:rPr lang="cs-CZ" sz="1800" b="1" dirty="0" smtClean="0"/>
              <a:t>stav ke dni 31.12.2009</a:t>
            </a:r>
            <a:r>
              <a:rPr lang="en-GB" sz="2000" b="1" dirty="0" smtClean="0"/>
              <a:t>)</a:t>
            </a:r>
            <a:endParaRPr lang="sk-SK" sz="2900" b="1" dirty="0" smtClean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graphicFrame>
        <p:nvGraphicFramePr>
          <p:cNvPr id="6" name="Zástupný symbol obsahu 3"/>
          <p:cNvGraphicFramePr>
            <a:graphicFrameLocks/>
          </p:cNvGraphicFramePr>
          <p:nvPr/>
        </p:nvGraphicFramePr>
        <p:xfrm>
          <a:off x="468313" y="1412875"/>
          <a:ext cx="8280917" cy="4991049"/>
        </p:xfrm>
        <a:graphic>
          <a:graphicData uri="http://schemas.openxmlformats.org/drawingml/2006/table">
            <a:tbl>
              <a:tblPr/>
              <a:tblGrid>
                <a:gridCol w="2144168"/>
                <a:gridCol w="1404798"/>
                <a:gridCol w="1419585"/>
                <a:gridCol w="1656183"/>
                <a:gridCol w="1656183"/>
              </a:tblGrid>
              <a:tr h="14844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7900" algn="l"/>
                          <a:tab pos="2697163" algn="l"/>
                          <a:tab pos="3146425" algn="l"/>
                          <a:tab pos="3595688" algn="l"/>
                          <a:tab pos="4044950" algn="l"/>
                          <a:tab pos="4495800" algn="l"/>
                          <a:tab pos="4945063" algn="l"/>
                          <a:tab pos="5394325" algn="l"/>
                          <a:tab pos="5843588" algn="l"/>
                          <a:tab pos="6292850" algn="l"/>
                        </a:tabLst>
                      </a:pPr>
                      <a:r>
                        <a:rPr kumimoji="0" lang="cs-CZ" sz="2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Věk odsouzených osob</a:t>
                      </a:r>
                      <a:endParaRPr kumimoji="0" lang="en-US" sz="2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7900" algn="l"/>
                          <a:tab pos="2697163" algn="l"/>
                          <a:tab pos="3146425" algn="l"/>
                          <a:tab pos="3595688" algn="l"/>
                          <a:tab pos="4044950" algn="l"/>
                          <a:tab pos="4495800" algn="l"/>
                          <a:tab pos="4945063" algn="l"/>
                          <a:tab pos="5394325" algn="l"/>
                          <a:tab pos="5843588" algn="l"/>
                          <a:tab pos="6292850" algn="l"/>
                        </a:tabLst>
                      </a:pPr>
                      <a:r>
                        <a:rPr kumimoji="0" lang="cs-CZ" sz="2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Muži</a:t>
                      </a:r>
                      <a:endParaRPr kumimoji="0" lang="en-US" sz="2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7900" algn="l"/>
                          <a:tab pos="2697163" algn="l"/>
                          <a:tab pos="3146425" algn="l"/>
                          <a:tab pos="3595688" algn="l"/>
                          <a:tab pos="4044950" algn="l"/>
                          <a:tab pos="4495800" algn="l"/>
                          <a:tab pos="4945063" algn="l"/>
                          <a:tab pos="5394325" algn="l"/>
                          <a:tab pos="5843588" algn="l"/>
                          <a:tab pos="6292850" algn="l"/>
                        </a:tabLst>
                      </a:pPr>
                      <a:r>
                        <a:rPr kumimoji="0" lang="cs-CZ" sz="2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Ženy</a:t>
                      </a:r>
                      <a:endParaRPr kumimoji="0" lang="en-US" sz="2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7900" algn="l"/>
                          <a:tab pos="2697163" algn="l"/>
                          <a:tab pos="3146425" algn="l"/>
                          <a:tab pos="3595688" algn="l"/>
                          <a:tab pos="4044950" algn="l"/>
                          <a:tab pos="4495800" algn="l"/>
                          <a:tab pos="4945063" algn="l"/>
                          <a:tab pos="5394325" algn="l"/>
                          <a:tab pos="5843588" algn="l"/>
                          <a:tab pos="6292850" algn="l"/>
                        </a:tabLst>
                      </a:pPr>
                      <a:r>
                        <a:rPr kumimoji="0" lang="cs-CZ" sz="2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Celkem</a:t>
                      </a:r>
                      <a:endParaRPr kumimoji="0" lang="en-US" sz="2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7900" algn="l"/>
                          <a:tab pos="2697163" algn="l"/>
                          <a:tab pos="3146425" algn="l"/>
                          <a:tab pos="3595688" algn="l"/>
                          <a:tab pos="4044950" algn="l"/>
                          <a:tab pos="4495800" algn="l"/>
                          <a:tab pos="4945063" algn="l"/>
                          <a:tab pos="5394325" algn="l"/>
                          <a:tab pos="5843588" algn="l"/>
                          <a:tab pos="6292850" algn="l"/>
                        </a:tabLst>
                      </a:pPr>
                      <a:r>
                        <a:rPr kumimoji="0" lang="en-US" sz="2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% </a:t>
                      </a:r>
                      <a:r>
                        <a:rPr kumimoji="0" lang="cs-CZ" sz="2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 rámci celkové populace VTOS</a:t>
                      </a:r>
                      <a:endParaRPr kumimoji="0" lang="en-US" sz="2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844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7900" algn="l"/>
                          <a:tab pos="2697163" algn="l"/>
                          <a:tab pos="3146425" algn="l"/>
                          <a:tab pos="3595688" algn="l"/>
                          <a:tab pos="4044950" algn="l"/>
                          <a:tab pos="4495800" algn="l"/>
                          <a:tab pos="4945063" algn="l"/>
                          <a:tab pos="5394325" algn="l"/>
                          <a:tab pos="5843588" algn="l"/>
                          <a:tab pos="6292850" algn="l"/>
                        </a:tabLst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-16</a:t>
                      </a:r>
                      <a:endParaRPr kumimoji="0" lang="sk-SK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7900" algn="l"/>
                          <a:tab pos="2697163" algn="l"/>
                          <a:tab pos="3146425" algn="l"/>
                          <a:tab pos="3595688" algn="l"/>
                          <a:tab pos="4044950" algn="l"/>
                          <a:tab pos="4495800" algn="l"/>
                          <a:tab pos="4945063" algn="l"/>
                          <a:tab pos="5394325" algn="l"/>
                          <a:tab pos="5843588" algn="l"/>
                          <a:tab pos="6292850" algn="l"/>
                        </a:tabLst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    </a:t>
                      </a:r>
                      <a:endParaRPr kumimoji="0" lang="sk-SK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7900" algn="l"/>
                          <a:tab pos="2697163" algn="l"/>
                          <a:tab pos="3146425" algn="l"/>
                          <a:tab pos="3595688" algn="l"/>
                          <a:tab pos="4044950" algn="l"/>
                          <a:tab pos="4495800" algn="l"/>
                          <a:tab pos="4945063" algn="l"/>
                          <a:tab pos="5394325" algn="l"/>
                          <a:tab pos="5843588" algn="l"/>
                          <a:tab pos="6292850" algn="l"/>
                        </a:tabLst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      </a:t>
                      </a:r>
                      <a:endParaRPr kumimoji="0" lang="sk-SK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7900" algn="l"/>
                          <a:tab pos="2697163" algn="l"/>
                          <a:tab pos="3146425" algn="l"/>
                          <a:tab pos="3595688" algn="l"/>
                          <a:tab pos="4044950" algn="l"/>
                          <a:tab pos="4495800" algn="l"/>
                          <a:tab pos="4945063" algn="l"/>
                          <a:tab pos="5394325" algn="l"/>
                          <a:tab pos="5843588" algn="l"/>
                          <a:tab pos="6292850" algn="l"/>
                        </a:tabLst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    </a:t>
                      </a:r>
                      <a:endParaRPr kumimoji="0" lang="sk-SK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7900" algn="l"/>
                          <a:tab pos="2697163" algn="l"/>
                          <a:tab pos="3146425" algn="l"/>
                          <a:tab pos="3595688" algn="l"/>
                          <a:tab pos="4044950" algn="l"/>
                          <a:tab pos="4495800" algn="l"/>
                          <a:tab pos="4945063" algn="l"/>
                          <a:tab pos="5394325" algn="l"/>
                          <a:tab pos="5843588" algn="l"/>
                          <a:tab pos="6292850" algn="l"/>
                        </a:tabLst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0,01 %    </a:t>
                      </a:r>
                      <a:endParaRPr kumimoji="0" lang="sk-SK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5844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7900" algn="l"/>
                          <a:tab pos="2697163" algn="l"/>
                          <a:tab pos="3146425" algn="l"/>
                          <a:tab pos="3595688" algn="l"/>
                          <a:tab pos="4044950" algn="l"/>
                          <a:tab pos="4495800" algn="l"/>
                          <a:tab pos="4945063" algn="l"/>
                          <a:tab pos="5394325" algn="l"/>
                          <a:tab pos="5843588" algn="l"/>
                          <a:tab pos="6292850" algn="l"/>
                        </a:tabLst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16-17</a:t>
                      </a:r>
                      <a:endParaRPr kumimoji="0" lang="sk-SK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7900" algn="l"/>
                          <a:tab pos="2697163" algn="l"/>
                          <a:tab pos="3146425" algn="l"/>
                          <a:tab pos="3595688" algn="l"/>
                          <a:tab pos="4044950" algn="l"/>
                          <a:tab pos="4495800" algn="l"/>
                          <a:tab pos="4945063" algn="l"/>
                          <a:tab pos="5394325" algn="l"/>
                          <a:tab pos="5843588" algn="l"/>
                          <a:tab pos="6292850" algn="l"/>
                        </a:tabLst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15</a:t>
                      </a:r>
                      <a:endParaRPr kumimoji="0" lang="sk-SK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7900" algn="l"/>
                          <a:tab pos="2697163" algn="l"/>
                          <a:tab pos="3146425" algn="l"/>
                          <a:tab pos="3595688" algn="l"/>
                          <a:tab pos="4044950" algn="l"/>
                          <a:tab pos="4495800" algn="l"/>
                          <a:tab pos="4945063" algn="l"/>
                          <a:tab pos="5394325" algn="l"/>
                          <a:tab pos="5843588" algn="l"/>
                          <a:tab pos="6292850" algn="l"/>
                        </a:tabLst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sk-SK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7900" algn="l"/>
                          <a:tab pos="2697163" algn="l"/>
                          <a:tab pos="3146425" algn="l"/>
                          <a:tab pos="3595688" algn="l"/>
                          <a:tab pos="4044950" algn="l"/>
                          <a:tab pos="4495800" algn="l"/>
                          <a:tab pos="4945063" algn="l"/>
                          <a:tab pos="5394325" algn="l"/>
                          <a:tab pos="5843588" algn="l"/>
                          <a:tab pos="6292850" algn="l"/>
                        </a:tabLst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16</a:t>
                      </a:r>
                      <a:endParaRPr kumimoji="0" lang="sk-SK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7900" algn="l"/>
                          <a:tab pos="2697163" algn="l"/>
                          <a:tab pos="3146425" algn="l"/>
                          <a:tab pos="3595688" algn="l"/>
                          <a:tab pos="4044950" algn="l"/>
                          <a:tab pos="4495800" algn="l"/>
                          <a:tab pos="4945063" algn="l"/>
                          <a:tab pos="5394325" algn="l"/>
                          <a:tab pos="5843588" algn="l"/>
                          <a:tab pos="6292850" algn="l"/>
                        </a:tabLst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0,08 %</a:t>
                      </a:r>
                      <a:endParaRPr kumimoji="0" lang="sk-SK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5844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7900" algn="l"/>
                          <a:tab pos="2697163" algn="l"/>
                          <a:tab pos="3146425" algn="l"/>
                          <a:tab pos="3595688" algn="l"/>
                          <a:tab pos="4044950" algn="l"/>
                          <a:tab pos="4495800" algn="l"/>
                          <a:tab pos="4945063" algn="l"/>
                          <a:tab pos="5394325" algn="l"/>
                          <a:tab pos="5843588" algn="l"/>
                          <a:tab pos="6292850" algn="l"/>
                        </a:tabLst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17-18</a:t>
                      </a:r>
                      <a:endParaRPr kumimoji="0" lang="sk-SK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7900" algn="l"/>
                          <a:tab pos="2697163" algn="l"/>
                          <a:tab pos="3146425" algn="l"/>
                          <a:tab pos="3595688" algn="l"/>
                          <a:tab pos="4044950" algn="l"/>
                          <a:tab pos="4495800" algn="l"/>
                          <a:tab pos="4945063" algn="l"/>
                          <a:tab pos="5394325" algn="l"/>
                          <a:tab pos="5843588" algn="l"/>
                          <a:tab pos="6292850" algn="l"/>
                        </a:tabLst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46    </a:t>
                      </a:r>
                      <a:endParaRPr kumimoji="0" lang="sk-SK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7900" algn="l"/>
                          <a:tab pos="2697163" algn="l"/>
                          <a:tab pos="3146425" algn="l"/>
                          <a:tab pos="3595688" algn="l"/>
                          <a:tab pos="4044950" algn="l"/>
                          <a:tab pos="4495800" algn="l"/>
                          <a:tab pos="4945063" algn="l"/>
                          <a:tab pos="5394325" algn="l"/>
                          <a:tab pos="5843588" algn="l"/>
                          <a:tab pos="6292850" algn="l"/>
                        </a:tabLst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    </a:t>
                      </a:r>
                      <a:endParaRPr kumimoji="0" lang="sk-SK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7900" algn="l"/>
                          <a:tab pos="2697163" algn="l"/>
                          <a:tab pos="3146425" algn="l"/>
                          <a:tab pos="3595688" algn="l"/>
                          <a:tab pos="4044950" algn="l"/>
                          <a:tab pos="4495800" algn="l"/>
                          <a:tab pos="4945063" algn="l"/>
                          <a:tab pos="5394325" algn="l"/>
                          <a:tab pos="5843588" algn="l"/>
                          <a:tab pos="6292850" algn="l"/>
                        </a:tabLst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49    </a:t>
                      </a:r>
                      <a:endParaRPr kumimoji="0" lang="sk-SK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7900" algn="l"/>
                          <a:tab pos="2697163" algn="l"/>
                          <a:tab pos="3146425" algn="l"/>
                          <a:tab pos="3595688" algn="l"/>
                          <a:tab pos="4044950" algn="l"/>
                          <a:tab pos="4495800" algn="l"/>
                          <a:tab pos="4945063" algn="l"/>
                          <a:tab pos="5394325" algn="l"/>
                          <a:tab pos="5843588" algn="l"/>
                          <a:tab pos="6292850" algn="l"/>
                        </a:tabLst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0,25 %    </a:t>
                      </a:r>
                      <a:endParaRPr kumimoji="0" lang="sk-SK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5844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7900" algn="l"/>
                          <a:tab pos="2697163" algn="l"/>
                          <a:tab pos="3146425" algn="l"/>
                          <a:tab pos="3595688" algn="l"/>
                          <a:tab pos="4044950" algn="l"/>
                          <a:tab pos="4495800" algn="l"/>
                          <a:tab pos="4945063" algn="l"/>
                          <a:tab pos="5394325" algn="l"/>
                          <a:tab pos="5843588" algn="l"/>
                          <a:tab pos="6292850" algn="l"/>
                        </a:tabLst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18-21</a:t>
                      </a:r>
                      <a:endParaRPr kumimoji="0" lang="sk-SK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7900" algn="l"/>
                          <a:tab pos="2697163" algn="l"/>
                          <a:tab pos="3146425" algn="l"/>
                          <a:tab pos="3595688" algn="l"/>
                          <a:tab pos="4044950" algn="l"/>
                          <a:tab pos="4495800" algn="l"/>
                          <a:tab pos="4945063" algn="l"/>
                          <a:tab pos="5394325" algn="l"/>
                          <a:tab pos="5843588" algn="l"/>
                          <a:tab pos="6292850" algn="l"/>
                        </a:tabLst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602    </a:t>
                      </a:r>
                      <a:endParaRPr kumimoji="0" lang="sk-SK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7900" algn="l"/>
                          <a:tab pos="2697163" algn="l"/>
                          <a:tab pos="3146425" algn="l"/>
                          <a:tab pos="3595688" algn="l"/>
                          <a:tab pos="4044950" algn="l"/>
                          <a:tab pos="4495800" algn="l"/>
                          <a:tab pos="4945063" algn="l"/>
                          <a:tab pos="5394325" algn="l"/>
                          <a:tab pos="5843588" algn="l"/>
                          <a:tab pos="6292850" algn="l"/>
                        </a:tabLst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19    </a:t>
                      </a:r>
                      <a:endParaRPr kumimoji="0" lang="sk-SK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7900" algn="l"/>
                          <a:tab pos="2697163" algn="l"/>
                          <a:tab pos="3146425" algn="l"/>
                          <a:tab pos="3595688" algn="l"/>
                          <a:tab pos="4044950" algn="l"/>
                          <a:tab pos="4495800" algn="l"/>
                          <a:tab pos="4945063" algn="l"/>
                          <a:tab pos="5394325" algn="l"/>
                          <a:tab pos="5843588" algn="l"/>
                          <a:tab pos="6292850" algn="l"/>
                        </a:tabLst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621</a:t>
                      </a:r>
                      <a:endParaRPr kumimoji="0" lang="sk-SK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7900" algn="l"/>
                          <a:tab pos="2697163" algn="l"/>
                          <a:tab pos="3146425" algn="l"/>
                          <a:tab pos="3595688" algn="l"/>
                          <a:tab pos="4044950" algn="l"/>
                          <a:tab pos="4495800" algn="l"/>
                          <a:tab pos="4945063" algn="l"/>
                          <a:tab pos="5394325" algn="l"/>
                          <a:tab pos="5843588" algn="l"/>
                          <a:tab pos="6292850" algn="l"/>
                        </a:tabLst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3,21 %    </a:t>
                      </a:r>
                      <a:endParaRPr kumimoji="0" lang="sk-SK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5844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7900" algn="l"/>
                          <a:tab pos="2697163" algn="l"/>
                          <a:tab pos="3146425" algn="l"/>
                          <a:tab pos="3595688" algn="l"/>
                          <a:tab pos="4044950" algn="l"/>
                          <a:tab pos="4495800" algn="l"/>
                          <a:tab pos="4945063" algn="l"/>
                          <a:tab pos="5394325" algn="l"/>
                          <a:tab pos="5843588" algn="l"/>
                          <a:tab pos="6292850" algn="l"/>
                        </a:tabLst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21-25</a:t>
                      </a:r>
                      <a:endParaRPr kumimoji="0" lang="sk-SK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7900" algn="l"/>
                          <a:tab pos="2697163" algn="l"/>
                          <a:tab pos="3146425" algn="l"/>
                          <a:tab pos="3595688" algn="l"/>
                          <a:tab pos="4044950" algn="l"/>
                          <a:tab pos="4495800" algn="l"/>
                          <a:tab pos="4945063" algn="l"/>
                          <a:tab pos="5394325" algn="l"/>
                          <a:tab pos="5843588" algn="l"/>
                          <a:tab pos="6292850" algn="l"/>
                        </a:tabLst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2 301    </a:t>
                      </a:r>
                      <a:endParaRPr kumimoji="0" lang="sk-SK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7900" algn="l"/>
                          <a:tab pos="2697163" algn="l"/>
                          <a:tab pos="3146425" algn="l"/>
                          <a:tab pos="3595688" algn="l"/>
                          <a:tab pos="4044950" algn="l"/>
                          <a:tab pos="4495800" algn="l"/>
                          <a:tab pos="4945063" algn="l"/>
                          <a:tab pos="5394325" algn="l"/>
                          <a:tab pos="5843588" algn="l"/>
                          <a:tab pos="6292850" algn="l"/>
                        </a:tabLst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124    </a:t>
                      </a:r>
                      <a:endParaRPr kumimoji="0" lang="sk-SK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7900" algn="l"/>
                          <a:tab pos="2697163" algn="l"/>
                          <a:tab pos="3146425" algn="l"/>
                          <a:tab pos="3595688" algn="l"/>
                          <a:tab pos="4044950" algn="l"/>
                          <a:tab pos="4495800" algn="l"/>
                          <a:tab pos="4945063" algn="l"/>
                          <a:tab pos="5394325" algn="l"/>
                          <a:tab pos="5843588" algn="l"/>
                          <a:tab pos="6292850" algn="l"/>
                        </a:tabLst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2 425    </a:t>
                      </a:r>
                      <a:endParaRPr kumimoji="0" lang="sk-SK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7900" algn="l"/>
                          <a:tab pos="2697163" algn="l"/>
                          <a:tab pos="3146425" algn="l"/>
                          <a:tab pos="3595688" algn="l"/>
                          <a:tab pos="4044950" algn="l"/>
                          <a:tab pos="4495800" algn="l"/>
                          <a:tab pos="4945063" algn="l"/>
                          <a:tab pos="5394325" algn="l"/>
                          <a:tab pos="5843588" algn="l"/>
                          <a:tab pos="6292850" algn="l"/>
                        </a:tabLst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12,52 %    </a:t>
                      </a:r>
                      <a:endParaRPr kumimoji="0" lang="sk-SK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5844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7900" algn="l"/>
                          <a:tab pos="2697163" algn="l"/>
                          <a:tab pos="3146425" algn="l"/>
                          <a:tab pos="3595688" algn="l"/>
                          <a:tab pos="4044950" algn="l"/>
                          <a:tab pos="4495800" algn="l"/>
                          <a:tab pos="4945063" algn="l"/>
                          <a:tab pos="5394325" algn="l"/>
                          <a:tab pos="5843588" algn="l"/>
                          <a:tab pos="6292850" algn="l"/>
                        </a:tabLst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Total</a:t>
                      </a:r>
                      <a:endParaRPr kumimoji="0" lang="sk-SK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7900" algn="l"/>
                          <a:tab pos="2697163" algn="l"/>
                          <a:tab pos="3146425" algn="l"/>
                          <a:tab pos="3595688" algn="l"/>
                          <a:tab pos="4044950" algn="l"/>
                          <a:tab pos="4495800" algn="l"/>
                          <a:tab pos="4945063" algn="l"/>
                          <a:tab pos="5394325" algn="l"/>
                          <a:tab pos="5843588" algn="l"/>
                          <a:tab pos="6292850" algn="l"/>
                        </a:tabLst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2 965    </a:t>
                      </a:r>
                      <a:endParaRPr kumimoji="0" lang="sk-SK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7900" algn="l"/>
                          <a:tab pos="2697163" algn="l"/>
                          <a:tab pos="3146425" algn="l"/>
                          <a:tab pos="3595688" algn="l"/>
                          <a:tab pos="4044950" algn="l"/>
                          <a:tab pos="4495800" algn="l"/>
                          <a:tab pos="4945063" algn="l"/>
                          <a:tab pos="5394325" algn="l"/>
                          <a:tab pos="5843588" algn="l"/>
                          <a:tab pos="6292850" algn="l"/>
                        </a:tabLst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147    </a:t>
                      </a:r>
                      <a:endParaRPr kumimoji="0" lang="sk-SK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7900" algn="l"/>
                          <a:tab pos="2697163" algn="l"/>
                          <a:tab pos="3146425" algn="l"/>
                          <a:tab pos="3595688" algn="l"/>
                          <a:tab pos="4044950" algn="l"/>
                          <a:tab pos="4495800" algn="l"/>
                          <a:tab pos="4945063" algn="l"/>
                          <a:tab pos="5394325" algn="l"/>
                          <a:tab pos="5843588" algn="l"/>
                          <a:tab pos="6292850" algn="l"/>
                        </a:tabLst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3 112    </a:t>
                      </a:r>
                      <a:endParaRPr kumimoji="0" lang="sk-SK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7900" algn="l"/>
                          <a:tab pos="2697163" algn="l"/>
                          <a:tab pos="3146425" algn="l"/>
                          <a:tab pos="3595688" algn="l"/>
                          <a:tab pos="4044950" algn="l"/>
                          <a:tab pos="4495800" algn="l"/>
                          <a:tab pos="4945063" algn="l"/>
                          <a:tab pos="5394325" algn="l"/>
                          <a:tab pos="5843588" algn="l"/>
                          <a:tab pos="6292850" algn="l"/>
                        </a:tabLst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16,07 %    </a:t>
                      </a:r>
                      <a:endParaRPr kumimoji="0" lang="sk-SK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</a:tbl>
          </a:graphicData>
        </a:graphic>
      </p:graphicFrame>
      <p:sp>
        <p:nvSpPr>
          <p:cNvPr id="23606" name="Obdélník 6"/>
          <p:cNvSpPr>
            <a:spLocks noChangeArrowheads="1"/>
          </p:cNvSpPr>
          <p:nvPr/>
        </p:nvSpPr>
        <p:spPr bwMode="auto">
          <a:xfrm>
            <a:off x="6516688" y="6488113"/>
            <a:ext cx="23903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 dirty="0"/>
              <a:t>Statistické údaje </a:t>
            </a:r>
            <a:r>
              <a:rPr lang="cs-CZ" b="1" dirty="0" smtClean="0"/>
              <a:t>5/6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cs-CZ" dirty="0" smtClean="0"/>
              <a:t>Opakované uvěznění (VTOS)</a:t>
            </a:r>
            <a:br>
              <a:rPr lang="cs-CZ" dirty="0" smtClean="0"/>
            </a:br>
            <a:r>
              <a:rPr lang="cs-CZ" dirty="0" smtClean="0"/>
              <a:t> (stav ke dni 9.3.2011)</a:t>
            </a:r>
            <a:endParaRPr lang="cs-CZ" dirty="0"/>
          </a:p>
        </p:txBody>
      </p:sp>
      <p:graphicFrame>
        <p:nvGraphicFramePr>
          <p:cNvPr id="4" name="Graf 3"/>
          <p:cNvGraphicFramePr/>
          <p:nvPr/>
        </p:nvGraphicFramePr>
        <p:xfrm>
          <a:off x="467544" y="1412776"/>
          <a:ext cx="2933700" cy="2305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Graf 4"/>
          <p:cNvGraphicFramePr/>
          <p:nvPr/>
        </p:nvGraphicFramePr>
        <p:xfrm>
          <a:off x="4067944" y="1556792"/>
          <a:ext cx="2880320" cy="198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Graf 5"/>
          <p:cNvGraphicFramePr/>
          <p:nvPr/>
        </p:nvGraphicFramePr>
        <p:xfrm>
          <a:off x="683568" y="3861048"/>
          <a:ext cx="3781425" cy="2724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7" name="Graf 6"/>
          <p:cNvGraphicFramePr/>
          <p:nvPr/>
        </p:nvGraphicFramePr>
        <p:xfrm>
          <a:off x="4283968" y="3645024"/>
          <a:ext cx="4860032" cy="3031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4583" name="Obdélník 7"/>
          <p:cNvSpPr>
            <a:spLocks noChangeArrowheads="1"/>
          </p:cNvSpPr>
          <p:nvPr/>
        </p:nvSpPr>
        <p:spPr bwMode="auto">
          <a:xfrm>
            <a:off x="6516688" y="6488113"/>
            <a:ext cx="23903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 dirty="0"/>
              <a:t>Statistické údaje </a:t>
            </a:r>
            <a:r>
              <a:rPr lang="cs-CZ" b="1" dirty="0" smtClean="0"/>
              <a:t>6/</a:t>
            </a:r>
            <a:r>
              <a:rPr lang="cs-CZ" b="1" dirty="0"/>
              <a:t>6</a:t>
            </a:r>
            <a:endParaRPr lang="cs-CZ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Výkon trestu odnětí svobody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sz="2000" b="1" dirty="0" smtClean="0"/>
              <a:t>Nedostatek prostoru </a:t>
            </a:r>
            <a:r>
              <a:rPr lang="cs-CZ" sz="2000" dirty="0" smtClean="0"/>
              <a:t>– přeplněnost průměrně 116 % (83 % V Opava - 135 % V Litoměřice)</a:t>
            </a:r>
          </a:p>
          <a:p>
            <a:pPr>
              <a:defRPr/>
            </a:pPr>
            <a:r>
              <a:rPr lang="cs-CZ" sz="2000" dirty="0" smtClean="0"/>
              <a:t>„</a:t>
            </a:r>
            <a:r>
              <a:rPr lang="cs-CZ" sz="2000" b="1" dirty="0" smtClean="0"/>
              <a:t>In transit</a:t>
            </a:r>
            <a:r>
              <a:rPr lang="cs-CZ" sz="2000" dirty="0" smtClean="0"/>
              <a:t>“ – osoby umístěné ve vazební části věznice, ale kteří jsou podrobeni ještě přísnějšímu režimu než osoby ve výkonu vazby.</a:t>
            </a:r>
          </a:p>
          <a:p>
            <a:pPr>
              <a:defRPr/>
            </a:pPr>
            <a:r>
              <a:rPr lang="cs-CZ" sz="2000" b="1" dirty="0" smtClean="0"/>
              <a:t>Neexistence oficiální koncepce sexuality</a:t>
            </a:r>
            <a:r>
              <a:rPr lang="cs-CZ" sz="2000" dirty="0" smtClean="0"/>
              <a:t>. Problematika zastrašování a násilí ( zneužití).</a:t>
            </a:r>
          </a:p>
          <a:p>
            <a:pPr>
              <a:defRPr/>
            </a:pPr>
            <a:r>
              <a:rPr lang="cs-CZ" sz="2000" dirty="0" smtClean="0"/>
              <a:t>Omezené možnosti </a:t>
            </a:r>
            <a:r>
              <a:rPr lang="cs-CZ" sz="2000" b="1" dirty="0" smtClean="0"/>
              <a:t>hygieny</a:t>
            </a:r>
            <a:r>
              <a:rPr lang="cs-CZ" sz="2000" dirty="0" smtClean="0"/>
              <a:t>. Nedostatečné </a:t>
            </a:r>
            <a:r>
              <a:rPr lang="cs-CZ" sz="2000" b="1" dirty="0" smtClean="0"/>
              <a:t>osvětlení</a:t>
            </a:r>
            <a:r>
              <a:rPr lang="cs-CZ" sz="2000" dirty="0" smtClean="0"/>
              <a:t>, </a:t>
            </a:r>
            <a:r>
              <a:rPr lang="cs-CZ" sz="2000" b="1" dirty="0" smtClean="0"/>
              <a:t>stravování.</a:t>
            </a:r>
          </a:p>
          <a:p>
            <a:pPr>
              <a:defRPr/>
            </a:pPr>
            <a:r>
              <a:rPr lang="cs-CZ" sz="2000" dirty="0" smtClean="0"/>
              <a:t>Mladiství a mladí vězni mají nižší šanci zapojit se do placené práce. Školní docházka není placená, což se projevuje nízkou motivací vězňů.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u="sng" dirty="0" smtClean="0"/>
              <a:t>Recidiva </a:t>
            </a:r>
            <a:endParaRPr lang="cs-CZ" u="sng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</p:nvPr>
        </p:nvGraphicFramePr>
        <p:xfrm>
          <a:off x="468313" y="1412875"/>
          <a:ext cx="8294910" cy="5256485"/>
        </p:xfrm>
        <a:graphic>
          <a:graphicData uri="http://schemas.openxmlformats.org/drawingml/2006/table">
            <a:tbl>
              <a:tblPr firstRow="1">
                <a:tableStyleId>{69012ECD-51FC-41F1-AA8D-1B2483CD663E}</a:tableStyleId>
              </a:tblPr>
              <a:tblGrid>
                <a:gridCol w="949325"/>
                <a:gridCol w="792088"/>
                <a:gridCol w="1368921"/>
                <a:gridCol w="1728192"/>
                <a:gridCol w="1656184"/>
                <a:gridCol w="1800200"/>
              </a:tblGrid>
              <a:tr h="1440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 smtClean="0"/>
                        <a:t>Věk 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/>
                        <a:t> </a:t>
                      </a:r>
                      <a:r>
                        <a:rPr lang="cs-CZ" sz="1800" u="none" strike="noStrike" dirty="0" smtClean="0"/>
                        <a:t>celkem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/>
                        <a:t>Kolikrát ve VV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 smtClean="0"/>
                        <a:t>počet </a:t>
                      </a:r>
                      <a:r>
                        <a:rPr lang="cs-CZ" sz="1800" u="none" strike="noStrike" dirty="0"/>
                        <a:t>obviněných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/>
                        <a:t>Kolikrát ve VTOS 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/>
                        <a:t>Počet odsouzených 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  <a:tr h="144000">
                <a:tc rowSpan="3">
                  <a:txBody>
                    <a:bodyPr/>
                    <a:lstStyle/>
                    <a:p>
                      <a:pPr algn="ctr" fontAlgn="b"/>
                      <a:r>
                        <a:rPr lang="cs-CZ" sz="1650" u="none" strike="noStrike" dirty="0" smtClean="0"/>
                        <a:t>16-17</a:t>
                      </a:r>
                      <a:endParaRPr lang="cs-CZ" sz="165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50" u="none" strike="noStrike" dirty="0" smtClean="0"/>
                        <a:t> </a:t>
                      </a:r>
                      <a:endParaRPr lang="cs-CZ" sz="16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5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0*</a:t>
                      </a:r>
                      <a:endParaRPr lang="cs-CZ" sz="165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50" u="none" strike="noStrike" dirty="0"/>
                        <a:t>15</a:t>
                      </a:r>
                      <a:endParaRPr lang="cs-CZ" sz="165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50" b="0" i="0" u="none" strike="noStrike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prvotrestaný</a:t>
                      </a:r>
                      <a:endParaRPr lang="cs-CZ" sz="165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50" u="none" strike="noStrike" dirty="0"/>
                        <a:t>16</a:t>
                      </a:r>
                      <a:endParaRPr lang="cs-CZ" sz="165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</a:tr>
              <a:tr h="144000">
                <a:tc vMerge="1">
                  <a:txBody>
                    <a:bodyPr/>
                    <a:lstStyle/>
                    <a:p>
                      <a:pPr algn="ctr" fontAlgn="b"/>
                      <a:endParaRPr lang="cs-CZ" sz="165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6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50" u="none" strike="noStrike" dirty="0" smtClean="0"/>
                        <a:t>1*</a:t>
                      </a:r>
                      <a:endParaRPr lang="cs-CZ" sz="165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50" u="none" strike="noStrike"/>
                        <a:t>3</a:t>
                      </a:r>
                      <a:endParaRPr lang="cs-CZ" sz="16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50" u="none" strike="noStrike" dirty="0"/>
                        <a:t>1</a:t>
                      </a:r>
                      <a:endParaRPr lang="cs-CZ" sz="165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50" u="none" strike="noStrike"/>
                        <a:t>2</a:t>
                      </a:r>
                      <a:endParaRPr lang="cs-CZ" sz="16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</a:tr>
              <a:tr h="144000">
                <a:tc vMerge="1">
                  <a:txBody>
                    <a:bodyPr/>
                    <a:lstStyle/>
                    <a:p>
                      <a:pPr algn="ctr" fontAlgn="b"/>
                      <a:endParaRPr lang="cs-CZ" sz="16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6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50" u="none" strike="noStrike" dirty="0"/>
                        <a:t> </a:t>
                      </a:r>
                      <a:endParaRPr lang="cs-CZ" sz="16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50" u="none" strike="noStrike" dirty="0"/>
                        <a:t> </a:t>
                      </a:r>
                      <a:endParaRPr lang="cs-CZ" sz="16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50" u="none" strike="noStrike" dirty="0"/>
                        <a:t>3</a:t>
                      </a:r>
                      <a:endParaRPr lang="cs-CZ" sz="165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50" u="none" strike="noStrike" dirty="0"/>
                        <a:t>1</a:t>
                      </a:r>
                      <a:endParaRPr lang="cs-CZ" sz="165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42957">
                <a:tc>
                  <a:txBody>
                    <a:bodyPr/>
                    <a:lstStyle/>
                    <a:p>
                      <a:pPr algn="ctr" fontAlgn="b"/>
                      <a:endParaRPr lang="cs-CZ" sz="16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50" u="none" strike="noStrike" dirty="0" smtClean="0"/>
                        <a:t>37</a:t>
                      </a:r>
                      <a:endParaRPr lang="cs-CZ" sz="165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50" u="none" strike="noStrike" dirty="0"/>
                        <a:t> </a:t>
                      </a:r>
                      <a:endParaRPr lang="cs-CZ" sz="16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50" u="none" strike="noStrike" dirty="0"/>
                        <a:t>18</a:t>
                      </a:r>
                      <a:endParaRPr lang="cs-CZ" sz="165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50" u="none" strike="noStrike" dirty="0"/>
                        <a:t> </a:t>
                      </a:r>
                      <a:endParaRPr lang="cs-CZ" sz="16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50" u="none" strike="noStrike" dirty="0"/>
                        <a:t>19</a:t>
                      </a:r>
                      <a:endParaRPr lang="cs-CZ" sz="165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44000">
                <a:tc rowSpan="3">
                  <a:txBody>
                    <a:bodyPr/>
                    <a:lstStyle/>
                    <a:p>
                      <a:pPr algn="ctr" fontAlgn="b"/>
                      <a:r>
                        <a:rPr lang="cs-CZ" sz="1650" u="none" strike="noStrike" dirty="0"/>
                        <a:t>17-18 let </a:t>
                      </a:r>
                      <a:endParaRPr lang="cs-CZ" sz="165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50" u="none" strike="noStrike" dirty="0"/>
                        <a:t> </a:t>
                      </a:r>
                      <a:endParaRPr lang="cs-CZ" sz="16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50" u="none" strike="noStrike" dirty="0" smtClean="0"/>
                        <a:t>0*</a:t>
                      </a:r>
                      <a:endParaRPr lang="cs-CZ" sz="16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50" u="none" strike="noStrike" dirty="0"/>
                        <a:t>24</a:t>
                      </a:r>
                      <a:endParaRPr lang="cs-CZ" sz="16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50" b="0" i="0" u="none" strike="noStrike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Prvotrestaný</a:t>
                      </a:r>
                      <a:endParaRPr lang="cs-CZ" sz="165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50" u="none" strike="noStrike" dirty="0"/>
                        <a:t>34</a:t>
                      </a:r>
                      <a:endParaRPr lang="cs-CZ" sz="165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/>
                    </a:solidFill>
                  </a:tcPr>
                </a:tc>
              </a:tr>
              <a:tr h="144000">
                <a:tc vMerge="1">
                  <a:txBody>
                    <a:bodyPr/>
                    <a:lstStyle/>
                    <a:p>
                      <a:pPr algn="ctr" fontAlgn="b"/>
                      <a:endParaRPr lang="cs-CZ" sz="16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6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50" u="none" strike="noStrike" dirty="0" smtClean="0"/>
                        <a:t>1*</a:t>
                      </a:r>
                      <a:endParaRPr lang="cs-CZ" sz="16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50" u="none" strike="noStrike" dirty="0"/>
                        <a:t>1</a:t>
                      </a:r>
                      <a:endParaRPr lang="cs-CZ" sz="16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50" u="none" strike="noStrike" dirty="0"/>
                        <a:t>1</a:t>
                      </a:r>
                      <a:endParaRPr lang="cs-CZ" sz="165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50" u="none" strike="noStrike"/>
                        <a:t>5</a:t>
                      </a:r>
                      <a:endParaRPr lang="cs-CZ" sz="16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</a:tr>
              <a:tr h="144000">
                <a:tc vMerge="1">
                  <a:txBody>
                    <a:bodyPr/>
                    <a:lstStyle/>
                    <a:p>
                      <a:pPr algn="ctr" fontAlgn="b"/>
                      <a:endParaRPr lang="cs-CZ" sz="16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6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50" u="none" strike="noStrike" dirty="0"/>
                        <a:t> </a:t>
                      </a:r>
                      <a:endParaRPr lang="cs-CZ" sz="16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50" u="none" strike="noStrike" dirty="0"/>
                        <a:t> </a:t>
                      </a:r>
                      <a:endParaRPr lang="cs-CZ" sz="16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50" u="none" strike="noStrike" dirty="0"/>
                        <a:t>2</a:t>
                      </a:r>
                      <a:endParaRPr lang="cs-CZ" sz="165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50" u="none" strike="noStrike" dirty="0"/>
                        <a:t>6</a:t>
                      </a:r>
                      <a:endParaRPr lang="cs-CZ" sz="165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144000">
                <a:tc>
                  <a:txBody>
                    <a:bodyPr/>
                    <a:lstStyle/>
                    <a:p>
                      <a:pPr algn="ctr" fontAlgn="b"/>
                      <a:endParaRPr lang="cs-CZ" sz="16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50" u="none" strike="noStrike" dirty="0"/>
                        <a:t>190</a:t>
                      </a:r>
                      <a:endParaRPr lang="cs-CZ" sz="165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50" u="none" strike="noStrike" dirty="0"/>
                        <a:t> </a:t>
                      </a:r>
                      <a:endParaRPr lang="cs-CZ" sz="16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50" u="none" strike="noStrike" dirty="0"/>
                        <a:t>25</a:t>
                      </a:r>
                      <a:endParaRPr lang="cs-CZ" sz="16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50" u="none" strike="noStrike" dirty="0"/>
                        <a:t> </a:t>
                      </a:r>
                      <a:endParaRPr lang="cs-CZ" sz="16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50" u="none" strike="noStrike" dirty="0"/>
                        <a:t>45</a:t>
                      </a:r>
                      <a:endParaRPr lang="cs-CZ" sz="165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144000">
                <a:tc rowSpan="3">
                  <a:txBody>
                    <a:bodyPr/>
                    <a:lstStyle/>
                    <a:p>
                      <a:pPr algn="ctr" fontAlgn="b"/>
                      <a:r>
                        <a:rPr lang="cs-CZ" sz="1650" u="none" strike="noStrike" dirty="0"/>
                        <a:t>18-21 let </a:t>
                      </a:r>
                      <a:endParaRPr lang="cs-CZ" sz="165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50" u="none" strike="noStrike" dirty="0"/>
                        <a:t> </a:t>
                      </a:r>
                      <a:endParaRPr lang="cs-CZ" sz="16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50" u="none" strike="noStrike" dirty="0" smtClean="0"/>
                        <a:t>0*</a:t>
                      </a:r>
                      <a:endParaRPr lang="cs-CZ" sz="165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50" u="none" strike="noStrike" dirty="0"/>
                        <a:t>159</a:t>
                      </a:r>
                      <a:endParaRPr lang="cs-CZ" sz="165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50" b="0" i="0" u="none" strike="noStrike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Prvotrestaný</a:t>
                      </a:r>
                      <a:endParaRPr lang="cs-CZ" sz="165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50" u="none" strike="noStrike" dirty="0"/>
                        <a:t>543</a:t>
                      </a:r>
                      <a:endParaRPr lang="cs-CZ" sz="165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</a:tr>
              <a:tr h="144000">
                <a:tc vMerge="1">
                  <a:txBody>
                    <a:bodyPr/>
                    <a:lstStyle/>
                    <a:p>
                      <a:pPr algn="ctr" fontAlgn="b"/>
                      <a:endParaRPr lang="cs-CZ" sz="16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6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50" u="none" strike="noStrike" dirty="0" smtClean="0"/>
                        <a:t>1*</a:t>
                      </a:r>
                      <a:endParaRPr lang="cs-CZ" sz="165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50" u="none" strike="noStrike" dirty="0"/>
                        <a:t>21</a:t>
                      </a:r>
                      <a:endParaRPr lang="cs-CZ" sz="165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50" u="none" strike="noStrike" dirty="0" smtClean="0"/>
                        <a:t>1*</a:t>
                      </a:r>
                      <a:endParaRPr lang="cs-CZ" sz="165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50" u="none" strike="noStrike"/>
                        <a:t>142</a:t>
                      </a:r>
                      <a:endParaRPr lang="cs-CZ" sz="16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</a:tr>
              <a:tr h="144000">
                <a:tc vMerge="1">
                  <a:txBody>
                    <a:bodyPr/>
                    <a:lstStyle/>
                    <a:p>
                      <a:pPr algn="ctr" fontAlgn="b"/>
                      <a:endParaRPr lang="cs-CZ" sz="16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6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50" u="none" strike="noStrike" dirty="0" smtClean="0"/>
                        <a:t>2*-3*</a:t>
                      </a:r>
                      <a:endParaRPr lang="cs-CZ" sz="165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50" u="none" strike="noStrike" dirty="0"/>
                        <a:t>10</a:t>
                      </a:r>
                      <a:endParaRPr lang="cs-CZ" sz="165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50" u="none" strike="noStrike" dirty="0" smtClean="0"/>
                        <a:t>2-5*</a:t>
                      </a:r>
                      <a:endParaRPr lang="cs-CZ" sz="165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50" u="none" strike="noStrike" dirty="0"/>
                        <a:t>39</a:t>
                      </a:r>
                      <a:endParaRPr lang="cs-CZ" sz="165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44000">
                <a:tc>
                  <a:txBody>
                    <a:bodyPr/>
                    <a:lstStyle/>
                    <a:p>
                      <a:pPr algn="ctr" fontAlgn="b"/>
                      <a:endParaRPr lang="cs-CZ" sz="16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50" u="none" strike="noStrike" dirty="0"/>
                        <a:t>914</a:t>
                      </a:r>
                      <a:endParaRPr lang="cs-CZ" sz="165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50" u="none" strike="noStrike" dirty="0"/>
                        <a:t> </a:t>
                      </a:r>
                      <a:endParaRPr lang="cs-CZ" sz="16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50" u="none" strike="noStrike" dirty="0"/>
                        <a:t>  190</a:t>
                      </a:r>
                      <a:endParaRPr lang="cs-CZ" sz="165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50" u="none" strike="noStrike" dirty="0"/>
                        <a:t> </a:t>
                      </a:r>
                      <a:endParaRPr lang="cs-CZ" sz="16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50" u="none" strike="noStrike" dirty="0"/>
                        <a:t>724</a:t>
                      </a:r>
                      <a:endParaRPr lang="cs-CZ" sz="165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44000">
                <a:tc rowSpan="4">
                  <a:txBody>
                    <a:bodyPr/>
                    <a:lstStyle/>
                    <a:p>
                      <a:pPr algn="ctr" fontAlgn="b"/>
                      <a:r>
                        <a:rPr lang="cs-CZ" sz="1650" u="none" strike="noStrike" dirty="0"/>
                        <a:t>21-25 let</a:t>
                      </a:r>
                      <a:endParaRPr lang="cs-CZ" sz="16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r>
                        <a:rPr lang="cs-CZ" sz="1650" u="none" strike="noStrike" dirty="0"/>
                        <a:t>  </a:t>
                      </a:r>
                      <a:endParaRPr lang="cs-CZ" sz="165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6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50" u="none" strike="noStrike" dirty="0" smtClean="0"/>
                        <a:t>0*</a:t>
                      </a:r>
                      <a:endParaRPr lang="cs-CZ" sz="165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50" u="none" strike="noStrike" dirty="0"/>
                        <a:t>244</a:t>
                      </a:r>
                      <a:endParaRPr lang="cs-CZ" sz="165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50" b="0" i="0" u="none" strike="noStrike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Prvotrestaný</a:t>
                      </a:r>
                      <a:endParaRPr lang="cs-CZ" sz="165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50" u="none" strike="noStrike" dirty="0"/>
                        <a:t>1399</a:t>
                      </a:r>
                      <a:endParaRPr lang="cs-CZ" sz="165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/>
                    </a:solidFill>
                  </a:tcPr>
                </a:tc>
              </a:tr>
              <a:tr h="144000">
                <a:tc vMerge="1">
                  <a:txBody>
                    <a:bodyPr/>
                    <a:lstStyle/>
                    <a:p>
                      <a:pPr algn="ctr" fontAlgn="b"/>
                      <a:endParaRPr lang="cs-CZ" sz="165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6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50" u="none" strike="noStrike" dirty="0" smtClean="0"/>
                        <a:t>1*</a:t>
                      </a:r>
                      <a:endParaRPr lang="cs-CZ" sz="165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50" u="none" strike="noStrike"/>
                        <a:t>55</a:t>
                      </a:r>
                      <a:endParaRPr lang="cs-CZ" sz="16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50" u="none" strike="noStrike" dirty="0" smtClean="0"/>
                        <a:t>1*</a:t>
                      </a:r>
                      <a:endParaRPr lang="cs-CZ" sz="165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50" u="none" strike="noStrike" dirty="0"/>
                        <a:t>661</a:t>
                      </a:r>
                      <a:endParaRPr lang="cs-CZ" sz="165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</a:tr>
              <a:tr h="144000">
                <a:tc vMerge="1">
                  <a:txBody>
                    <a:bodyPr/>
                    <a:lstStyle/>
                    <a:p>
                      <a:pPr algn="ctr" fontAlgn="b"/>
                      <a:endParaRPr lang="cs-CZ" sz="16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6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50" u="none" strike="noStrike" dirty="0" smtClean="0"/>
                        <a:t>2*-5*</a:t>
                      </a:r>
                      <a:endParaRPr lang="cs-CZ" sz="165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50" u="none" strike="noStrike" dirty="0"/>
                        <a:t>27</a:t>
                      </a:r>
                      <a:endParaRPr lang="cs-CZ" sz="165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50" u="none" strike="noStrike" dirty="0" smtClean="0"/>
                        <a:t>2*</a:t>
                      </a:r>
                      <a:endParaRPr lang="cs-CZ" sz="165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50" u="none" strike="noStrike" dirty="0"/>
                        <a:t>199</a:t>
                      </a:r>
                      <a:endParaRPr lang="cs-CZ" sz="165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</a:tr>
              <a:tr h="144000">
                <a:tc vMerge="1">
                  <a:txBody>
                    <a:bodyPr/>
                    <a:lstStyle/>
                    <a:p>
                      <a:pPr algn="ctr" fontAlgn="b"/>
                      <a:endParaRPr lang="cs-CZ" sz="165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6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50" u="none" strike="noStrike"/>
                        <a:t> </a:t>
                      </a:r>
                      <a:endParaRPr lang="cs-CZ" sz="16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50" u="none" strike="noStrike" dirty="0"/>
                        <a:t> </a:t>
                      </a:r>
                      <a:endParaRPr lang="cs-CZ" sz="165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50" u="none" strike="noStrike" dirty="0" smtClean="0"/>
                        <a:t>3*-7*</a:t>
                      </a:r>
                      <a:endParaRPr lang="cs-CZ" sz="165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50" u="none" strike="noStrike" dirty="0"/>
                        <a:t>99</a:t>
                      </a:r>
                      <a:endParaRPr lang="cs-CZ" sz="165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1440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50" u="none" strike="noStrike" dirty="0"/>
                        <a:t> </a:t>
                      </a:r>
                      <a:endParaRPr lang="cs-CZ" sz="16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50" u="none" strike="noStrike" dirty="0"/>
                        <a:t>2684</a:t>
                      </a:r>
                      <a:endParaRPr lang="cs-CZ" sz="165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65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50" u="none" strike="noStrike" dirty="0"/>
                        <a:t> </a:t>
                      </a:r>
                      <a:r>
                        <a:rPr lang="cs-CZ" sz="1650" u="none" strike="noStrike" dirty="0" smtClean="0"/>
                        <a:t> 326</a:t>
                      </a:r>
                      <a:endParaRPr lang="cs-CZ" sz="165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50" u="none" strike="noStrike" dirty="0"/>
                        <a:t> </a:t>
                      </a:r>
                      <a:endParaRPr lang="cs-CZ" sz="16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50" u="none" strike="noStrike" dirty="0"/>
                        <a:t>2358</a:t>
                      </a:r>
                      <a:endParaRPr lang="cs-CZ" sz="165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26157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50" u="none" strike="noStrike" dirty="0"/>
                        <a:t> </a:t>
                      </a:r>
                      <a:endParaRPr lang="cs-CZ" sz="16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50" u="none" strike="noStrike" dirty="0"/>
                        <a:t>3705</a:t>
                      </a:r>
                      <a:endParaRPr lang="cs-CZ" sz="165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50" u="none" strike="noStrike" dirty="0"/>
                        <a:t> </a:t>
                      </a:r>
                      <a:endParaRPr lang="cs-CZ" sz="16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6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50" u="none" strike="noStrike" dirty="0"/>
                        <a:t> </a:t>
                      </a:r>
                      <a:endParaRPr lang="cs-CZ" sz="16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50" u="none" strike="noStrike" dirty="0"/>
                        <a:t> </a:t>
                      </a:r>
                      <a:endParaRPr lang="cs-CZ" sz="16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Fyzické zdraví vězněných osob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Časté problémy mladých vězňů </a:t>
            </a:r>
          </a:p>
          <a:p>
            <a:pPr lvl="2">
              <a:defRPr/>
            </a:pPr>
            <a:r>
              <a:rPr lang="cs-CZ" dirty="0" smtClean="0"/>
              <a:t>V roce 2009 bylo ošetřeno lékařem - </a:t>
            </a:r>
            <a:r>
              <a:rPr lang="cs-CZ" b="1" dirty="0" smtClean="0"/>
              <a:t>316 662 osob</a:t>
            </a:r>
          </a:p>
          <a:p>
            <a:pPr lvl="1">
              <a:defRPr/>
            </a:pPr>
            <a:r>
              <a:rPr lang="cs-CZ" dirty="0" smtClean="0"/>
              <a:t>Vysoký krevní tlak</a:t>
            </a:r>
          </a:p>
          <a:p>
            <a:pPr lvl="1">
              <a:defRPr/>
            </a:pPr>
            <a:r>
              <a:rPr lang="cs-CZ" dirty="0" smtClean="0"/>
              <a:t>Gastroenterologické problémy</a:t>
            </a:r>
          </a:p>
          <a:p>
            <a:pPr lvl="1">
              <a:defRPr/>
            </a:pPr>
            <a:r>
              <a:rPr lang="cs-CZ" dirty="0" smtClean="0"/>
              <a:t>Infekční nemoci</a:t>
            </a:r>
          </a:p>
          <a:p>
            <a:pPr lvl="1">
              <a:defRPr/>
            </a:pPr>
            <a:r>
              <a:rPr lang="cs-CZ" dirty="0" smtClean="0"/>
              <a:t>Sexuálně přenosné choroby;</a:t>
            </a:r>
          </a:p>
          <a:p>
            <a:pPr lvl="1">
              <a:defRPr/>
            </a:pPr>
            <a:r>
              <a:rPr lang="cs-CZ" dirty="0" smtClean="0"/>
              <a:t>Stomatologické problémy </a:t>
            </a:r>
          </a:p>
          <a:p>
            <a:pPr lvl="2">
              <a:defRPr/>
            </a:pPr>
            <a:r>
              <a:rPr lang="cs-CZ" dirty="0" smtClean="0"/>
              <a:t>podle VSČR bylo provedeno </a:t>
            </a:r>
            <a:r>
              <a:rPr lang="cs-CZ" b="1" dirty="0" smtClean="0"/>
              <a:t>74 069 stomatologických </a:t>
            </a:r>
            <a:r>
              <a:rPr lang="cs-CZ" dirty="0" smtClean="0"/>
              <a:t>vyšetření a ošetření.</a:t>
            </a:r>
          </a:p>
          <a:p>
            <a:pPr lvl="1">
              <a:defRPr/>
            </a:pPr>
            <a:endParaRPr lang="cs-CZ" dirty="0"/>
          </a:p>
        </p:txBody>
      </p:sp>
      <p:sp>
        <p:nvSpPr>
          <p:cNvPr id="27652" name="TextovéPole 4"/>
          <p:cNvSpPr txBox="1">
            <a:spLocks noChangeArrowheads="1"/>
          </p:cNvSpPr>
          <p:nvPr/>
        </p:nvSpPr>
        <p:spPr bwMode="auto">
          <a:xfrm>
            <a:off x="611188" y="6334125"/>
            <a:ext cx="8064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i="1"/>
              <a:t>Popov, I. (2010). Project HPYP - Literature review Bulgaria. Retrieved from </a:t>
            </a:r>
            <a:r>
              <a:rPr lang="en-US" sz="1400" i="1">
                <a:hlinkClick r:id="rId2"/>
              </a:rPr>
              <a:t>http://hpyp.eu/DOCS/Presentations/HPYP%20literature%20review%20%20Bulgaria.pdf</a:t>
            </a:r>
            <a:endParaRPr lang="cs-CZ" sz="1400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288" y="188913"/>
            <a:ext cx="8229600" cy="1152525"/>
          </a:xfrm>
        </p:spPr>
        <p:txBody>
          <a:bodyPr/>
          <a:lstStyle/>
          <a:p>
            <a:pPr>
              <a:defRPr/>
            </a:pPr>
            <a:r>
              <a:rPr lang="cs-CZ" sz="2400" dirty="0" smtClean="0"/>
              <a:t>Zdravotní péče v zařízeních pro VV a VTOS</a:t>
            </a:r>
            <a:endParaRPr lang="en-GB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625" y="1357313"/>
            <a:ext cx="8229600" cy="51435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cs-CZ" sz="2000" dirty="0" smtClean="0"/>
              <a:t>Zdravotní péče poskytovaná ve VV a VTOS je podle </a:t>
            </a:r>
            <a:r>
              <a:rPr lang="en-GB" sz="2000" dirty="0" err="1" smtClean="0"/>
              <a:t>Butal</a:t>
            </a:r>
            <a:r>
              <a:rPr lang="cs-CZ" sz="2000" dirty="0" smtClean="0"/>
              <a:t>y</a:t>
            </a:r>
            <a:r>
              <a:rPr lang="en-GB" sz="2000" dirty="0" smtClean="0"/>
              <a:t> et al.</a:t>
            </a:r>
            <a:r>
              <a:rPr lang="cs-CZ" sz="2000" dirty="0" smtClean="0"/>
              <a:t> (</a:t>
            </a:r>
            <a:r>
              <a:rPr lang="en-GB" sz="2000" dirty="0" smtClean="0"/>
              <a:t>2006) </a:t>
            </a:r>
            <a:r>
              <a:rPr lang="cs-CZ" sz="2000" b="1" dirty="0" smtClean="0"/>
              <a:t>srovnatelná </a:t>
            </a:r>
            <a:r>
              <a:rPr lang="cs-CZ" sz="2000" dirty="0" smtClean="0"/>
              <a:t>se zdravotní péči poskytovanou majoritní populaci</a:t>
            </a:r>
            <a:r>
              <a:rPr lang="en-GB" sz="2000" dirty="0" smtClean="0"/>
              <a:t>.</a:t>
            </a:r>
          </a:p>
          <a:p>
            <a:pPr>
              <a:defRPr/>
            </a:pPr>
            <a:r>
              <a:rPr lang="cs-CZ" sz="2000" dirty="0" smtClean="0"/>
              <a:t>Problémy</a:t>
            </a:r>
            <a:r>
              <a:rPr lang="en-GB" sz="2000" dirty="0" smtClean="0"/>
              <a:t>:</a:t>
            </a:r>
          </a:p>
          <a:p>
            <a:pPr lvl="1">
              <a:defRPr/>
            </a:pPr>
            <a:r>
              <a:rPr lang="cs-CZ" sz="1800" dirty="0" smtClean="0"/>
              <a:t>Testování: nedostatky v rámci </a:t>
            </a:r>
            <a:r>
              <a:rPr lang="cs-CZ" sz="1800" b="1" dirty="0" smtClean="0"/>
              <a:t>post- a </a:t>
            </a:r>
            <a:r>
              <a:rPr lang="cs-CZ" sz="1800" b="1" dirty="0" err="1" smtClean="0"/>
              <a:t>pretestovém</a:t>
            </a:r>
            <a:r>
              <a:rPr lang="cs-CZ" sz="1800" b="1" dirty="0" smtClean="0"/>
              <a:t> poradenství </a:t>
            </a: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en-GB" sz="1800" dirty="0" smtClean="0"/>
              <a:t>(HIV, HVB, HVC, syphilis etc.)</a:t>
            </a:r>
          </a:p>
          <a:p>
            <a:pPr lvl="1">
              <a:defRPr/>
            </a:pPr>
            <a:r>
              <a:rPr lang="cs-CZ" sz="1800" b="1" dirty="0" smtClean="0"/>
              <a:t>Svlékání </a:t>
            </a:r>
            <a:r>
              <a:rPr lang="cs-CZ" sz="1800" dirty="0" smtClean="0"/>
              <a:t>se před každou lékařskou prohlídkou. </a:t>
            </a:r>
            <a:r>
              <a:rPr lang="cs-CZ" sz="1800" b="1" dirty="0" smtClean="0"/>
              <a:t>Přítomnost </a:t>
            </a:r>
            <a:br>
              <a:rPr lang="cs-CZ" sz="1800" b="1" dirty="0" smtClean="0"/>
            </a:br>
            <a:r>
              <a:rPr lang="cs-CZ" sz="1800" b="1" dirty="0" smtClean="0"/>
              <a:t>dozorce </a:t>
            </a:r>
            <a:r>
              <a:rPr lang="cs-CZ" sz="1800" dirty="0" smtClean="0"/>
              <a:t>v průběhu lékařského vyšetření </a:t>
            </a:r>
            <a:r>
              <a:rPr lang="en-GB" sz="1800" dirty="0" smtClean="0"/>
              <a:t>(</a:t>
            </a:r>
            <a:r>
              <a:rPr lang="cs-CZ" sz="1800" dirty="0" smtClean="0"/>
              <a:t>dokonce i v průběhu </a:t>
            </a:r>
            <a:br>
              <a:rPr lang="cs-CZ" sz="1800" dirty="0" smtClean="0"/>
            </a:br>
            <a:r>
              <a:rPr lang="cs-CZ" sz="1800" dirty="0" smtClean="0"/>
              <a:t>gynekologické prohlídky</a:t>
            </a:r>
            <a:r>
              <a:rPr lang="en-GB" sz="1800" dirty="0" smtClean="0"/>
              <a:t>).</a:t>
            </a:r>
          </a:p>
          <a:p>
            <a:pPr lvl="1">
              <a:defRPr/>
            </a:pPr>
            <a:r>
              <a:rPr lang="cs-CZ" sz="1800" dirty="0" smtClean="0"/>
              <a:t>Nedostatek </a:t>
            </a:r>
            <a:r>
              <a:rPr lang="cs-CZ" sz="1800" b="1" dirty="0" smtClean="0"/>
              <a:t>lékařů, zejména pohotovostních </a:t>
            </a:r>
            <a:r>
              <a:rPr lang="cs-CZ" sz="1800" dirty="0" smtClean="0"/>
              <a:t>(krizová oddělení).</a:t>
            </a:r>
            <a:endParaRPr lang="en-GB" sz="1800" b="1" dirty="0" smtClean="0"/>
          </a:p>
          <a:p>
            <a:pPr lvl="1">
              <a:defRPr/>
            </a:pPr>
            <a:r>
              <a:rPr lang="cs-CZ" sz="1800" b="1" dirty="0" smtClean="0"/>
              <a:t>Stížnosti na lékařskou péči </a:t>
            </a:r>
            <a:r>
              <a:rPr lang="cs-CZ" sz="1800" dirty="0" smtClean="0"/>
              <a:t>a v některých případech netransparentnost jejich řešení.</a:t>
            </a:r>
            <a:endParaRPr lang="en-GB" sz="1800" dirty="0" smtClean="0"/>
          </a:p>
        </p:txBody>
      </p:sp>
      <p:pic>
        <p:nvPicPr>
          <p:cNvPr id="28676" name="Picture 2" descr="C:\Program Files\Microsoft Office\MEDIA\CAGCAT10\j0240719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00938" y="2000250"/>
            <a:ext cx="1163637" cy="182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7" name="TextovéPole 4"/>
          <p:cNvSpPr txBox="1">
            <a:spLocks noChangeArrowheads="1"/>
          </p:cNvSpPr>
          <p:nvPr/>
        </p:nvSpPr>
        <p:spPr bwMode="auto">
          <a:xfrm>
            <a:off x="468313" y="6165850"/>
            <a:ext cx="8280400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 i="1"/>
              <a:t>Butala, A., Getlik, L., Hauksson, P., Kicker, R., &amp; Kieber, I. (2006). Zpráva pro vládu České Republiky o návštěvě České Republiky, kterou vykonal Evropský výbor pro zabránění mučení a nelidskému či ponižujícícmu zacházení nebo trestání (CPT). Štrasburk: Evropský výbor pro zabránění mučení a nelidskému či ponižujícímu zacházení nebo trestání (CPT).</a:t>
            </a:r>
          </a:p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cs-CZ" dirty="0" smtClean="0"/>
              <a:t>Psychiatrická problematika, komplikující </a:t>
            </a:r>
            <a:br>
              <a:rPr lang="cs-CZ" dirty="0" smtClean="0"/>
            </a:br>
            <a:r>
              <a:rPr lang="cs-CZ" dirty="0" smtClean="0"/>
              <a:t>faktory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cs-CZ" sz="2400" dirty="0" err="1" smtClean="0"/>
              <a:t>Komorbidity</a:t>
            </a:r>
            <a:r>
              <a:rPr lang="cs-CZ" sz="2400" dirty="0" smtClean="0"/>
              <a:t>, duální diagnózy</a:t>
            </a:r>
            <a:endParaRPr lang="en-GB" sz="2400" dirty="0" smtClean="0"/>
          </a:p>
          <a:p>
            <a:pPr algn="just">
              <a:defRPr/>
            </a:pPr>
            <a:endParaRPr lang="cs-CZ" sz="2400" dirty="0" smtClean="0"/>
          </a:p>
          <a:p>
            <a:pPr algn="just">
              <a:defRPr/>
            </a:pPr>
            <a:r>
              <a:rPr lang="cs-CZ" sz="2400" dirty="0" smtClean="0"/>
              <a:t>Úzkostná </a:t>
            </a:r>
            <a:r>
              <a:rPr lang="cs-CZ" sz="2400" dirty="0" err="1" smtClean="0"/>
              <a:t>symptomatika</a:t>
            </a:r>
            <a:r>
              <a:rPr lang="cs-CZ" sz="2400" dirty="0" smtClean="0"/>
              <a:t> </a:t>
            </a:r>
            <a:endParaRPr lang="en-GB" sz="2400" dirty="0" smtClean="0"/>
          </a:p>
          <a:p>
            <a:pPr algn="just">
              <a:defRPr/>
            </a:pPr>
            <a:r>
              <a:rPr lang="cs-CZ" sz="2400" dirty="0" smtClean="0"/>
              <a:t>Deprese</a:t>
            </a:r>
            <a:endParaRPr lang="en-GB" sz="2400" dirty="0" smtClean="0"/>
          </a:p>
          <a:p>
            <a:pPr algn="just">
              <a:defRPr/>
            </a:pPr>
            <a:r>
              <a:rPr lang="cs-CZ" sz="2400" dirty="0" smtClean="0"/>
              <a:t>Poruchy osobnosti </a:t>
            </a:r>
            <a:endParaRPr lang="en-GB" sz="2400" dirty="0" smtClean="0"/>
          </a:p>
          <a:p>
            <a:pPr algn="just">
              <a:defRPr/>
            </a:pPr>
            <a:r>
              <a:rPr lang="cs-CZ" sz="2400" dirty="0" smtClean="0"/>
              <a:t>Závislosti</a:t>
            </a:r>
          </a:p>
          <a:p>
            <a:pPr algn="just">
              <a:defRPr/>
            </a:pPr>
            <a:r>
              <a:rPr lang="cs-CZ" sz="2400" dirty="0" smtClean="0"/>
              <a:t>Podprůměrný intelekt</a:t>
            </a:r>
          </a:p>
          <a:p>
            <a:pPr algn="just">
              <a:defRPr/>
            </a:pPr>
            <a:r>
              <a:rPr lang="cs-CZ" sz="2400" dirty="0" smtClean="0"/>
              <a:t>Poruchy přizpůsobení</a:t>
            </a:r>
          </a:p>
          <a:p>
            <a:pPr algn="just">
              <a:defRPr/>
            </a:pPr>
            <a:endParaRPr lang="cs-CZ" sz="2400" dirty="0" smtClean="0"/>
          </a:p>
          <a:p>
            <a:pPr algn="just">
              <a:defRPr/>
            </a:pPr>
            <a:endParaRPr lang="cs-CZ" sz="2400" dirty="0" smtClean="0"/>
          </a:p>
          <a:p>
            <a:pPr>
              <a:defRPr/>
            </a:pP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cs-CZ" dirty="0" smtClean="0"/>
              <a:t>Psychické </a:t>
            </a:r>
            <a:r>
              <a:rPr lang="cs-CZ" smtClean="0"/>
              <a:t>zdraví obviněných - </a:t>
            </a:r>
            <a:r>
              <a:rPr lang="cs-CZ" dirty="0" smtClean="0"/>
              <a:t>Skotsko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graphicFrame>
        <p:nvGraphicFramePr>
          <p:cNvPr id="5" name="Graf 4"/>
          <p:cNvGraphicFramePr/>
          <p:nvPr/>
        </p:nvGraphicFramePr>
        <p:xfrm>
          <a:off x="467544" y="1484784"/>
          <a:ext cx="8136904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5" name="Obdélník 5"/>
          <p:cNvSpPr>
            <a:spLocks noChangeArrowheads="1"/>
          </p:cNvSpPr>
          <p:nvPr/>
        </p:nvSpPr>
        <p:spPr bwMode="auto">
          <a:xfrm>
            <a:off x="468313" y="6308725"/>
            <a:ext cx="81359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i="1"/>
              <a:t>Davidson, M., Humphreys, M. S., Johnstone, E. C., &amp; Owens, D. G. ( 1995 ). Prevalence of psychiatric morbidity among remand prisoners in Scotland. 1. Br J Psychiatry., 167(4), 545-548.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Fyzické a psychické zdraví žen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graphicFrame>
        <p:nvGraphicFramePr>
          <p:cNvPr id="4" name="Graf 3"/>
          <p:cNvGraphicFramePr/>
          <p:nvPr/>
        </p:nvGraphicFramePr>
        <p:xfrm>
          <a:off x="467544" y="1412776"/>
          <a:ext cx="8208913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1749" name="TextovéPole 4"/>
          <p:cNvSpPr txBox="1">
            <a:spLocks noChangeArrowheads="1"/>
          </p:cNvSpPr>
          <p:nvPr/>
        </p:nvSpPr>
        <p:spPr bwMode="auto">
          <a:xfrm>
            <a:off x="468313" y="6237288"/>
            <a:ext cx="8207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i="1"/>
              <a:t>Plugge, E., Douglas, N., &amp; Fitzpatrick, R. (2006). The Health of Women in Prison - Study Findings. Oxford: Department of Public Health, University of Oxford.</a:t>
            </a:r>
            <a:endParaRPr lang="cs-CZ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cs-CZ" b="1" dirty="0" smtClean="0"/>
              <a:t>Pohlaví, rasa, věk </a:t>
            </a:r>
            <a:br>
              <a:rPr lang="cs-CZ" b="1" dirty="0" smtClean="0"/>
            </a:br>
            <a:r>
              <a:rPr lang="cs-CZ" b="1" dirty="0" smtClean="0"/>
              <a:t>( s psychiatrickým problémem)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412776"/>
          <a:ext cx="8229600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2772" name="TextovéPole 4"/>
          <p:cNvSpPr txBox="1">
            <a:spLocks noChangeArrowheads="1"/>
          </p:cNvSpPr>
          <p:nvPr/>
        </p:nvSpPr>
        <p:spPr bwMode="auto">
          <a:xfrm>
            <a:off x="468313" y="6396038"/>
            <a:ext cx="8207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i="1"/>
              <a:t>James, D. J., &amp; Glaze, L. E. (2006). Mental Health Problems of Prison and Jail Inmates - Special Report: Bureau of Justice Statistics.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b="1" dirty="0" smtClean="0"/>
              <a:t>Partneři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713288"/>
          </a:xfrm>
        </p:spPr>
        <p:txBody>
          <a:bodyPr/>
          <a:lstStyle/>
          <a:p>
            <a:pPr marL="457200" indent="-457200" eaLnBrk="1" hangingPunct="1">
              <a:buFontTx/>
              <a:buAutoNum type="arabicPeriod"/>
              <a:defRPr/>
            </a:pPr>
            <a:r>
              <a:rPr lang="en-US" b="1" dirty="0" smtClean="0"/>
              <a:t>Das </a:t>
            </a:r>
            <a:r>
              <a:rPr lang="en-US" b="1" dirty="0" err="1" smtClean="0"/>
              <a:t>Wissenschaftliche</a:t>
            </a:r>
            <a:r>
              <a:rPr lang="en-US" b="1" dirty="0" smtClean="0"/>
              <a:t> </a:t>
            </a:r>
            <a:r>
              <a:rPr lang="en-US" b="1" dirty="0" err="1" smtClean="0"/>
              <a:t>Institut</a:t>
            </a:r>
            <a:r>
              <a:rPr lang="en-US" b="1" dirty="0" smtClean="0"/>
              <a:t> </a:t>
            </a:r>
            <a:r>
              <a:rPr lang="en-US" b="1" dirty="0" err="1" smtClean="0"/>
              <a:t>der</a:t>
            </a:r>
            <a:r>
              <a:rPr lang="en-US" b="1" dirty="0" smtClean="0"/>
              <a:t> </a:t>
            </a:r>
            <a:r>
              <a:rPr lang="en-US" b="1" dirty="0" err="1" smtClean="0"/>
              <a:t>Ärzte</a:t>
            </a:r>
            <a:r>
              <a:rPr lang="en-US" b="1" dirty="0" smtClean="0"/>
              <a:t> </a:t>
            </a:r>
            <a:r>
              <a:rPr lang="en-US" b="1" dirty="0" err="1" smtClean="0"/>
              <a:t>Deutschlands</a:t>
            </a:r>
            <a:r>
              <a:rPr lang="en-US" b="1" dirty="0" smtClean="0"/>
              <a:t> </a:t>
            </a:r>
            <a:r>
              <a:rPr lang="en-US" dirty="0" smtClean="0"/>
              <a:t>(WIAD) gem. </a:t>
            </a:r>
            <a:r>
              <a:rPr lang="en-US" dirty="0" err="1" smtClean="0"/>
              <a:t>e.V</a:t>
            </a:r>
            <a:r>
              <a:rPr lang="en-US" dirty="0" smtClean="0"/>
              <a:t>., Bonn </a:t>
            </a:r>
            <a:r>
              <a:rPr lang="cs-CZ" dirty="0" smtClean="0"/>
              <a:t>– Hlavní koordinátor projektu</a:t>
            </a:r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cs-CZ" b="1" dirty="0" smtClean="0"/>
              <a:t>Asociace </a:t>
            </a:r>
            <a:r>
              <a:rPr lang="cs-CZ" b="1" dirty="0" err="1" smtClean="0"/>
              <a:t>Varnských</a:t>
            </a:r>
            <a:r>
              <a:rPr lang="cs-CZ" b="1" dirty="0" smtClean="0"/>
              <a:t> organizací pro drogovou prevenci </a:t>
            </a:r>
            <a:r>
              <a:rPr lang="cs-CZ" dirty="0" smtClean="0"/>
              <a:t>(AVODP), Varna, Bulharsko</a:t>
            </a:r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cs-CZ" b="1" dirty="0" smtClean="0"/>
              <a:t>Birmingham City University </a:t>
            </a:r>
            <a:r>
              <a:rPr lang="cs-CZ" dirty="0" smtClean="0"/>
              <a:t>(BCU), Birmingham, Anglie</a:t>
            </a:r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cs-CZ" b="1" dirty="0" err="1" smtClean="0"/>
              <a:t>Convictus</a:t>
            </a:r>
            <a:r>
              <a:rPr lang="cs-CZ" b="1" dirty="0" smtClean="0"/>
              <a:t> </a:t>
            </a:r>
            <a:r>
              <a:rPr lang="cs-CZ" b="1" dirty="0" err="1" smtClean="0"/>
              <a:t>Eesti</a:t>
            </a:r>
            <a:r>
              <a:rPr lang="cs-CZ" dirty="0" smtClean="0"/>
              <a:t>, </a:t>
            </a:r>
            <a:r>
              <a:rPr lang="cs-CZ" dirty="0" err="1" smtClean="0"/>
              <a:t>Talin</a:t>
            </a:r>
            <a:r>
              <a:rPr lang="cs-CZ" dirty="0" smtClean="0"/>
              <a:t>, Estonsko</a:t>
            </a:r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cs-CZ" b="1" dirty="0" smtClean="0"/>
              <a:t>Lotyšská asociace pro plánování rodiny a sexuální zdraví </a:t>
            </a:r>
            <a:r>
              <a:rPr lang="cs-CZ" dirty="0" smtClean="0"/>
              <a:t>"</a:t>
            </a:r>
            <a:r>
              <a:rPr lang="cs-CZ" dirty="0" err="1" smtClean="0"/>
              <a:t>Papardes</a:t>
            </a:r>
            <a:r>
              <a:rPr lang="cs-CZ" dirty="0" smtClean="0"/>
              <a:t> </a:t>
            </a:r>
            <a:r>
              <a:rPr lang="cs-CZ" dirty="0" err="1" smtClean="0"/>
              <a:t>zieds</a:t>
            </a:r>
            <a:r>
              <a:rPr lang="cs-CZ" dirty="0" smtClean="0"/>
              <a:t>", Riga, Lotyšsko </a:t>
            </a:r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cs-CZ" b="1" dirty="0" err="1" smtClean="0"/>
              <a:t>Promovarea</a:t>
            </a:r>
            <a:r>
              <a:rPr lang="cs-CZ" b="1" dirty="0" smtClean="0"/>
              <a:t> </a:t>
            </a:r>
            <a:r>
              <a:rPr lang="cs-CZ" b="1" dirty="0" err="1" smtClean="0"/>
              <a:t>Dreptului</a:t>
            </a:r>
            <a:r>
              <a:rPr lang="cs-CZ" b="1" dirty="0" smtClean="0"/>
              <a:t> la </a:t>
            </a:r>
            <a:r>
              <a:rPr lang="cs-CZ" b="1" dirty="0" err="1" smtClean="0"/>
              <a:t>Sanatate</a:t>
            </a:r>
            <a:r>
              <a:rPr lang="cs-CZ" b="1" dirty="0" smtClean="0"/>
              <a:t> </a:t>
            </a:r>
            <a:r>
              <a:rPr lang="cs-CZ" dirty="0" smtClean="0"/>
              <a:t>(Podpora práva na zdraví ,PDS), Bukurešť, Rumunsko </a:t>
            </a:r>
          </a:p>
          <a:p>
            <a:pPr marL="457200" indent="-457200" eaLnBrk="1" hangingPunct="1">
              <a:defRPr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cs-CZ" dirty="0" smtClean="0"/>
              <a:t>Závěry dlouhodobého zkoumání osob </a:t>
            </a:r>
            <a:br>
              <a:rPr lang="cs-CZ" dirty="0" smtClean="0"/>
            </a:br>
            <a:r>
              <a:rPr lang="cs-CZ" dirty="0" smtClean="0"/>
              <a:t>ve VV a VTOS v USA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400" dirty="0" smtClean="0"/>
              <a:t>Uvězněné osoby, jež trpí psychickou poruchou měli ve srovnání s uvězněnými osobami bez poruchy:</a:t>
            </a:r>
            <a:endParaRPr lang="en-US" sz="2400" dirty="0" smtClean="0"/>
          </a:p>
          <a:p>
            <a:pPr lvl="1" eaLnBrk="1" hangingPunct="1">
              <a:defRPr/>
            </a:pPr>
            <a:r>
              <a:rPr lang="en-US" sz="2400" dirty="0" smtClean="0"/>
              <a:t>50% </a:t>
            </a:r>
            <a:r>
              <a:rPr lang="cs-CZ" sz="2400" dirty="0" smtClean="0"/>
              <a:t>vyšší prevalenci užívání návykových látek</a:t>
            </a:r>
            <a:endParaRPr lang="en-US" sz="2400" dirty="0" smtClean="0"/>
          </a:p>
          <a:p>
            <a:pPr lvl="1" eaLnBrk="1" hangingPunct="1">
              <a:defRPr/>
            </a:pPr>
            <a:r>
              <a:rPr lang="en-US" sz="2400" dirty="0" smtClean="0"/>
              <a:t>2</a:t>
            </a:r>
            <a:r>
              <a:rPr lang="cs-CZ" sz="2400" dirty="0" smtClean="0"/>
              <a:t> </a:t>
            </a:r>
            <a:r>
              <a:rPr lang="en-US" sz="2400" dirty="0" smtClean="0"/>
              <a:t>x </a:t>
            </a:r>
            <a:r>
              <a:rPr lang="cs-CZ" sz="2400" dirty="0" smtClean="0"/>
              <a:t>vyšší prevalenci nedávného bezdomovectví</a:t>
            </a:r>
            <a:endParaRPr lang="en-US" sz="2400" dirty="0" smtClean="0"/>
          </a:p>
          <a:p>
            <a:pPr lvl="1" eaLnBrk="1" hangingPunct="1">
              <a:defRPr/>
            </a:pPr>
            <a:r>
              <a:rPr lang="en-US" sz="2400" dirty="0" smtClean="0"/>
              <a:t>3</a:t>
            </a:r>
            <a:r>
              <a:rPr lang="cs-CZ" sz="2400" dirty="0" smtClean="0"/>
              <a:t> </a:t>
            </a:r>
            <a:r>
              <a:rPr lang="en-US" sz="2400" dirty="0" smtClean="0"/>
              <a:t>x </a:t>
            </a:r>
            <a:r>
              <a:rPr lang="cs-CZ" sz="2400" dirty="0" smtClean="0"/>
              <a:t>vyšší historii zneužití</a:t>
            </a:r>
            <a:endParaRPr lang="en-US" sz="2400" dirty="0" smtClean="0"/>
          </a:p>
          <a:p>
            <a:pPr lvl="1" eaLnBrk="1" hangingPunct="1">
              <a:defRPr/>
            </a:pPr>
            <a:r>
              <a:rPr lang="en-US" sz="2400" dirty="0" smtClean="0"/>
              <a:t>2-3</a:t>
            </a:r>
            <a:r>
              <a:rPr lang="cs-CZ" sz="2400" dirty="0" smtClean="0"/>
              <a:t> </a:t>
            </a:r>
            <a:r>
              <a:rPr lang="en-US" sz="2400" dirty="0" smtClean="0"/>
              <a:t>x </a:t>
            </a:r>
            <a:r>
              <a:rPr lang="cs-CZ" sz="2400" dirty="0" smtClean="0"/>
              <a:t>větší prevalenci poranění, či zranění se v průběhu rvačky ve vězení </a:t>
            </a:r>
          </a:p>
          <a:p>
            <a:pPr lvl="1" eaLnBrk="1" hangingPunct="1">
              <a:defRPr/>
            </a:pPr>
            <a:r>
              <a:rPr lang="en-US" sz="2400" dirty="0" smtClean="0"/>
              <a:t>40-100% </a:t>
            </a:r>
            <a:r>
              <a:rPr lang="cs-CZ" sz="2400" dirty="0" smtClean="0"/>
              <a:t>vyšší prevalence porušování pravidel zařízení</a:t>
            </a:r>
            <a:endParaRPr lang="cs-CZ" sz="2400" dirty="0"/>
          </a:p>
        </p:txBody>
      </p:sp>
      <p:sp>
        <p:nvSpPr>
          <p:cNvPr id="33796" name="TextovéPole 3"/>
          <p:cNvSpPr txBox="1">
            <a:spLocks noChangeArrowheads="1"/>
          </p:cNvSpPr>
          <p:nvPr/>
        </p:nvSpPr>
        <p:spPr bwMode="auto">
          <a:xfrm>
            <a:off x="611188" y="6308725"/>
            <a:ext cx="7705725" cy="108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i="1"/>
              <a:t>James, D. J., &amp; Glaze, L. E. (2006). Mental Health Problems of Prison and Jail Inmates - Special Report: Bureau of Justice Statistics.</a:t>
            </a:r>
          </a:p>
          <a:p>
            <a:r>
              <a:rPr lang="cs-CZ"/>
              <a:t> </a:t>
            </a:r>
          </a:p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Psychické zdraví a drogy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68313" y="1412875"/>
          <a:ext cx="8352929" cy="4601828"/>
        </p:xfrm>
        <a:graphic>
          <a:graphicData uri="http://schemas.openxmlformats.org/drawingml/2006/table">
            <a:tbl>
              <a:tblPr/>
              <a:tblGrid>
                <a:gridCol w="2297859"/>
                <a:gridCol w="1641327"/>
                <a:gridCol w="1455787"/>
                <a:gridCol w="1487898"/>
                <a:gridCol w="1470058"/>
              </a:tblGrid>
              <a:tr h="514599">
                <a:tc>
                  <a:txBody>
                    <a:bodyPr/>
                    <a:lstStyle/>
                    <a:p>
                      <a:pPr algn="ctr" fontAlgn="t"/>
                      <a:r>
                        <a:rPr lang="cs-CZ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cs-CZ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Muži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cs-CZ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Ženy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141585">
                <a:tc>
                  <a:txBody>
                    <a:bodyPr/>
                    <a:lstStyle/>
                    <a:p>
                      <a:pPr algn="ctr" rtl="0" fontAlgn="t"/>
                      <a:r>
                        <a:rPr lang="cs-CZ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Porucha</a:t>
                      </a:r>
                    </a:p>
                  </a:txBody>
                  <a:tcPr marL="0" marR="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cs-CZ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Alkohol: abúzus, závislost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cs-CZ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Drogy: abúzus, závislost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cs-CZ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Alkohol: abúzus, závislost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cs-CZ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Drogy: abúzus, závislost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</a:tr>
              <a:tr h="496856">
                <a:tc>
                  <a:txBody>
                    <a:bodyPr/>
                    <a:lstStyle/>
                    <a:p>
                      <a:pPr algn="ctr" rtl="0" fontAlgn="t"/>
                      <a:r>
                        <a:rPr lang="cs-CZ" sz="24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Schizofrenie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4E7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cs-CZ" sz="24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59%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4E7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cs-CZ" sz="24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42%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4E7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cs-CZ" sz="24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56%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4E7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cs-CZ" sz="24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60%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4E7FF"/>
                    </a:solidFill>
                  </a:tcPr>
                </a:tc>
              </a:tr>
              <a:tr h="975966">
                <a:tc>
                  <a:txBody>
                    <a:bodyPr/>
                    <a:lstStyle/>
                    <a:p>
                      <a:pPr algn="ctr" rtl="0" fontAlgn="t"/>
                      <a:r>
                        <a:rPr lang="cs-CZ" sz="24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Těžká (Major) deprese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6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cs-CZ" sz="24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56%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6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cs-CZ" sz="24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26%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6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cs-CZ" sz="24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37%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6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cs-CZ" sz="24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57%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6FF"/>
                    </a:solidFill>
                  </a:tcPr>
                </a:tc>
              </a:tr>
              <a:tr h="496856">
                <a:tc>
                  <a:txBody>
                    <a:bodyPr/>
                    <a:lstStyle/>
                    <a:p>
                      <a:pPr algn="ctr" rtl="0" fontAlgn="t"/>
                      <a:r>
                        <a:rPr lang="cs-CZ" sz="24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Mánie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4E7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cs-CZ" sz="24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33%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4E7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cs-CZ" sz="24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24%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4E7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cs-CZ" sz="24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39%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4E7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cs-CZ" sz="24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64%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4E7FF"/>
                    </a:solidFill>
                  </a:tcPr>
                </a:tc>
              </a:tr>
              <a:tr h="975966">
                <a:tc>
                  <a:txBody>
                    <a:bodyPr/>
                    <a:lstStyle/>
                    <a:p>
                      <a:pPr algn="ctr" rtl="0" fontAlgn="t"/>
                      <a:r>
                        <a:rPr lang="cs-CZ" sz="24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Jiné závažné poruchy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6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cs-CZ" sz="24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58%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6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cs-CZ" sz="24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33%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6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cs-CZ" sz="24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40%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6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cs-CZ" sz="24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60%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6FF"/>
                    </a:solidFill>
                  </a:tcPr>
                </a:tc>
              </a:tr>
            </a:tbl>
          </a:graphicData>
        </a:graphic>
      </p:graphicFrame>
      <p:sp>
        <p:nvSpPr>
          <p:cNvPr id="34857" name="Text Box 48"/>
          <p:cNvSpPr txBox="1">
            <a:spLocks noChangeArrowheads="1"/>
          </p:cNvSpPr>
          <p:nvPr/>
        </p:nvSpPr>
        <p:spPr bwMode="auto">
          <a:xfrm>
            <a:off x="468313" y="6396038"/>
            <a:ext cx="83708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i="1" dirty="0" smtClean="0"/>
              <a:t>Abram</a:t>
            </a:r>
            <a:r>
              <a:rPr lang="en-US" sz="1200" i="1" dirty="0"/>
              <a:t>, K.M. and </a:t>
            </a:r>
            <a:r>
              <a:rPr lang="en-US" sz="1200" i="1" dirty="0" err="1"/>
              <a:t>Teplin</a:t>
            </a:r>
            <a:r>
              <a:rPr lang="en-US" sz="1200" i="1" dirty="0"/>
              <a:t>, L.A.  “Co-Occurring Disorders Among Mentally Ill Jail Detainees:  Implications for Public Policy.”  American Psychologist, 46(10):1036-1045, 1991</a:t>
            </a:r>
            <a:endParaRPr lang="cs-CZ" sz="12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116013" y="1268413"/>
            <a:ext cx="7415212" cy="5354637"/>
          </a:xfr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Opakované cykly </a:t>
            </a: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cs-CZ" dirty="0" smtClean="0"/>
              <a:t>Návykové látky v kontextu</a:t>
            </a:r>
            <a:br>
              <a:rPr lang="cs-CZ" dirty="0" smtClean="0"/>
            </a:br>
            <a:r>
              <a:rPr lang="cs-CZ" dirty="0" smtClean="0"/>
              <a:t> VV a VTOS  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sz="2000" dirty="0" smtClean="0"/>
              <a:t>V roce 2009 bylo evidováno </a:t>
            </a:r>
            <a:r>
              <a:rPr lang="cs-CZ" sz="2000" b="1" dirty="0" smtClean="0"/>
              <a:t>9802</a:t>
            </a:r>
            <a:r>
              <a:rPr lang="cs-CZ" sz="2000" dirty="0" smtClean="0"/>
              <a:t> osob v souvislosti s </a:t>
            </a:r>
            <a:r>
              <a:rPr lang="cs-CZ" sz="2000" b="1" dirty="0" smtClean="0"/>
              <a:t>závislostí </a:t>
            </a:r>
            <a:r>
              <a:rPr lang="cs-CZ" sz="2000" dirty="0" smtClean="0"/>
              <a:t>na návykových látkách, včetně alkoholu u (</a:t>
            </a:r>
            <a:r>
              <a:rPr lang="cs-CZ" sz="2000" dirty="0" err="1" smtClean="0"/>
              <a:t>Mravčík</a:t>
            </a:r>
            <a:r>
              <a:rPr lang="cs-CZ" sz="2000" dirty="0" smtClean="0"/>
              <a:t> </a:t>
            </a:r>
            <a:r>
              <a:rPr lang="cs-CZ" sz="2000" dirty="0" err="1" smtClean="0"/>
              <a:t>et</a:t>
            </a:r>
            <a:r>
              <a:rPr lang="cs-CZ" sz="2000" dirty="0" smtClean="0"/>
              <a:t> </a:t>
            </a:r>
            <a:r>
              <a:rPr lang="cs-CZ" sz="2000" dirty="0" err="1" smtClean="0"/>
              <a:t>al</a:t>
            </a:r>
            <a:r>
              <a:rPr lang="cs-CZ" sz="2000" dirty="0" smtClean="0"/>
              <a:t>. 2010).</a:t>
            </a:r>
          </a:p>
          <a:p>
            <a:pPr lvl="1">
              <a:defRPr/>
            </a:pPr>
            <a:r>
              <a:rPr lang="cs-CZ" sz="1800" dirty="0" smtClean="0"/>
              <a:t>Podle </a:t>
            </a:r>
            <a:r>
              <a:rPr lang="cs-CZ" sz="1800" dirty="0" err="1" smtClean="0"/>
              <a:t>Bajcury</a:t>
            </a:r>
            <a:r>
              <a:rPr lang="cs-CZ" sz="1800" dirty="0" smtClean="0"/>
              <a:t> </a:t>
            </a:r>
            <a:r>
              <a:rPr lang="en-GB" sz="1800" dirty="0" smtClean="0"/>
              <a:t>(2004)</a:t>
            </a:r>
            <a:r>
              <a:rPr lang="cs-CZ" sz="1800" dirty="0" smtClean="0"/>
              <a:t> je problém drog relevantní u </a:t>
            </a:r>
            <a:r>
              <a:rPr lang="cs-CZ" sz="1800" b="1" dirty="0" smtClean="0"/>
              <a:t>mnohem širší vězeňské populace </a:t>
            </a:r>
            <a:r>
              <a:rPr lang="en-GB" sz="1800" b="1" dirty="0" smtClean="0"/>
              <a:t>(50-60</a:t>
            </a:r>
            <a:r>
              <a:rPr lang="cs-CZ" sz="1800" b="1" dirty="0" smtClean="0"/>
              <a:t> </a:t>
            </a:r>
            <a:r>
              <a:rPr lang="en-GB" sz="1800" b="1" dirty="0" smtClean="0"/>
              <a:t>%)</a:t>
            </a:r>
            <a:r>
              <a:rPr lang="en-GB" sz="1800" dirty="0" smtClean="0"/>
              <a:t>. </a:t>
            </a:r>
            <a:endParaRPr lang="cs-CZ" sz="1800" dirty="0" smtClean="0"/>
          </a:p>
          <a:p>
            <a:pPr>
              <a:defRPr/>
            </a:pPr>
            <a:r>
              <a:rPr lang="cs-CZ" sz="2000" dirty="0" smtClean="0"/>
              <a:t>Ke konci r. 2009</a:t>
            </a:r>
          </a:p>
          <a:p>
            <a:pPr lvl="1">
              <a:defRPr/>
            </a:pPr>
            <a:r>
              <a:rPr lang="cs-CZ" dirty="0" smtClean="0"/>
              <a:t>1376 osob HVB, (82 % uživatelé drog), 5 osob léčeno interferonem </a:t>
            </a:r>
          </a:p>
          <a:p>
            <a:pPr lvl="1">
              <a:defRPr/>
            </a:pPr>
            <a:r>
              <a:rPr lang="cs-CZ" dirty="0" smtClean="0"/>
              <a:t>3123 osob HVC, (87 % uživatelé drog), 68 osob léčeno interferonem </a:t>
            </a:r>
          </a:p>
          <a:p>
            <a:pPr lvl="1">
              <a:defRPr/>
            </a:pPr>
            <a:r>
              <a:rPr lang="cs-CZ" dirty="0" smtClean="0"/>
              <a:t>15 osob HIV+ ,</a:t>
            </a:r>
            <a:r>
              <a:rPr lang="pt-BR" dirty="0" smtClean="0"/>
              <a:t>7 absolvovalo antiretrovirovou léčbu</a:t>
            </a:r>
            <a:endParaRPr lang="cs-CZ" dirty="0" smtClean="0"/>
          </a:p>
        </p:txBody>
      </p:sp>
      <p:sp>
        <p:nvSpPr>
          <p:cNvPr id="36868" name="TextovéPole 3"/>
          <p:cNvSpPr txBox="1">
            <a:spLocks noChangeArrowheads="1"/>
          </p:cNvSpPr>
          <p:nvPr/>
        </p:nvSpPr>
        <p:spPr bwMode="auto">
          <a:xfrm>
            <a:off x="611188" y="6396038"/>
            <a:ext cx="80645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 i="1"/>
              <a:t>Mravčík, V., Pešek, R., Horáková, M., Nečas, V., Škařupová, K., Šťastná, L., et al. (2010). Výroční zpráva o stavu ve věcech drog v České republice v roce 2009. Praha: Úřad vlády České republiky.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cs-CZ" dirty="0" smtClean="0"/>
              <a:t>Návykové látky v kontextu</a:t>
            </a:r>
            <a:br>
              <a:rPr lang="cs-CZ" dirty="0" smtClean="0"/>
            </a:br>
            <a:r>
              <a:rPr lang="cs-CZ" dirty="0" smtClean="0"/>
              <a:t> VV a VTOS  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sz="1800" dirty="0" smtClean="0"/>
              <a:t>V roce</a:t>
            </a:r>
            <a:r>
              <a:rPr lang="en-GB" sz="1800" dirty="0" smtClean="0"/>
              <a:t> 2008</a:t>
            </a:r>
            <a:r>
              <a:rPr lang="cs-CZ" sz="1800" dirty="0" smtClean="0"/>
              <a:t> bylo využito</a:t>
            </a:r>
            <a:r>
              <a:rPr lang="en-GB" sz="1800" dirty="0" smtClean="0"/>
              <a:t> </a:t>
            </a:r>
            <a:r>
              <a:rPr lang="en-GB" sz="1800" b="1" dirty="0" smtClean="0"/>
              <a:t>9165 </a:t>
            </a:r>
            <a:r>
              <a:rPr lang="cs-CZ" sz="1800" dirty="0" smtClean="0"/>
              <a:t>testů</a:t>
            </a:r>
            <a:r>
              <a:rPr lang="cs-CZ" sz="1800" b="1" dirty="0" smtClean="0"/>
              <a:t> </a:t>
            </a:r>
            <a:r>
              <a:rPr lang="cs-CZ" sz="1800" dirty="0" smtClean="0"/>
              <a:t>kontrolujících přítomnost návykových látek </a:t>
            </a:r>
            <a:r>
              <a:rPr lang="en-GB" sz="1800" dirty="0" smtClean="0"/>
              <a:t>(10 527 </a:t>
            </a:r>
            <a:r>
              <a:rPr lang="cs-CZ" sz="1800" dirty="0" smtClean="0"/>
              <a:t>v</a:t>
            </a:r>
            <a:r>
              <a:rPr lang="en-GB" sz="1800" dirty="0" smtClean="0"/>
              <a:t> 2007). </a:t>
            </a:r>
            <a:r>
              <a:rPr lang="cs-CZ" sz="1800" dirty="0" smtClean="0"/>
              <a:t>Testy identifikovali současné užívání více drog</a:t>
            </a:r>
            <a:r>
              <a:rPr lang="en-GB" sz="1800" dirty="0" smtClean="0"/>
              <a:t>. </a:t>
            </a:r>
            <a:r>
              <a:rPr lang="cs-CZ" sz="1800" dirty="0" smtClean="0"/>
              <a:t>Celkově bylo 1177 </a:t>
            </a:r>
            <a:r>
              <a:rPr lang="cs-CZ" sz="1800" b="1" dirty="0" smtClean="0"/>
              <a:t>testů pozitivních </a:t>
            </a:r>
            <a:r>
              <a:rPr lang="en-GB" sz="1800" b="1" dirty="0" smtClean="0"/>
              <a:t>(12,8%) </a:t>
            </a:r>
            <a:r>
              <a:rPr lang="en-GB" sz="1800" dirty="0" smtClean="0"/>
              <a:t>(21,4% </a:t>
            </a:r>
            <a:r>
              <a:rPr lang="cs-CZ" sz="1800" dirty="0" smtClean="0"/>
              <a:t>v roce</a:t>
            </a:r>
            <a:r>
              <a:rPr lang="en-GB" sz="1800" dirty="0" smtClean="0"/>
              <a:t> </a:t>
            </a:r>
            <a:r>
              <a:rPr lang="en-GB" sz="1800" dirty="0" smtClean="0"/>
              <a:t>2007). </a:t>
            </a:r>
            <a:endParaRPr lang="cs-CZ" sz="1800" dirty="0" smtClean="0"/>
          </a:p>
          <a:p>
            <a:pPr>
              <a:defRPr/>
            </a:pPr>
            <a:endParaRPr lang="cs-CZ" sz="1800" dirty="0" smtClean="0"/>
          </a:p>
          <a:p>
            <a:pPr>
              <a:defRPr/>
            </a:pPr>
            <a:endParaRPr lang="cs-CZ" sz="1800" dirty="0" smtClean="0"/>
          </a:p>
          <a:p>
            <a:pPr>
              <a:defRPr/>
            </a:pPr>
            <a:r>
              <a:rPr lang="cs-CZ" sz="1800" dirty="0" smtClean="0"/>
              <a:t>V roce 2009 byl veden záznam o </a:t>
            </a:r>
            <a:r>
              <a:rPr lang="en-GB" sz="1800" dirty="0" smtClean="0"/>
              <a:t>393 </a:t>
            </a:r>
            <a:r>
              <a:rPr lang="cs-CZ" sz="1800" dirty="0" smtClean="0"/>
              <a:t>osobách se syndromem závislosti </a:t>
            </a:r>
            <a:r>
              <a:rPr lang="en-GB" sz="1800" dirty="0" smtClean="0"/>
              <a:t>(</a:t>
            </a:r>
            <a:r>
              <a:rPr lang="cs-CZ" sz="1800" dirty="0" smtClean="0"/>
              <a:t>z celkového počtu </a:t>
            </a:r>
            <a:r>
              <a:rPr lang="en-GB" sz="1800" dirty="0" smtClean="0"/>
              <a:t>969 </a:t>
            </a:r>
            <a:r>
              <a:rPr lang="cs-CZ" sz="1800" dirty="0" smtClean="0"/>
              <a:t>mužů</a:t>
            </a:r>
            <a:r>
              <a:rPr lang="en-GB" sz="1800" dirty="0" smtClean="0"/>
              <a:t>) </a:t>
            </a:r>
            <a:r>
              <a:rPr lang="cs-CZ" sz="1800" dirty="0" smtClean="0"/>
              <a:t>ve věznici </a:t>
            </a:r>
            <a:r>
              <a:rPr lang="en-GB" sz="1800" dirty="0" err="1" smtClean="0"/>
              <a:t>Všehrdy</a:t>
            </a:r>
            <a:r>
              <a:rPr lang="en-GB" sz="1800" dirty="0" smtClean="0"/>
              <a:t>. </a:t>
            </a:r>
            <a:r>
              <a:rPr lang="cs-CZ" sz="1800" dirty="0" smtClean="0"/>
              <a:t>Z toho bylo </a:t>
            </a:r>
            <a:r>
              <a:rPr lang="cs-CZ" sz="1800" b="1" dirty="0" smtClean="0"/>
              <a:t>48 mladistvých </a:t>
            </a:r>
            <a:r>
              <a:rPr lang="en-GB" sz="1800" b="1" dirty="0" smtClean="0"/>
              <a:t>(</a:t>
            </a:r>
            <a:r>
              <a:rPr lang="cs-CZ" sz="1800" b="1" dirty="0" smtClean="0"/>
              <a:t>z celkového počtu </a:t>
            </a:r>
            <a:r>
              <a:rPr lang="en-GB" sz="1800" b="1" dirty="0" smtClean="0"/>
              <a:t>266 </a:t>
            </a:r>
            <a:r>
              <a:rPr lang="cs-CZ" sz="1800" b="1" dirty="0" smtClean="0"/>
              <a:t>mladistvých chlapců</a:t>
            </a:r>
            <a:r>
              <a:rPr lang="en-GB" sz="1800" dirty="0" smtClean="0"/>
              <a:t>) (</a:t>
            </a:r>
            <a:r>
              <a:rPr lang="en-GB" sz="1800" dirty="0" err="1" smtClean="0"/>
              <a:t>Šrajber</a:t>
            </a:r>
            <a:r>
              <a:rPr lang="en-GB" sz="1800" dirty="0" smtClean="0"/>
              <a:t>, 2009). </a:t>
            </a:r>
            <a:endParaRPr lang="cs-CZ" sz="1800" dirty="0" smtClean="0"/>
          </a:p>
          <a:p>
            <a:pPr>
              <a:defRPr/>
            </a:pPr>
            <a:r>
              <a:rPr lang="cs-CZ" sz="1800" dirty="0" smtClean="0"/>
              <a:t>Ve věznici Světlá nad Sázavou </a:t>
            </a:r>
            <a:r>
              <a:rPr lang="cs-CZ" sz="1800" b="1" dirty="0" smtClean="0"/>
              <a:t>téměř </a:t>
            </a:r>
            <a:r>
              <a:rPr lang="en-GB" sz="1800" b="1" dirty="0" smtClean="0"/>
              <a:t>55% </a:t>
            </a:r>
            <a:r>
              <a:rPr lang="cs-CZ" sz="1800" b="1" dirty="0" smtClean="0"/>
              <a:t>z nově příchozích žen </a:t>
            </a:r>
            <a:r>
              <a:rPr lang="cs-CZ" sz="1800" dirty="0" smtClean="0"/>
              <a:t>má záznam o užívání návykových látek v jejich zdravotních záznamech </a:t>
            </a:r>
            <a:r>
              <a:rPr lang="en-GB" sz="1800" dirty="0" smtClean="0"/>
              <a:t>(</a:t>
            </a:r>
            <a:r>
              <a:rPr lang="en-GB" sz="1800" dirty="0" err="1" smtClean="0"/>
              <a:t>Meclová</a:t>
            </a:r>
            <a:r>
              <a:rPr lang="en-GB" sz="1800" dirty="0" smtClean="0"/>
              <a:t>, 2009). </a:t>
            </a:r>
            <a:endParaRPr lang="cs-CZ" sz="18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827088" y="2781300"/>
          <a:ext cx="756084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8224"/>
                <a:gridCol w="1758721"/>
                <a:gridCol w="2163023"/>
                <a:gridCol w="1960872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Pervitin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THC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Benzodiazepiny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Opiáty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45 %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20 %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20 %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10 %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Mimořádné události – problémy zdraví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Sebevražedné </a:t>
            </a:r>
            <a:r>
              <a:rPr lang="cs-CZ" dirty="0" smtClean="0"/>
              <a:t>pokusy 77 osob (1 mladiství)</a:t>
            </a:r>
          </a:p>
          <a:p>
            <a:pPr>
              <a:defRPr/>
            </a:pPr>
            <a:r>
              <a:rPr lang="cs-CZ" dirty="0" smtClean="0"/>
              <a:t>Sebevraždy – 13 osob (1 mladiství)</a:t>
            </a:r>
          </a:p>
          <a:p>
            <a:pPr>
              <a:defRPr/>
            </a:pPr>
            <a:r>
              <a:rPr lang="cs-CZ" dirty="0" smtClean="0"/>
              <a:t>Hladovka – celkem 18 osob</a:t>
            </a:r>
          </a:p>
          <a:p>
            <a:pPr>
              <a:defRPr/>
            </a:pPr>
            <a:r>
              <a:rPr lang="cs-CZ" dirty="0" smtClean="0"/>
              <a:t>Sebepoškozování</a:t>
            </a:r>
          </a:p>
          <a:p>
            <a:pPr>
              <a:defRPr/>
            </a:pPr>
            <a:r>
              <a:rPr lang="cs-CZ" dirty="0" smtClean="0"/>
              <a:t>a další.</a:t>
            </a:r>
          </a:p>
          <a:p>
            <a:pPr marL="742950" lvl="2" indent="-342900">
              <a:defRPr/>
            </a:pPr>
            <a:endParaRPr lang="cs-CZ" b="1" dirty="0" smtClean="0"/>
          </a:p>
          <a:p>
            <a:pPr>
              <a:defRPr/>
            </a:pPr>
            <a:endParaRPr lang="cs-CZ" dirty="0" smtClean="0"/>
          </a:p>
          <a:p>
            <a:pPr lvl="1"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Koncept p	odpory zdraví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sz="2000" dirty="0" smtClean="0"/>
              <a:t>Obsah konceptu vychází z aplikace první moderní definice zdraví světové zdravotnické organizace (WHO) z roku 1948.</a:t>
            </a:r>
          </a:p>
          <a:p>
            <a:pPr lvl="1">
              <a:defRPr/>
            </a:pPr>
            <a:r>
              <a:rPr lang="cs-CZ" sz="1800" dirty="0" smtClean="0"/>
              <a:t>Bylo vyjádřeno, že </a:t>
            </a:r>
            <a:r>
              <a:rPr lang="cs-CZ" sz="1800" b="1" dirty="0" smtClean="0"/>
              <a:t>nejde jen o nepřítomnost nemoci</a:t>
            </a:r>
            <a:r>
              <a:rPr lang="cs-CZ" sz="1800" dirty="0" smtClean="0"/>
              <a:t>, ale komplexní stav tělesné, duševní </a:t>
            </a:r>
            <a:r>
              <a:rPr lang="pl-PL" sz="1800" dirty="0" smtClean="0"/>
              <a:t>a sociální pohody, přičemž zodpovědnost za zdraví </a:t>
            </a:r>
            <a:r>
              <a:rPr lang="cs-CZ" sz="1800" dirty="0" smtClean="0"/>
              <a:t>mají také vlády a jejich sociální a zdravotní instituce, tj. mají být </a:t>
            </a:r>
            <a:r>
              <a:rPr lang="cs-CZ" sz="1800" b="1" dirty="0" smtClean="0"/>
              <a:t>aktivním prvkem </a:t>
            </a:r>
            <a:r>
              <a:rPr lang="cs-CZ" sz="1800" dirty="0" smtClean="0"/>
              <a:t>tvorby zdravého prostředí.</a:t>
            </a:r>
          </a:p>
          <a:p>
            <a:pPr>
              <a:defRPr/>
            </a:pPr>
            <a:r>
              <a:rPr lang="cs-CZ" sz="2000" dirty="0" smtClean="0"/>
              <a:t>V 80. letech 20 století vzniká pojem podpora zdraví.</a:t>
            </a:r>
          </a:p>
          <a:p>
            <a:pPr>
              <a:defRPr/>
            </a:pPr>
            <a:r>
              <a:rPr lang="cs-CZ" sz="2000" dirty="0" smtClean="0"/>
              <a:t>Podstatným mezníkem byla konference v Ottawě (1986), jejíž výsledkem je charta:</a:t>
            </a:r>
          </a:p>
          <a:p>
            <a:pPr lvl="1">
              <a:defRPr/>
            </a:pPr>
            <a:r>
              <a:rPr lang="cs-CZ" sz="1800" dirty="0" smtClean="0"/>
              <a:t>Úsilí o zlepšování zdraví je politická záležitost</a:t>
            </a:r>
          </a:p>
          <a:p>
            <a:pPr lvl="1">
              <a:defRPr/>
            </a:pPr>
            <a:r>
              <a:rPr lang="cs-CZ" sz="1800" dirty="0" smtClean="0"/>
              <a:t>Byly formulovány základní předpoklady</a:t>
            </a:r>
          </a:p>
          <a:p>
            <a:pPr lvl="1">
              <a:buFontTx/>
              <a:buNone/>
              <a:defRPr/>
            </a:pPr>
            <a:endParaRPr lang="cs-CZ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Základní předpoklady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Tx/>
              <a:buAutoNum type="arabicPeriod"/>
              <a:defRPr/>
            </a:pPr>
            <a:r>
              <a:rPr lang="cs-CZ" sz="2400" dirty="0" smtClean="0"/>
              <a:t>Zdraví je </a:t>
            </a:r>
            <a:r>
              <a:rPr lang="cs-CZ" sz="2400" b="1" dirty="0" smtClean="0"/>
              <a:t>základem </a:t>
            </a:r>
            <a:r>
              <a:rPr lang="cs-CZ" sz="2400" dirty="0" smtClean="0"/>
              <a:t>sociálního, ekonomického a osobního </a:t>
            </a:r>
            <a:r>
              <a:rPr lang="cs-CZ" sz="2400" b="1" dirty="0" smtClean="0"/>
              <a:t>rozvoje</a:t>
            </a:r>
          </a:p>
          <a:p>
            <a:pPr marL="457200" indent="-457200">
              <a:buFontTx/>
              <a:buAutoNum type="arabicPeriod"/>
              <a:defRPr/>
            </a:pPr>
            <a:r>
              <a:rPr lang="cs-CZ" sz="2400" dirty="0" smtClean="0"/>
              <a:t>Podpora zdraví usiluje </a:t>
            </a:r>
            <a:r>
              <a:rPr lang="cs-CZ" sz="2400" b="1" dirty="0" smtClean="0"/>
              <a:t>o rovnost zdraví a kontrolu faktorů</a:t>
            </a:r>
            <a:r>
              <a:rPr lang="cs-CZ" sz="2400" dirty="0" smtClean="0"/>
              <a:t>, které zdraví ovlivňují</a:t>
            </a:r>
          </a:p>
          <a:p>
            <a:pPr marL="457200" indent="-457200">
              <a:buFontTx/>
              <a:buAutoNum type="arabicPeriod"/>
              <a:defRPr/>
            </a:pPr>
            <a:r>
              <a:rPr lang="cs-CZ" sz="2400" b="1" dirty="0" smtClean="0"/>
              <a:t>Rezort zdravotnictví </a:t>
            </a:r>
            <a:r>
              <a:rPr lang="cs-CZ" sz="2400" dirty="0" smtClean="0"/>
              <a:t>je </a:t>
            </a:r>
            <a:r>
              <a:rPr lang="cs-CZ" sz="2400" b="1" dirty="0" smtClean="0"/>
              <a:t>prostředníkem </a:t>
            </a:r>
            <a:r>
              <a:rPr lang="cs-CZ" sz="2400" dirty="0" smtClean="0"/>
              <a:t>různých zájmů ve prospěch zdraví, ale za zdraví plně nezodpovídá.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Podpora zdraví – aplikace (prevence)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Prevence kardiovaskulárních poruch</a:t>
            </a:r>
          </a:p>
          <a:p>
            <a:pPr>
              <a:defRPr/>
            </a:pPr>
            <a:r>
              <a:rPr lang="cs-CZ" dirty="0" smtClean="0"/>
              <a:t>Podpora zdravé výživy</a:t>
            </a:r>
          </a:p>
          <a:p>
            <a:pPr>
              <a:defRPr/>
            </a:pPr>
            <a:r>
              <a:rPr lang="cs-CZ" dirty="0" smtClean="0"/>
              <a:t>Pohybových aktivit</a:t>
            </a:r>
          </a:p>
          <a:p>
            <a:pPr>
              <a:defRPr/>
            </a:pPr>
            <a:r>
              <a:rPr lang="cs-CZ" dirty="0" smtClean="0"/>
              <a:t>Prevence dětských úrazů</a:t>
            </a:r>
          </a:p>
          <a:p>
            <a:pPr>
              <a:defRPr/>
            </a:pPr>
            <a:r>
              <a:rPr lang="cs-CZ" dirty="0" smtClean="0"/>
              <a:t>Hnutí zdravých škol a zdravých měst</a:t>
            </a:r>
          </a:p>
          <a:p>
            <a:pPr>
              <a:defRPr/>
            </a:pPr>
            <a:r>
              <a:rPr lang="cs-CZ" dirty="0" smtClean="0"/>
              <a:t>Podpora </a:t>
            </a:r>
            <a:r>
              <a:rPr lang="cs-CZ" dirty="0" err="1" smtClean="0"/>
              <a:t>nekuřáctví</a:t>
            </a:r>
            <a:r>
              <a:rPr lang="cs-CZ" dirty="0" smtClean="0"/>
              <a:t> </a:t>
            </a:r>
          </a:p>
          <a:p>
            <a:pPr>
              <a:defRPr/>
            </a:pPr>
            <a:r>
              <a:rPr lang="cs-CZ" dirty="0" smtClean="0"/>
              <a:t>A jiné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Situace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Kříž (2008) </a:t>
            </a:r>
          </a:p>
          <a:p>
            <a:pPr lvl="1">
              <a:defRPr/>
            </a:pPr>
            <a:r>
              <a:rPr lang="cs-CZ" dirty="0" smtClean="0"/>
              <a:t>Od svého vzniku celkem cca 1800 projektů PZ, které </a:t>
            </a:r>
            <a:r>
              <a:rPr lang="cs-CZ" b="1" dirty="0" smtClean="0"/>
              <a:t>přinesli zejména změnu postojů </a:t>
            </a:r>
            <a:r>
              <a:rPr lang="cs-CZ" dirty="0" smtClean="0"/>
              <a:t>vůči kouření, pohybovým aktivitám a vědecky podloženým možnostem prevence nemocí.</a:t>
            </a:r>
          </a:p>
          <a:p>
            <a:pPr lvl="1">
              <a:defRPr/>
            </a:pPr>
            <a:r>
              <a:rPr lang="cs-CZ" dirty="0" smtClean="0"/>
              <a:t>Bohužel vzhledem k finanční náročnosti </a:t>
            </a:r>
            <a:r>
              <a:rPr lang="cs-CZ" b="1" dirty="0" smtClean="0"/>
              <a:t>nedošlo ke komplexnějšímu prosazení principů PZ</a:t>
            </a:r>
            <a:r>
              <a:rPr lang="cs-CZ" dirty="0" smtClean="0"/>
              <a:t>.</a:t>
            </a:r>
          </a:p>
          <a:p>
            <a:pPr>
              <a:defRPr/>
            </a:pPr>
            <a:r>
              <a:rPr lang="cs-CZ" dirty="0" smtClean="0"/>
              <a:t>V roce 2002 byl schválen program Zdraví 21, na jehož základě se ČR pokusila o aplikaci výše uvedených principů. </a:t>
            </a:r>
          </a:p>
          <a:p>
            <a:pPr lvl="1">
              <a:defRPr/>
            </a:pPr>
            <a:r>
              <a:rPr lang="cs-CZ" sz="1800" dirty="0" smtClean="0"/>
              <a:t>Zpráva </a:t>
            </a:r>
            <a:r>
              <a:rPr lang="cs-CZ" sz="1800" b="1" dirty="0" smtClean="0"/>
              <a:t>Evropské kanceláře pro zdraví a vývoj </a:t>
            </a:r>
            <a:r>
              <a:rPr lang="cs-CZ" sz="1800" dirty="0" smtClean="0"/>
              <a:t>uvádí, že do teorie a praxe podpory zdraví se </a:t>
            </a:r>
            <a:r>
              <a:rPr lang="cs-CZ" sz="1800" b="1" dirty="0" smtClean="0"/>
              <a:t>málo promítají sociální a ekonomické determinanty </a:t>
            </a:r>
            <a:r>
              <a:rPr lang="cs-CZ" sz="1800" dirty="0" smtClean="0"/>
              <a:t>zdraví, s tím, že zvládání zdraví(pojetí WHO), je stále </a:t>
            </a:r>
            <a:r>
              <a:rPr lang="cs-CZ" sz="1800" b="1" dirty="0" smtClean="0"/>
              <a:t>delegováno zejména do rezortu zdravotnictví</a:t>
            </a:r>
            <a:r>
              <a:rPr lang="cs-CZ" sz="1800" dirty="0" smtClean="0"/>
              <a:t>.</a:t>
            </a:r>
            <a:endParaRPr lang="cs-CZ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b="1" dirty="0" smtClean="0"/>
              <a:t>„Mladý“ vězeň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b="1" dirty="0" smtClean="0"/>
              <a:t>Cílová skupina HPYP</a:t>
            </a:r>
          </a:p>
          <a:p>
            <a:pPr lvl="1" eaLnBrk="1" hangingPunct="1">
              <a:defRPr/>
            </a:pPr>
            <a:r>
              <a:rPr lang="cs-CZ" b="1" dirty="0" smtClean="0"/>
              <a:t>Mladiství a mladí dospělí </a:t>
            </a:r>
            <a:r>
              <a:rPr lang="cs-CZ" dirty="0" smtClean="0"/>
              <a:t>(do 24 let) ve výkonu vazby a trestu odnětí svobody.</a:t>
            </a:r>
          </a:p>
          <a:p>
            <a:pPr lvl="1" eaLnBrk="1" hangingPunct="1">
              <a:defRPr/>
            </a:pPr>
            <a:r>
              <a:rPr lang="cs-CZ" dirty="0" smtClean="0"/>
              <a:t>včetně </a:t>
            </a:r>
            <a:r>
              <a:rPr lang="cs-CZ" b="1" dirty="0" smtClean="0"/>
              <a:t>nejvíce zranitelných skupin</a:t>
            </a:r>
            <a:r>
              <a:rPr lang="cs-CZ" dirty="0" smtClean="0"/>
              <a:t>, jako jsou ženy, přistěhovalci, příslušníci etnických minorit a problémový uživatelé drog</a:t>
            </a:r>
            <a:endParaRPr lang="cs-CZ" dirty="0"/>
          </a:p>
          <a:p>
            <a:pPr eaLnBrk="1" hangingPunct="1">
              <a:defRPr/>
            </a:pPr>
            <a:r>
              <a:rPr lang="cs-CZ" b="1" dirty="0" smtClean="0"/>
              <a:t>ČR</a:t>
            </a:r>
          </a:p>
          <a:p>
            <a:pPr lvl="1" eaLnBrk="1" hangingPunct="1">
              <a:defRPr/>
            </a:pPr>
            <a:r>
              <a:rPr lang="cs-CZ" dirty="0"/>
              <a:t>Do 19 let- mladistvý odsouzený /do 18 let- mladistvý obviněný</a:t>
            </a:r>
          </a:p>
          <a:p>
            <a:pPr lvl="1" eaLnBrk="1" hangingPunct="1">
              <a:defRPr/>
            </a:pPr>
            <a:r>
              <a:rPr lang="cs-CZ" dirty="0"/>
              <a:t>Dospělý odsouzený/obviněný</a:t>
            </a:r>
          </a:p>
          <a:p>
            <a:pPr lvl="1" eaLnBrk="1" hangingPunct="1"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b="1" dirty="0" smtClean="0"/>
              <a:t>Východiska pro projekt HPYP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b="1" dirty="0" smtClean="0"/>
              <a:t>Zdravotní problémy vězňů </a:t>
            </a:r>
            <a:r>
              <a:rPr lang="cs-CZ" dirty="0" smtClean="0"/>
              <a:t>představují závažný problém, který se </a:t>
            </a:r>
            <a:r>
              <a:rPr lang="cs-CZ" b="1" dirty="0" smtClean="0"/>
              <a:t>zhoršuje s nárůstem vězeňské populace</a:t>
            </a:r>
            <a:r>
              <a:rPr lang="cs-CZ" dirty="0" smtClean="0"/>
              <a:t>. </a:t>
            </a:r>
          </a:p>
          <a:p>
            <a:pPr eaLnBrk="1" hangingPunct="1">
              <a:defRPr/>
            </a:pPr>
            <a:r>
              <a:rPr lang="cs-CZ" b="1" dirty="0" smtClean="0"/>
              <a:t>Mladí vězni mají potřeby odlišné </a:t>
            </a:r>
            <a:r>
              <a:rPr lang="cs-CZ" dirty="0" smtClean="0"/>
              <a:t>od ostatních vězňů a jsou </a:t>
            </a:r>
            <a:r>
              <a:rPr lang="cs-CZ" b="1" dirty="0" smtClean="0"/>
              <a:t>více znevýhodněni</a:t>
            </a:r>
            <a:r>
              <a:rPr lang="cs-CZ" dirty="0" smtClean="0"/>
              <a:t>, než jejich protějšky ve společnosti, co se může negativně projevit i na jejich zdraví. </a:t>
            </a:r>
          </a:p>
          <a:p>
            <a:pPr eaLnBrk="1" hangingPunct="1">
              <a:defRPr/>
            </a:pPr>
            <a:r>
              <a:rPr lang="cs-CZ" dirty="0" smtClean="0"/>
              <a:t>Je tedy nevyhnutelné, aby se ve vězeňském systému rozvíjeli intervence na podporu zdraví, zaměřené na </a:t>
            </a:r>
            <a:r>
              <a:rPr lang="cs-CZ" b="1" dirty="0" smtClean="0"/>
              <a:t>řešení nerovností v oblasti zdraví, v souladu se zásadou, že doba strávená ve vazbě/VTOS by měla přispět k prevenci nemocí a podpoře zdraví</a:t>
            </a:r>
          </a:p>
          <a:p>
            <a:pPr eaLnBrk="1" hangingPunct="1">
              <a:defRPr/>
            </a:pPr>
            <a:endParaRPr lang="cs-CZ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Situace podpory zdraví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sz="1800" b="1" dirty="0" smtClean="0"/>
              <a:t>Existuje</a:t>
            </a:r>
            <a:r>
              <a:rPr lang="cs-CZ" sz="1800" dirty="0" smtClean="0"/>
              <a:t> </a:t>
            </a:r>
            <a:r>
              <a:rPr lang="cs-CZ" sz="1800" b="1" dirty="0" smtClean="0"/>
              <a:t>velký počet národních strategií a iniciativ</a:t>
            </a:r>
            <a:r>
              <a:rPr lang="cs-CZ" sz="1800" dirty="0" smtClean="0"/>
              <a:t>, jež se vztahují k podpoře zdraví mladých osob.</a:t>
            </a:r>
          </a:p>
          <a:p>
            <a:pPr lvl="1">
              <a:defRPr/>
            </a:pPr>
            <a:r>
              <a:rPr lang="cs-CZ" sz="1600" dirty="0" smtClean="0"/>
              <a:t>Ale, </a:t>
            </a:r>
            <a:r>
              <a:rPr lang="cs-CZ" sz="1600" b="1" dirty="0" smtClean="0"/>
              <a:t>neexistují národní plány či iniciativy </a:t>
            </a:r>
            <a:r>
              <a:rPr lang="cs-CZ" sz="1600" dirty="0" smtClean="0"/>
              <a:t>podpory zdraví, jejichž cílem by byla skupina mladistvých a mladých osob v rámci VV a VTOS</a:t>
            </a:r>
          </a:p>
          <a:p>
            <a:pPr>
              <a:defRPr/>
            </a:pPr>
            <a:r>
              <a:rPr lang="cs-CZ" sz="1800" b="1" dirty="0" smtClean="0"/>
              <a:t>Nedostatek dostupné literatury ohledně existujících praktik</a:t>
            </a:r>
            <a:r>
              <a:rPr lang="cs-CZ" sz="1800" dirty="0" smtClean="0"/>
              <a:t>, či postupů podpory zdraví ve vězení u mladých vězňů a jejich </a:t>
            </a:r>
            <a:r>
              <a:rPr lang="en-US" sz="1800" dirty="0" smtClean="0"/>
              <a:t>monitoring</a:t>
            </a:r>
            <a:r>
              <a:rPr lang="cs-CZ" sz="1800" dirty="0" smtClean="0"/>
              <a:t>u</a:t>
            </a:r>
            <a:r>
              <a:rPr lang="en-US" sz="1800" dirty="0" smtClean="0"/>
              <a:t> </a:t>
            </a:r>
            <a:r>
              <a:rPr lang="cs-CZ" sz="1800" dirty="0" smtClean="0"/>
              <a:t>a evaluaci.</a:t>
            </a:r>
          </a:p>
          <a:p>
            <a:pPr lvl="1">
              <a:defRPr/>
            </a:pPr>
            <a:r>
              <a:rPr lang="cs-CZ" sz="1600" dirty="0" smtClean="0"/>
              <a:t>Existují iniciativy zamířené na mladé vězně, </a:t>
            </a:r>
            <a:r>
              <a:rPr lang="cs-CZ" sz="1600" b="1" dirty="0" smtClean="0"/>
              <a:t>žádná se však explicitně nezabývá podporou zdraví</a:t>
            </a:r>
            <a:r>
              <a:rPr lang="cs-CZ" sz="1600" dirty="0" smtClean="0"/>
              <a:t>.</a:t>
            </a:r>
            <a:endParaRPr lang="en-US" sz="1600" dirty="0" smtClean="0"/>
          </a:p>
          <a:p>
            <a:pPr>
              <a:defRPr/>
            </a:pPr>
            <a:r>
              <a:rPr lang="cs-CZ" sz="1800" dirty="0" smtClean="0"/>
              <a:t>Lze říct, že podpora zdraví v ČR spočívá zejména </a:t>
            </a:r>
            <a:r>
              <a:rPr lang="cs-CZ" sz="1800" b="1" dirty="0" smtClean="0"/>
              <a:t>v prevenci zdravotních potíží </a:t>
            </a:r>
            <a:r>
              <a:rPr lang="cs-CZ" sz="1800" dirty="0" smtClean="0"/>
              <a:t>(užší pojetí)</a:t>
            </a:r>
            <a:r>
              <a:rPr lang="cs-CZ" sz="1800" b="1" dirty="0" smtClean="0"/>
              <a:t> </a:t>
            </a:r>
            <a:r>
              <a:rPr lang="cs-CZ" sz="1800" dirty="0" smtClean="0"/>
              <a:t>(HIV, HVB, HVC, užívání drog). </a:t>
            </a:r>
          </a:p>
          <a:p>
            <a:pPr lvl="1">
              <a:defRPr/>
            </a:pPr>
            <a:r>
              <a:rPr lang="cs-CZ" sz="1600" dirty="0" smtClean="0"/>
              <a:t>Na </a:t>
            </a:r>
            <a:r>
              <a:rPr lang="cs-CZ" sz="1600" b="1" dirty="0" smtClean="0"/>
              <a:t>další aspekty podpory zdraví </a:t>
            </a:r>
            <a:r>
              <a:rPr lang="cs-CZ" sz="1600" dirty="0" smtClean="0"/>
              <a:t>např. kouření, alkohol, sport, sexualita, cvičení, péči o chrup, a vlastní psychiku či násilí </a:t>
            </a:r>
            <a:r>
              <a:rPr lang="cs-CZ" sz="1600" b="1" dirty="0" smtClean="0"/>
              <a:t>není kladen dostatečný důraz</a:t>
            </a:r>
            <a:r>
              <a:rPr lang="cs-CZ" sz="1600" dirty="0" smtClean="0"/>
              <a:t>.</a:t>
            </a: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5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b="1" dirty="0" smtClean="0"/>
              <a:t>Cílové skupiny projektu</a:t>
            </a:r>
            <a:endParaRPr lang="en-GB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625" y="1285875"/>
            <a:ext cx="8229600" cy="535781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cs-CZ" sz="1600" dirty="0" smtClean="0"/>
              <a:t>Romská minorita</a:t>
            </a:r>
            <a:endParaRPr lang="en-GB" sz="1600" dirty="0" smtClean="0"/>
          </a:p>
          <a:p>
            <a:pPr lvl="1">
              <a:defRPr/>
            </a:pPr>
            <a:r>
              <a:rPr lang="cs-CZ" sz="1600" b="1" dirty="0" smtClean="0"/>
              <a:t>Užívání návykových látek a nízká vzdělanost </a:t>
            </a:r>
            <a:r>
              <a:rPr lang="en-GB" sz="1600" dirty="0" smtClean="0"/>
              <a:t>(</a:t>
            </a:r>
            <a:r>
              <a:rPr lang="cs-CZ" sz="1600" dirty="0" smtClean="0"/>
              <a:t>v mnoha případech jsou romské děti umístěny do Základních škol praktických dříve než děti majoritní populace)</a:t>
            </a:r>
            <a:endParaRPr lang="en-GB" sz="1600" dirty="0" smtClean="0"/>
          </a:p>
          <a:p>
            <a:pPr lvl="1">
              <a:defRPr/>
            </a:pPr>
            <a:r>
              <a:rPr lang="cs-CZ" sz="1600" b="1" dirty="0" smtClean="0"/>
              <a:t>Institucionální péče</a:t>
            </a:r>
            <a:endParaRPr lang="en-GB" sz="1600" b="1" dirty="0" smtClean="0"/>
          </a:p>
          <a:p>
            <a:pPr lvl="1">
              <a:defRPr/>
            </a:pPr>
            <a:r>
              <a:rPr lang="cs-CZ" sz="1600" dirty="0" smtClean="0"/>
              <a:t>Problémy s ubytováním, zaměstnáním a insolventností.</a:t>
            </a:r>
            <a:endParaRPr lang="en-GB" sz="1600" dirty="0" smtClean="0"/>
          </a:p>
          <a:p>
            <a:pPr>
              <a:defRPr/>
            </a:pPr>
            <a:r>
              <a:rPr lang="cs-CZ" sz="1600" dirty="0" smtClean="0"/>
              <a:t>Cizinci</a:t>
            </a:r>
            <a:endParaRPr lang="en-GB" sz="1600" dirty="0" smtClean="0"/>
          </a:p>
          <a:p>
            <a:pPr lvl="1">
              <a:defRPr/>
            </a:pPr>
            <a:r>
              <a:rPr lang="cs-CZ" sz="1600" dirty="0" smtClean="0"/>
              <a:t>V roce 2002 </a:t>
            </a:r>
            <a:r>
              <a:rPr lang="en-GB" sz="1600" dirty="0" smtClean="0"/>
              <a:t>(</a:t>
            </a:r>
            <a:r>
              <a:rPr lang="cs-CZ" sz="1600" dirty="0" smtClean="0"/>
              <a:t>Státy S</a:t>
            </a:r>
            <a:r>
              <a:rPr lang="en-GB" sz="1600" dirty="0" smtClean="0"/>
              <a:t>SSR </a:t>
            </a:r>
            <a:r>
              <a:rPr lang="en-GB" sz="1600" dirty="0"/>
              <a:t>9%, </a:t>
            </a:r>
            <a:r>
              <a:rPr lang="cs-CZ" sz="1600" dirty="0" smtClean="0"/>
              <a:t>Ukrajina </a:t>
            </a:r>
            <a:r>
              <a:rPr lang="en-GB" sz="1600" dirty="0" smtClean="0"/>
              <a:t>23 </a:t>
            </a:r>
            <a:r>
              <a:rPr lang="en-GB" sz="1600" dirty="0"/>
              <a:t>%, </a:t>
            </a:r>
            <a:r>
              <a:rPr lang="cs-CZ" sz="1600" dirty="0" smtClean="0"/>
              <a:t>Slovensko </a:t>
            </a:r>
            <a:r>
              <a:rPr lang="en-GB" sz="1600" dirty="0" smtClean="0"/>
              <a:t>31 </a:t>
            </a:r>
            <a:r>
              <a:rPr lang="en-GB" sz="1600" dirty="0"/>
              <a:t>%, </a:t>
            </a:r>
            <a:r>
              <a:rPr lang="cs-CZ" sz="1600" dirty="0" smtClean="0"/>
              <a:t>Vietnam </a:t>
            </a:r>
            <a:r>
              <a:rPr lang="en-GB" sz="1600" dirty="0" smtClean="0"/>
              <a:t>9%). </a:t>
            </a:r>
          </a:p>
          <a:p>
            <a:pPr lvl="1">
              <a:defRPr/>
            </a:pPr>
            <a:r>
              <a:rPr lang="en-GB" sz="1600" dirty="0" smtClean="0"/>
              <a:t>„</a:t>
            </a:r>
            <a:r>
              <a:rPr lang="cs-CZ" sz="1600" b="1" dirty="0" smtClean="0"/>
              <a:t>Často dobře adaptováni</a:t>
            </a:r>
            <a:r>
              <a:rPr lang="en-GB" sz="1600" dirty="0" smtClean="0"/>
              <a:t>“  </a:t>
            </a:r>
            <a:r>
              <a:rPr lang="cs-CZ" sz="1600" dirty="0" smtClean="0"/>
              <a:t>výjimku tvoří vězni ze západní Evropy.</a:t>
            </a:r>
          </a:p>
          <a:p>
            <a:pPr lvl="1">
              <a:defRPr/>
            </a:pPr>
            <a:r>
              <a:rPr lang="cs-CZ" sz="1600" dirty="0" smtClean="0"/>
              <a:t>V současné době není uvězněn v ČR žádný cizinec mladší 18 let.</a:t>
            </a:r>
            <a:endParaRPr lang="en-US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Podpora zdraví - HPYP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Jakékoliv činnosti, programy a iniciativy, které mají za cíl zvýšení povědomí, informovanosti a rozvíjení dovedností v prevenci a podpoře fyzického, emočního, duševního a sociálního zdraví jednotlivců a skupin osob ve vězení.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cs-CZ" dirty="0" smtClean="0"/>
              <a:t>Možnosti podpory zdraví v kontextu </a:t>
            </a:r>
            <a:br>
              <a:rPr lang="cs-CZ" dirty="0" smtClean="0"/>
            </a:br>
            <a:r>
              <a:rPr lang="cs-CZ" dirty="0" smtClean="0"/>
              <a:t>VV a VTOS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468313" y="1628775"/>
            <a:ext cx="8213725" cy="4352925"/>
          </a:xfrm>
        </p:spPr>
        <p:txBody>
          <a:bodyPr/>
          <a:lstStyle/>
          <a:p>
            <a:pPr>
              <a:defRPr/>
            </a:pPr>
            <a:r>
              <a:rPr lang="cs-CZ" sz="2400" dirty="0" smtClean="0"/>
              <a:t>Forma - nástroje</a:t>
            </a:r>
          </a:p>
          <a:p>
            <a:pPr lvl="1">
              <a:defRPr/>
            </a:pPr>
            <a:r>
              <a:rPr lang="cs-CZ" sz="2000" dirty="0" smtClean="0"/>
              <a:t>Informační dny (alkoholu, tabáku a užívání drog)</a:t>
            </a:r>
          </a:p>
          <a:p>
            <a:pPr lvl="1">
              <a:defRPr/>
            </a:pPr>
            <a:r>
              <a:rPr lang="cs-CZ" sz="2000" dirty="0" smtClean="0"/>
              <a:t>Nabídka brožur a letáků</a:t>
            </a:r>
            <a:endParaRPr lang="en-US" sz="2000" dirty="0" smtClean="0"/>
          </a:p>
          <a:p>
            <a:pPr lvl="1">
              <a:defRPr/>
            </a:pPr>
            <a:r>
              <a:rPr lang="cs-CZ" sz="2000" dirty="0" smtClean="0"/>
              <a:t>Individuální a skupinové sezení</a:t>
            </a:r>
          </a:p>
          <a:p>
            <a:pPr lvl="1">
              <a:defRPr/>
            </a:pPr>
            <a:r>
              <a:rPr lang="cs-CZ" sz="2000" dirty="0" smtClean="0"/>
              <a:t>Lekce, nácvik (správné zubní a ústní hygieně, </a:t>
            </a:r>
            <a:r>
              <a:rPr lang="cs-CZ" sz="2000" b="1" dirty="0" smtClean="0"/>
              <a:t>vzdělávání </a:t>
            </a:r>
            <a:r>
              <a:rPr lang="cs-CZ" sz="2000" dirty="0" smtClean="0"/>
              <a:t>ve zvládání konfliktů)</a:t>
            </a:r>
          </a:p>
          <a:p>
            <a:pPr lvl="1">
              <a:defRPr/>
            </a:pPr>
            <a:r>
              <a:rPr lang="cs-CZ" sz="2000" dirty="0" smtClean="0"/>
              <a:t>Koncerty a umění</a:t>
            </a:r>
          </a:p>
          <a:p>
            <a:pPr lvl="1">
              <a:defRPr/>
            </a:pPr>
            <a:r>
              <a:rPr lang="cs-CZ" sz="2000" dirty="0" smtClean="0"/>
              <a:t>Pravidelné sportovní činnosti</a:t>
            </a:r>
          </a:p>
          <a:p>
            <a:pPr lvl="1">
              <a:defRPr/>
            </a:pPr>
            <a:r>
              <a:rPr lang="cs-CZ" sz="2000" b="1" dirty="0" smtClean="0"/>
              <a:t>Intervence </a:t>
            </a:r>
            <a:r>
              <a:rPr lang="cs-CZ" sz="2000" dirty="0" smtClean="0"/>
              <a:t>(potřeby psychického zdraví, sebepoškozování, sebevražedného chování a.)</a:t>
            </a:r>
          </a:p>
          <a:p>
            <a:pPr lvl="1">
              <a:defRPr/>
            </a:pP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cs-CZ" b="1" dirty="0" smtClean="0"/>
              <a:t>Cíle projektu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784725"/>
          </a:xfrm>
        </p:spPr>
        <p:txBody>
          <a:bodyPr/>
          <a:lstStyle/>
          <a:p>
            <a:pPr eaLnBrk="1" hangingPunct="1">
              <a:defRPr/>
            </a:pPr>
            <a:r>
              <a:rPr lang="cs-CZ" sz="2000" dirty="0" smtClean="0"/>
              <a:t>Hlavní cíl:</a:t>
            </a:r>
          </a:p>
          <a:p>
            <a:pPr lvl="1" eaLnBrk="1" hangingPunct="1">
              <a:defRPr/>
            </a:pPr>
            <a:r>
              <a:rPr lang="cs-CZ" sz="1800" b="1" dirty="0" smtClean="0"/>
              <a:t>rozvíjet</a:t>
            </a:r>
            <a:r>
              <a:rPr lang="cs-CZ" sz="1800" dirty="0" smtClean="0"/>
              <a:t> a zdokonalovat </a:t>
            </a:r>
            <a:r>
              <a:rPr lang="cs-CZ" sz="1800" b="1" dirty="0" smtClean="0"/>
              <a:t>podporu zdraví </a:t>
            </a:r>
            <a:r>
              <a:rPr lang="cs-CZ" sz="1800" dirty="0" smtClean="0"/>
              <a:t>u ohrožených mladých lidí ve vězení</a:t>
            </a:r>
          </a:p>
          <a:p>
            <a:pPr eaLnBrk="1" hangingPunct="1">
              <a:defRPr/>
            </a:pPr>
            <a:r>
              <a:rPr lang="cs-CZ" sz="2000" dirty="0" smtClean="0"/>
              <a:t>Konkrétní cíl:</a:t>
            </a:r>
          </a:p>
          <a:p>
            <a:pPr lvl="1" eaLnBrk="1" hangingPunct="1">
              <a:defRPr/>
            </a:pPr>
            <a:r>
              <a:rPr lang="cs-CZ" sz="1800" dirty="0" smtClean="0"/>
              <a:t>vyvinout </a:t>
            </a:r>
            <a:r>
              <a:rPr lang="cs-CZ" sz="1800" b="1" dirty="0"/>
              <a:t>soubor postupů </a:t>
            </a:r>
            <a:r>
              <a:rPr lang="cs-CZ" sz="1800" dirty="0"/>
              <a:t>na podporu zdraví u mladých lidí ve věznicích a dalších podobných zařízeních</a:t>
            </a:r>
            <a:endParaRPr lang="cs-CZ" sz="1800" dirty="0" smtClean="0"/>
          </a:p>
          <a:p>
            <a:pPr lvl="1" eaLnBrk="1" hangingPunct="1">
              <a:defRPr/>
            </a:pPr>
            <a:r>
              <a:rPr lang="cs-CZ" sz="1800" b="1" dirty="0" smtClean="0"/>
              <a:t>Pilotáž s cílem implementace </a:t>
            </a:r>
            <a:r>
              <a:rPr lang="cs-CZ" sz="1800" dirty="0" smtClean="0"/>
              <a:t>nástrojů na podporu zdraví pro mladé vězně v rámci evropských členských států</a:t>
            </a:r>
          </a:p>
          <a:p>
            <a:pPr eaLnBrk="1" hangingPunct="1">
              <a:defRPr/>
            </a:pPr>
            <a:r>
              <a:rPr lang="cs-CZ" sz="2000" dirty="0" smtClean="0"/>
              <a:t>Vedlejší cíle</a:t>
            </a:r>
          </a:p>
          <a:p>
            <a:pPr lvl="1" eaLnBrk="1" hangingPunct="1">
              <a:defRPr/>
            </a:pPr>
            <a:r>
              <a:rPr lang="cs-CZ" dirty="0" smtClean="0"/>
              <a:t>Zvýšit uvědomění zdravotní problematiky a znalostí u odsouzených osob, ale také i zaměstnanců VSČR a neziskových organizací.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b="1" dirty="0" smtClean="0"/>
              <a:t>Metodologie HPYP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400" dirty="0" smtClean="0"/>
              <a:t>Rozsáhlá </a:t>
            </a:r>
            <a:r>
              <a:rPr lang="cs-CZ" sz="2400" b="1" dirty="0" smtClean="0"/>
              <a:t>analýza </a:t>
            </a:r>
            <a:r>
              <a:rPr lang="cs-CZ" sz="2400" dirty="0" smtClean="0"/>
              <a:t>relevantních </a:t>
            </a:r>
            <a:r>
              <a:rPr lang="cs-CZ" sz="2400" b="1" dirty="0" smtClean="0"/>
              <a:t>dokumentů a literatury</a:t>
            </a:r>
          </a:p>
          <a:p>
            <a:pPr eaLnBrk="1" hangingPunct="1">
              <a:defRPr/>
            </a:pPr>
            <a:r>
              <a:rPr lang="cs-CZ" sz="2400" dirty="0" smtClean="0"/>
              <a:t>Prostřednictvím anonymního </a:t>
            </a:r>
            <a:r>
              <a:rPr lang="cs-CZ" sz="2400" b="1" dirty="0" smtClean="0"/>
              <a:t>dotazníku </a:t>
            </a:r>
            <a:r>
              <a:rPr lang="cs-CZ" sz="2400" dirty="0" smtClean="0"/>
              <a:t>dojde k </a:t>
            </a:r>
            <a:r>
              <a:rPr lang="cs-CZ" sz="2400" b="1" dirty="0" smtClean="0"/>
              <a:t>posouzení potřeb</a:t>
            </a:r>
          </a:p>
          <a:p>
            <a:pPr marL="800100" lvl="1" indent="-342900" eaLnBrk="1" hangingPunct="1">
              <a:buFontTx/>
              <a:buAutoNum type="alphaLcPeriod"/>
              <a:defRPr/>
            </a:pPr>
            <a:r>
              <a:rPr lang="cs-CZ" b="1" dirty="0" smtClean="0"/>
              <a:t>Mladých </a:t>
            </a:r>
            <a:r>
              <a:rPr lang="cs-CZ" b="1" dirty="0" err="1" smtClean="0"/>
              <a:t>věznů</a:t>
            </a:r>
            <a:r>
              <a:rPr lang="cs-CZ" dirty="0" smtClean="0"/>
              <a:t>, </a:t>
            </a:r>
          </a:p>
          <a:p>
            <a:pPr marL="800100" lvl="1" indent="-342900" eaLnBrk="1" hangingPunct="1">
              <a:buFontTx/>
              <a:buAutoNum type="alphaLcPeriod"/>
              <a:defRPr/>
            </a:pPr>
            <a:r>
              <a:rPr lang="cs-CZ" b="1" i="1" dirty="0" smtClean="0"/>
              <a:t>Vězeňského personálu</a:t>
            </a:r>
          </a:p>
          <a:p>
            <a:pPr marL="800100" lvl="1" indent="-342900" eaLnBrk="1" hangingPunct="1">
              <a:buFontTx/>
              <a:buAutoNum type="alphaLcPeriod"/>
              <a:defRPr/>
            </a:pPr>
            <a:r>
              <a:rPr lang="cs-CZ" b="1" i="1" dirty="0" smtClean="0"/>
              <a:t>Neziskových a nevládních organizací </a:t>
            </a:r>
            <a:endParaRPr lang="cs-CZ" b="1" dirty="0" smtClean="0"/>
          </a:p>
          <a:p>
            <a:pPr eaLnBrk="1" hangingPunct="1">
              <a:defRPr/>
            </a:pPr>
            <a:r>
              <a:rPr lang="cs-CZ" sz="2400" dirty="0" smtClean="0"/>
              <a:t>Prostřednictvím </a:t>
            </a:r>
            <a:r>
              <a:rPr lang="cs-CZ" sz="2400" b="1" dirty="0" smtClean="0"/>
              <a:t>rozhovorů</a:t>
            </a:r>
            <a:r>
              <a:rPr lang="cs-CZ" sz="2400" dirty="0" smtClean="0"/>
              <a:t> se zástupce VSČR a NGO a </a:t>
            </a:r>
            <a:r>
              <a:rPr lang="cs-CZ" sz="2400" b="1" dirty="0" smtClean="0"/>
              <a:t>ohniskových skupin </a:t>
            </a:r>
            <a:r>
              <a:rPr lang="cs-CZ" sz="2400" dirty="0" smtClean="0"/>
              <a:t>s mladými vězni se budou blíže zkoumat otázky potřeb, které vyplynou z výsledků dotazníkového šetření </a:t>
            </a:r>
          </a:p>
          <a:p>
            <a:pPr eaLnBrk="1" hangingPunct="1">
              <a:defRPr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b="1" dirty="0"/>
              <a:t>Využití výsledků studie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784725"/>
          </a:xfrm>
        </p:spPr>
        <p:txBody>
          <a:bodyPr/>
          <a:lstStyle/>
          <a:p>
            <a:pPr eaLnBrk="1" hangingPunct="1">
              <a:defRPr/>
            </a:pPr>
            <a:r>
              <a:rPr lang="cs-CZ" sz="1800" dirty="0" smtClean="0"/>
              <a:t>Identifikace zdravotních rizik a nenaplněných potřeb u osob ve VTOS a zaměstnanců VSČR a neziskových organizací.</a:t>
            </a:r>
          </a:p>
          <a:p>
            <a:pPr eaLnBrk="1" hangingPunct="1">
              <a:defRPr/>
            </a:pPr>
            <a:r>
              <a:rPr lang="cs-CZ" sz="1800" dirty="0" smtClean="0"/>
              <a:t>Identifikace potřeb zaměstnanců VSČR a neziskových organizací ohledně dalších možností vzdělávání a tréninku.</a:t>
            </a:r>
          </a:p>
          <a:p>
            <a:pPr eaLnBrk="1" hangingPunct="1">
              <a:defRPr/>
            </a:pPr>
            <a:r>
              <a:rPr lang="cs-CZ" sz="1800" dirty="0" smtClean="0"/>
              <a:t>Identifikace mezer v poskytované péči, existujících procedur hodnocení rizik a potřeb a identifikace existujících praktik návazné péče.</a:t>
            </a:r>
          </a:p>
          <a:p>
            <a:pPr eaLnBrk="1" hangingPunct="1">
              <a:defRPr/>
            </a:pPr>
            <a:r>
              <a:rPr lang="cs-CZ" sz="1800" dirty="0" smtClean="0"/>
              <a:t>Vytvoření a pilotáž metodiky (nástroje), která by snížila dopad výše zmíněných zdravotních rizik spojených s pobytem či zaměstnáním v rámci zařízení pro VTOS.</a:t>
            </a:r>
          </a:p>
          <a:p>
            <a:pPr eaLnBrk="1" hangingPunct="1">
              <a:defRPr/>
            </a:pPr>
            <a:r>
              <a:rPr lang="cs-CZ" sz="1800" dirty="0" smtClean="0"/>
              <a:t>Změny v znalostech a pohledu na zdravotní problematiku u odsouzených osob, ale také i zaměstnanců VSČR a neziskových organizací.</a:t>
            </a:r>
          </a:p>
          <a:p>
            <a:pPr eaLnBrk="1" hangingPunct="1">
              <a:defRPr/>
            </a:pPr>
            <a:r>
              <a:rPr lang="cs-CZ" sz="1800" dirty="0" smtClean="0"/>
              <a:t>Zvýšení uvědomění personálu i odsouzených osob ohledně podpory zdraví.</a:t>
            </a:r>
          </a:p>
          <a:p>
            <a:pPr eaLnBrk="1" hangingPunct="1">
              <a:defRPr/>
            </a:pPr>
            <a:r>
              <a:rPr lang="cs-CZ" sz="1800" dirty="0" smtClean="0"/>
              <a:t>Metodika (nástroj) podpoří vedení věznic v implementaci změn vedoucích k vyššímu důrazu na podporu zdraví.</a:t>
            </a:r>
            <a:endParaRPr lang="cs-CZ" dirty="0" smtClean="0"/>
          </a:p>
          <a:p>
            <a:pPr eaLnBrk="1" hangingPunct="1"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625" y="333375"/>
            <a:ext cx="8229600" cy="809625"/>
          </a:xfrm>
        </p:spPr>
        <p:txBody>
          <a:bodyPr/>
          <a:lstStyle/>
          <a:p>
            <a:pPr eaLnBrk="1" hangingPunct="1">
              <a:defRPr/>
            </a:pPr>
            <a:r>
              <a:rPr lang="cs-CZ" b="1" dirty="0" smtClean="0"/>
              <a:t>Relevantní právní předpisy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784725"/>
          </a:xfrm>
        </p:spPr>
        <p:txBody>
          <a:bodyPr/>
          <a:lstStyle/>
          <a:p>
            <a:pPr eaLnBrk="1" hangingPunct="1">
              <a:defRPr/>
            </a:pPr>
            <a:r>
              <a:rPr lang="cs-CZ" sz="1600" dirty="0" smtClean="0"/>
              <a:t>Zákon č.</a:t>
            </a:r>
            <a:r>
              <a:rPr lang="en-GB" sz="1600" dirty="0" smtClean="0"/>
              <a:t> 141/1961 </a:t>
            </a:r>
            <a:r>
              <a:rPr lang="cs-CZ" sz="1600" dirty="0" err="1" smtClean="0"/>
              <a:t>Sb</a:t>
            </a:r>
            <a:r>
              <a:rPr lang="en-GB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cs-CZ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trestním řízení soudním</a:t>
            </a:r>
            <a:r>
              <a:rPr lang="cs-CZ" sz="1600" dirty="0" smtClean="0"/>
              <a:t> </a:t>
            </a:r>
            <a:r>
              <a:rPr lang="cs-CZ" sz="1600" b="1" dirty="0" smtClean="0"/>
              <a:t>(trestní řád) </a:t>
            </a:r>
            <a:r>
              <a:rPr lang="cs-CZ" sz="1600" dirty="0" smtClean="0"/>
              <a:t>ve znění pozdějších předpisů</a:t>
            </a:r>
            <a:endParaRPr lang="en-GB" sz="1600" dirty="0" smtClean="0"/>
          </a:p>
          <a:p>
            <a:pPr eaLnBrk="1" hangingPunct="1">
              <a:defRPr/>
            </a:pPr>
            <a:r>
              <a:rPr lang="cs-CZ" sz="1600" dirty="0" smtClean="0"/>
              <a:t>Zákon č. </a:t>
            </a:r>
            <a:r>
              <a:rPr lang="en-GB" sz="1600" dirty="0" smtClean="0"/>
              <a:t>555/ 1992 </a:t>
            </a:r>
            <a:r>
              <a:rPr lang="cs-CZ" sz="1600" dirty="0" smtClean="0"/>
              <a:t>Sb. </a:t>
            </a:r>
            <a:r>
              <a:rPr lang="cs-CZ" sz="1600" b="1" dirty="0" smtClean="0"/>
              <a:t>o Vězeňské službě a justiční stráži České republiky </a:t>
            </a:r>
            <a:r>
              <a:rPr lang="cs-CZ" sz="1600" dirty="0" smtClean="0"/>
              <a:t>ve znění pozdějších předpisů</a:t>
            </a:r>
          </a:p>
          <a:p>
            <a:pPr eaLnBrk="1" hangingPunct="1">
              <a:defRPr/>
            </a:pPr>
            <a:r>
              <a:rPr lang="cs-CZ" sz="1600" dirty="0" smtClean="0"/>
              <a:t>Zákon č.</a:t>
            </a:r>
            <a:r>
              <a:rPr lang="en-GB" sz="1600" dirty="0" smtClean="0"/>
              <a:t> 293/1993 </a:t>
            </a:r>
            <a:r>
              <a:rPr lang="cs-CZ" sz="1600" dirty="0" smtClean="0"/>
              <a:t>Sb. </a:t>
            </a:r>
            <a:r>
              <a:rPr lang="cs-CZ" sz="1600" b="1" dirty="0" smtClean="0"/>
              <a:t>o výkonu vazby </a:t>
            </a:r>
            <a:r>
              <a:rPr lang="cs-CZ" sz="1600" dirty="0" smtClean="0"/>
              <a:t>ve znění pozdějších předpisů</a:t>
            </a:r>
          </a:p>
          <a:p>
            <a:pPr eaLnBrk="1" hangingPunct="1">
              <a:defRPr/>
            </a:pPr>
            <a:r>
              <a:rPr lang="cs-CZ" sz="1600" dirty="0" smtClean="0"/>
              <a:t>Zákon č.</a:t>
            </a:r>
            <a:r>
              <a:rPr lang="en-GB" sz="1600" dirty="0" smtClean="0"/>
              <a:t> 169/1999 </a:t>
            </a:r>
            <a:r>
              <a:rPr lang="cs-CZ" sz="1600" dirty="0" smtClean="0"/>
              <a:t>Sb. </a:t>
            </a:r>
            <a:r>
              <a:rPr lang="cs-CZ" sz="1600" b="1" dirty="0" smtClean="0"/>
              <a:t>o výkonu trestu odnětí svobody a o změně některých souvisejících zákonů </a:t>
            </a:r>
            <a:r>
              <a:rPr lang="cs-CZ" sz="1600" dirty="0" smtClean="0"/>
              <a:t>ve znění pozdějších předpisů</a:t>
            </a:r>
          </a:p>
          <a:p>
            <a:pPr eaLnBrk="1" hangingPunct="1">
              <a:defRPr/>
            </a:pPr>
            <a:r>
              <a:rPr lang="cs-CZ" sz="1600" dirty="0" smtClean="0"/>
              <a:t>Zákon č.</a:t>
            </a:r>
            <a:r>
              <a:rPr lang="en-GB" sz="1600" dirty="0" smtClean="0"/>
              <a:t> 218/2003</a:t>
            </a:r>
            <a:r>
              <a:rPr lang="cs-CZ" sz="1600" dirty="0" smtClean="0"/>
              <a:t> Sb.</a:t>
            </a:r>
            <a:r>
              <a:rPr lang="en-GB" sz="1600" dirty="0" smtClean="0"/>
              <a:t> </a:t>
            </a:r>
            <a:r>
              <a:rPr lang="cs-CZ" sz="1600" b="1" dirty="0" smtClean="0"/>
              <a:t>o soudnictví ve věcech mládeže </a:t>
            </a:r>
            <a:r>
              <a:rPr lang="cs-CZ" sz="1600" dirty="0" smtClean="0"/>
              <a:t>ve znění pozdějších předpisů</a:t>
            </a:r>
            <a:endParaRPr lang="en-GB" sz="1600" dirty="0" smtClean="0"/>
          </a:p>
          <a:p>
            <a:pPr eaLnBrk="1" hangingPunct="1">
              <a:defRPr/>
            </a:pPr>
            <a:r>
              <a:rPr lang="cs-CZ" sz="1600" dirty="0" smtClean="0"/>
              <a:t>Zákon č. </a:t>
            </a:r>
            <a:r>
              <a:rPr lang="en-GB" sz="1600" dirty="0" smtClean="0"/>
              <a:t>40/2009 </a:t>
            </a:r>
            <a:r>
              <a:rPr lang="cs-CZ" sz="1600" dirty="0" err="1" smtClean="0"/>
              <a:t>Sb</a:t>
            </a:r>
            <a:r>
              <a:rPr lang="en-GB" sz="1600" dirty="0" smtClean="0"/>
              <a:t>. </a:t>
            </a:r>
            <a:r>
              <a:rPr lang="cs-CZ" sz="1600" b="1" dirty="0" smtClean="0"/>
              <a:t>Trestní zákoník </a:t>
            </a:r>
            <a:r>
              <a:rPr lang="cs-CZ" sz="1600" dirty="0" smtClean="0"/>
              <a:t>ve znění zákona č. 306/2009 Sb.</a:t>
            </a:r>
          </a:p>
          <a:p>
            <a:pPr eaLnBrk="1" hangingPunct="1">
              <a:defRPr/>
            </a:pPr>
            <a:r>
              <a:rPr lang="cs-CZ" sz="1600" b="1" dirty="0" smtClean="0"/>
              <a:t>Vyhláška </a:t>
            </a:r>
            <a:r>
              <a:rPr lang="cs-CZ" sz="1600" dirty="0" smtClean="0"/>
              <a:t>Ministerstva spravedlnosti č. </a:t>
            </a:r>
            <a:r>
              <a:rPr lang="en-GB" sz="1600" dirty="0" smtClean="0"/>
              <a:t>109/1994 </a:t>
            </a:r>
            <a:r>
              <a:rPr lang="cs-CZ" sz="1600" dirty="0" err="1" smtClean="0"/>
              <a:t>Sb</a:t>
            </a:r>
            <a:r>
              <a:rPr lang="en-GB" sz="1600" dirty="0" smtClean="0"/>
              <a:t>. </a:t>
            </a:r>
            <a:r>
              <a:rPr lang="cs-CZ" sz="1600" b="1" dirty="0" smtClean="0"/>
              <a:t>kterou se vydává řád výkonu vazby</a:t>
            </a:r>
            <a:endParaRPr lang="cs-CZ" sz="1600" dirty="0" smtClean="0"/>
          </a:p>
          <a:p>
            <a:pPr eaLnBrk="1" hangingPunct="1">
              <a:defRPr/>
            </a:pPr>
            <a:r>
              <a:rPr lang="cs-CZ" sz="1600" b="1" dirty="0" smtClean="0"/>
              <a:t>Vyhláška </a:t>
            </a:r>
            <a:r>
              <a:rPr lang="cs-CZ" sz="1600" dirty="0" smtClean="0"/>
              <a:t>Ministerstva spravedlnosti č</a:t>
            </a:r>
            <a:r>
              <a:rPr lang="en-GB" sz="1600" dirty="0" smtClean="0"/>
              <a:t>. 345/1999</a:t>
            </a:r>
            <a:r>
              <a:rPr lang="cs-CZ" sz="1600" dirty="0" smtClean="0"/>
              <a:t> Sb.</a:t>
            </a:r>
            <a:r>
              <a:rPr lang="en-GB" sz="1600" dirty="0" smtClean="0"/>
              <a:t> </a:t>
            </a:r>
            <a:r>
              <a:rPr lang="cs-CZ" sz="1600" b="1" dirty="0" smtClean="0"/>
              <a:t>kterou se vydává řád výkonu trestu odnětí svobody</a:t>
            </a:r>
            <a:endParaRPr lang="cs-CZ" sz="16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Literatura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GB" sz="1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ajcura</a:t>
            </a:r>
            <a:r>
              <a:rPr lang="en-GB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L. 2004. </a:t>
            </a:r>
            <a:r>
              <a:rPr lang="en-GB" sz="1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Príprava</a:t>
            </a:r>
            <a:r>
              <a:rPr lang="en-GB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</a:t>
            </a:r>
            <a:r>
              <a:rPr lang="en-GB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reintegraci</a:t>
            </a:r>
            <a:r>
              <a:rPr lang="en-GB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drogove</a:t>
            </a:r>
            <a:r>
              <a:rPr lang="en-GB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závislých</a:t>
            </a:r>
            <a:r>
              <a:rPr lang="en-GB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zacíná</a:t>
            </a:r>
            <a:r>
              <a:rPr lang="en-GB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již</a:t>
            </a:r>
            <a:r>
              <a:rPr lang="en-GB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</a:t>
            </a:r>
            <a:r>
              <a:rPr lang="en-GB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veznici</a:t>
            </a:r>
            <a:r>
              <a:rPr lang="en-GB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GB" sz="15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České</a:t>
            </a:r>
            <a:r>
              <a:rPr lang="en-GB" sz="15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5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vězeňství</a:t>
            </a:r>
            <a:r>
              <a:rPr lang="en-GB" sz="15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en-GB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</a:t>
            </a:r>
            <a:r>
              <a:rPr lang="en-GB" sz="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en-GB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11.</a:t>
            </a:r>
            <a:endParaRPr lang="cs-CZ" sz="15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ČSÚ 2010. </a:t>
            </a:r>
            <a:r>
              <a:rPr lang="en-GB" sz="1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Počet</a:t>
            </a:r>
            <a:r>
              <a:rPr lang="en-GB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obyvatel</a:t>
            </a:r>
            <a:r>
              <a:rPr lang="en-GB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 </a:t>
            </a:r>
            <a:r>
              <a:rPr lang="en-GB" sz="1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oblastech</a:t>
            </a:r>
            <a:r>
              <a:rPr lang="en-GB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1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krajích</a:t>
            </a:r>
            <a:r>
              <a:rPr lang="en-GB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GB" sz="1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okresech</a:t>
            </a:r>
            <a:r>
              <a:rPr lang="en-GB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České</a:t>
            </a:r>
            <a:r>
              <a:rPr lang="en-GB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republiky</a:t>
            </a:r>
            <a:r>
              <a:rPr lang="en-GB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 1. 1. 2010. </a:t>
            </a:r>
            <a:r>
              <a:rPr lang="en-GB" sz="15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Statistická</a:t>
            </a:r>
            <a:r>
              <a:rPr lang="en-GB" sz="15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5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ročenka</a:t>
            </a:r>
            <a:r>
              <a:rPr lang="en-GB" sz="15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ČR.</a:t>
            </a:r>
            <a:r>
              <a:rPr lang="en-GB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Praha</a:t>
            </a:r>
            <a:r>
              <a:rPr lang="en-GB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GB" sz="1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Český</a:t>
            </a:r>
            <a:r>
              <a:rPr lang="en-GB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statistický</a:t>
            </a:r>
            <a:r>
              <a:rPr lang="en-GB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úřad</a:t>
            </a:r>
            <a:r>
              <a:rPr lang="en-GB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cs-CZ" sz="15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Kříž, J. (2008). Podpora zdraví – Vývoj a perspektivy. </a:t>
            </a:r>
            <a:r>
              <a:rPr lang="cs-CZ" sz="15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Hygiena, 53(1), 19-22.</a:t>
            </a:r>
          </a:p>
          <a:p>
            <a:r>
              <a:rPr lang="en-GB" sz="1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Meclová</a:t>
            </a:r>
            <a:r>
              <a:rPr lang="en-GB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K. 2009. </a:t>
            </a:r>
            <a:r>
              <a:rPr lang="en-GB" sz="1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Výrocní</a:t>
            </a:r>
            <a:r>
              <a:rPr lang="en-GB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zpráva</a:t>
            </a:r>
            <a:r>
              <a:rPr lang="en-GB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Veznice</a:t>
            </a:r>
            <a:r>
              <a:rPr lang="en-GB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Svetlá</a:t>
            </a:r>
            <a:r>
              <a:rPr lang="en-GB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nad</a:t>
            </a:r>
            <a:r>
              <a:rPr lang="en-GB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Sázavou</a:t>
            </a:r>
            <a:r>
              <a:rPr lang="en-GB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</a:t>
            </a:r>
            <a:r>
              <a:rPr lang="en-GB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rok</a:t>
            </a:r>
            <a:r>
              <a:rPr lang="en-GB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2009. </a:t>
            </a:r>
            <a:r>
              <a:rPr lang="en-GB" sz="1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Světlá</a:t>
            </a:r>
            <a:r>
              <a:rPr lang="en-GB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nad</a:t>
            </a:r>
            <a:r>
              <a:rPr lang="en-GB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Sázavou</a:t>
            </a:r>
            <a:r>
              <a:rPr lang="en-GB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GB" sz="1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Vězeňská</a:t>
            </a:r>
            <a:r>
              <a:rPr lang="en-GB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služba</a:t>
            </a:r>
            <a:r>
              <a:rPr lang="en-GB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České</a:t>
            </a:r>
            <a:r>
              <a:rPr lang="en-GB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republiky</a:t>
            </a:r>
            <a:r>
              <a:rPr lang="en-GB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cs-CZ" sz="15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1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Motejl</a:t>
            </a:r>
            <a:r>
              <a:rPr lang="en-GB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O. 2009. </a:t>
            </a:r>
            <a:r>
              <a:rPr lang="en-GB" sz="1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Ochránce</a:t>
            </a:r>
            <a:r>
              <a:rPr lang="en-GB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</a:t>
            </a:r>
            <a:r>
              <a:rPr lang="en-GB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stavu</a:t>
            </a:r>
            <a:r>
              <a:rPr lang="en-GB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 </a:t>
            </a:r>
            <a:r>
              <a:rPr lang="en-GB" sz="1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českých</a:t>
            </a:r>
            <a:r>
              <a:rPr lang="en-GB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věznicích</a:t>
            </a:r>
            <a:r>
              <a:rPr lang="en-GB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GB" sz="1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Praha</a:t>
            </a:r>
            <a:r>
              <a:rPr lang="en-GB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Ombudsman </a:t>
            </a:r>
            <a:r>
              <a:rPr lang="en-GB" sz="1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lidských</a:t>
            </a:r>
            <a:r>
              <a:rPr lang="en-GB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práv</a:t>
            </a:r>
            <a:r>
              <a:rPr lang="en-GB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cs-CZ" sz="15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1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Motejl</a:t>
            </a:r>
            <a:r>
              <a:rPr lang="en-GB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O. 2010. </a:t>
            </a:r>
            <a:r>
              <a:rPr lang="en-GB" sz="1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Zpráva</a:t>
            </a:r>
            <a:r>
              <a:rPr lang="en-GB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z </a:t>
            </a:r>
            <a:r>
              <a:rPr lang="en-GB" sz="1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návštěv</a:t>
            </a:r>
            <a:r>
              <a:rPr lang="en-GB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vazebních</a:t>
            </a:r>
            <a:r>
              <a:rPr lang="en-GB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věznic</a:t>
            </a:r>
            <a:r>
              <a:rPr lang="en-GB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1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duben</a:t>
            </a:r>
            <a:r>
              <a:rPr lang="en-GB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2010. </a:t>
            </a:r>
            <a:r>
              <a:rPr lang="en-GB" sz="1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Praha</a:t>
            </a:r>
            <a:r>
              <a:rPr lang="en-GB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Ombudsman </a:t>
            </a:r>
            <a:r>
              <a:rPr lang="en-GB" sz="1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lidských</a:t>
            </a:r>
            <a:r>
              <a:rPr lang="en-GB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práv</a:t>
            </a:r>
            <a:r>
              <a:rPr lang="en-GB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cs-CZ" sz="15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1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Šrajber</a:t>
            </a:r>
            <a:r>
              <a:rPr lang="en-GB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J. 2009. </a:t>
            </a:r>
            <a:r>
              <a:rPr lang="en-GB" sz="1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Výroční</a:t>
            </a:r>
            <a:r>
              <a:rPr lang="en-GB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zpráva</a:t>
            </a:r>
            <a:r>
              <a:rPr lang="en-GB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 </a:t>
            </a:r>
            <a:r>
              <a:rPr lang="en-GB" sz="1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činnosti</a:t>
            </a:r>
            <a:r>
              <a:rPr lang="en-GB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věznice</a:t>
            </a:r>
            <a:r>
              <a:rPr lang="en-GB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VS ČR </a:t>
            </a:r>
            <a:r>
              <a:rPr lang="en-GB" sz="1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Všehrdy</a:t>
            </a:r>
            <a:r>
              <a:rPr lang="en-GB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</a:t>
            </a:r>
            <a:r>
              <a:rPr lang="en-GB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rok</a:t>
            </a:r>
            <a:r>
              <a:rPr lang="en-GB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2009. </a:t>
            </a:r>
            <a:r>
              <a:rPr lang="en-GB" sz="1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Chomutov</a:t>
            </a:r>
            <a:r>
              <a:rPr lang="en-GB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GB" sz="1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Vězeňská</a:t>
            </a:r>
            <a:r>
              <a:rPr lang="en-GB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služba</a:t>
            </a:r>
            <a:r>
              <a:rPr lang="en-GB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České</a:t>
            </a:r>
            <a:r>
              <a:rPr lang="en-GB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republiky</a:t>
            </a:r>
            <a:r>
              <a:rPr lang="en-GB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cs-CZ" sz="15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1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Walmsley</a:t>
            </a:r>
            <a:r>
              <a:rPr lang="en-GB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R. 2009. World Prison Population List (8th edition). London: King's College London.</a:t>
            </a:r>
            <a:endParaRPr lang="cs-CZ" sz="15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cs-CZ" sz="1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Obsah prezentace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Východiska</a:t>
            </a:r>
          </a:p>
          <a:p>
            <a:pPr lvl="1">
              <a:defRPr/>
            </a:pPr>
            <a:r>
              <a:rPr lang="cs-CZ" dirty="0" smtClean="0"/>
              <a:t>Současná legislativa, statistické údaje</a:t>
            </a:r>
          </a:p>
          <a:p>
            <a:pPr lvl="1">
              <a:defRPr/>
            </a:pPr>
            <a:r>
              <a:rPr lang="cs-CZ" dirty="0" smtClean="0"/>
              <a:t>Situace v rámci VV a VTOS z pohledu podpory zdraví</a:t>
            </a:r>
          </a:p>
          <a:p>
            <a:pPr lvl="1">
              <a:defRPr/>
            </a:pPr>
            <a:r>
              <a:rPr lang="cs-CZ" dirty="0" smtClean="0"/>
              <a:t>Fyzické a psychické zdraví vězňů</a:t>
            </a:r>
          </a:p>
          <a:p>
            <a:pPr lvl="1">
              <a:defRPr/>
            </a:pPr>
            <a:r>
              <a:rPr lang="cs-CZ" dirty="0" smtClean="0"/>
              <a:t>Podpora zdraví obecně </a:t>
            </a:r>
          </a:p>
          <a:p>
            <a:pPr>
              <a:defRPr/>
            </a:pPr>
            <a:r>
              <a:rPr lang="cs-CZ" dirty="0" smtClean="0"/>
              <a:t>Představení projektu</a:t>
            </a:r>
          </a:p>
          <a:p>
            <a:pPr lvl="1">
              <a:defRPr/>
            </a:pPr>
            <a:r>
              <a:rPr lang="cs-CZ" dirty="0" smtClean="0"/>
              <a:t>Cíle projektu</a:t>
            </a:r>
          </a:p>
          <a:p>
            <a:pPr lvl="1">
              <a:defRPr/>
            </a:pPr>
            <a:r>
              <a:rPr lang="cs-CZ" dirty="0" smtClean="0"/>
              <a:t>Metodologie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8978" name="Rectangle 2"/>
          <p:cNvSpPr>
            <a:spLocks noGrp="1" noChangeArrowheads="1"/>
          </p:cNvSpPr>
          <p:nvPr>
            <p:ph type="title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cs-CZ" b="1" dirty="0" smtClean="0"/>
              <a:t>Děkujeme za pozornost</a:t>
            </a:r>
          </a:p>
        </p:txBody>
      </p:sp>
      <p:sp>
        <p:nvSpPr>
          <p:cNvPr id="638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endParaRPr lang="cs-CZ" dirty="0" smtClean="0"/>
          </a:p>
          <a:p>
            <a:pPr eaLnBrk="1" hangingPunct="1">
              <a:defRPr/>
            </a:pPr>
            <a:r>
              <a:rPr lang="cs-CZ" dirty="0" smtClean="0">
                <a:hlinkClick r:id="rId2"/>
              </a:rPr>
              <a:t>stefunkova@</a:t>
            </a:r>
            <a:r>
              <a:rPr lang="cs-CZ" dirty="0" err="1" smtClean="0">
                <a:hlinkClick r:id="rId2"/>
              </a:rPr>
              <a:t>adiktologie.cz</a:t>
            </a:r>
            <a:endParaRPr lang="cs-CZ" dirty="0" smtClean="0"/>
          </a:p>
          <a:p>
            <a:pPr eaLnBrk="1" hangingPunct="1">
              <a:defRPr/>
            </a:pPr>
            <a:r>
              <a:rPr lang="cs-CZ" dirty="0" smtClean="0">
                <a:hlinkClick r:id="rId3"/>
              </a:rPr>
              <a:t>bayer@</a:t>
            </a:r>
            <a:r>
              <a:rPr lang="cs-CZ" dirty="0" err="1" smtClean="0">
                <a:hlinkClick r:id="rId3"/>
              </a:rPr>
              <a:t>adiktologie.cz</a:t>
            </a:r>
            <a:r>
              <a:rPr lang="cs-CZ" dirty="0" smtClean="0"/>
              <a:t> </a:t>
            </a:r>
          </a:p>
          <a:p>
            <a:pPr eaLnBrk="1" hangingPunct="1">
              <a:buFontTx/>
              <a:buNone/>
              <a:defRPr/>
            </a:pPr>
            <a:endParaRPr lang="cs-CZ" dirty="0" smtClean="0"/>
          </a:p>
          <a:p>
            <a:pPr eaLnBrk="1" hangingPunct="1">
              <a:buFontTx/>
              <a:buNone/>
              <a:defRPr/>
            </a:pPr>
            <a:r>
              <a:rPr lang="cs-CZ" sz="1400" i="1" dirty="0" smtClean="0"/>
              <a:t>	Projekt "</a:t>
            </a:r>
            <a:r>
              <a:rPr lang="cs-CZ" sz="1400" i="1" dirty="0" err="1" smtClean="0"/>
              <a:t>Health</a:t>
            </a:r>
            <a:r>
              <a:rPr lang="cs-CZ" sz="1400" i="1" dirty="0" smtClean="0"/>
              <a:t> </a:t>
            </a:r>
            <a:r>
              <a:rPr lang="cs-CZ" sz="1400" i="1" dirty="0" err="1" smtClean="0"/>
              <a:t>Promotion</a:t>
            </a:r>
            <a:r>
              <a:rPr lang="cs-CZ" sz="1400" i="1" dirty="0" smtClean="0"/>
              <a:t> </a:t>
            </a:r>
            <a:r>
              <a:rPr lang="cs-CZ" sz="1400" i="1" dirty="0" err="1" smtClean="0"/>
              <a:t>for</a:t>
            </a:r>
            <a:r>
              <a:rPr lang="cs-CZ" sz="1400" i="1" dirty="0" smtClean="0"/>
              <a:t> </a:t>
            </a:r>
            <a:r>
              <a:rPr lang="cs-CZ" sz="1400" i="1" dirty="0" err="1" smtClean="0"/>
              <a:t>Young</a:t>
            </a:r>
            <a:r>
              <a:rPr lang="cs-CZ" sz="1400" i="1" dirty="0" smtClean="0"/>
              <a:t> </a:t>
            </a:r>
            <a:r>
              <a:rPr lang="cs-CZ" sz="1400" i="1" dirty="0" err="1" smtClean="0"/>
              <a:t>Prisoners</a:t>
            </a:r>
            <a:r>
              <a:rPr lang="cs-CZ" sz="1400" i="1" dirty="0" smtClean="0"/>
              <a:t>", je financován z programu veřejného zdraví (</a:t>
            </a:r>
            <a:r>
              <a:rPr lang="cs-CZ" sz="1400" i="1" dirty="0" err="1" smtClean="0"/>
              <a:t>The</a:t>
            </a:r>
            <a:r>
              <a:rPr lang="cs-CZ" sz="1400" i="1" dirty="0" smtClean="0"/>
              <a:t> Public </a:t>
            </a:r>
            <a:r>
              <a:rPr lang="cs-CZ" sz="1400" i="1" dirty="0" err="1" smtClean="0"/>
              <a:t>Health</a:t>
            </a:r>
            <a:r>
              <a:rPr lang="cs-CZ" sz="1400" i="1" dirty="0" smtClean="0"/>
              <a:t> </a:t>
            </a:r>
            <a:r>
              <a:rPr lang="cs-CZ" sz="1400" i="1" dirty="0" err="1" smtClean="0"/>
              <a:t>Programme</a:t>
            </a:r>
            <a:r>
              <a:rPr lang="cs-CZ" sz="1400" i="1" dirty="0" smtClean="0"/>
              <a:t>) Evropské komise. Informace obsažené v tomto dokumentu  odráží pouze názory jejích autorů. Evropská komise není zodpovědná za jakékoli užití, které z nich může plynout</a:t>
            </a:r>
            <a:endParaRPr lang="cs-CZ" sz="1400" dirty="0" smtClean="0"/>
          </a:p>
        </p:txBody>
      </p:sp>
      <p:pic>
        <p:nvPicPr>
          <p:cNvPr id="50180" name="Picture 4" descr="eu-fla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650" y="5373688"/>
            <a:ext cx="1090613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181" name="Picture 5" descr="hpyp_logo_final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51050" y="5373688"/>
            <a:ext cx="1155700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b="1" dirty="0" smtClean="0"/>
              <a:t>Pachatel </a:t>
            </a:r>
            <a:r>
              <a:rPr lang="sk-SK" b="1" dirty="0" smtClean="0"/>
              <a:t/>
            </a:r>
            <a:br>
              <a:rPr lang="sk-SK" b="1" dirty="0" smtClean="0"/>
            </a:br>
            <a:endParaRPr lang="sk-SK" dirty="0" smtClean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 algn="just" eaLnBrk="1" hangingPunct="1">
              <a:defRPr/>
            </a:pPr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Mládež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(§ 2 zákona č. </a:t>
            </a:r>
            <a:r>
              <a:rPr lang="cs-CZ" sz="1800" dirty="0" smtClean="0"/>
              <a:t>218/2003 Sb. o soudnictví ve věcech mládeže)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just" eaLnBrk="1" hangingPunct="1">
              <a:defRPr/>
            </a:pPr>
            <a:r>
              <a:rPr lang="cs-CZ" b="1" dirty="0" smtClean="0"/>
              <a:t>dítěte mladší patnácti let</a:t>
            </a:r>
            <a:r>
              <a:rPr lang="cs-CZ" dirty="0" smtClean="0"/>
              <a:t>:  ten, kdo v době spáchání činu jinak trestného nedovršil patnáctý rok věku (</a:t>
            </a:r>
            <a:r>
              <a:rPr lang="cs-CZ" b="1" dirty="0" smtClean="0"/>
              <a:t>trestně neodpovědné</a:t>
            </a:r>
            <a:r>
              <a:rPr lang="cs-CZ" dirty="0" smtClean="0"/>
              <a:t>)</a:t>
            </a:r>
          </a:p>
          <a:p>
            <a:pPr lvl="1" algn="just" eaLnBrk="1" hangingPunct="1">
              <a:defRPr/>
            </a:pPr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trestná odpovědnost v ČR vzniká dovršením 15 let</a:t>
            </a:r>
            <a:endParaRPr lang="en-US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just" eaLnBrk="1" hangingPunct="1">
              <a:defRPr/>
            </a:pPr>
            <a:r>
              <a:rPr lang="cs-CZ" b="1" dirty="0" smtClean="0"/>
              <a:t>mladistvý</a:t>
            </a:r>
            <a:r>
              <a:rPr lang="cs-CZ" dirty="0" smtClean="0"/>
              <a:t>: ten, kdo v době spáchání provinění dovršil patnáctý rok a nepřekročil osmnáctý rok svého věku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 eaLnBrk="1" hangingPunct="1">
              <a:defRPr/>
            </a:pPr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Dospělý pachatel </a:t>
            </a:r>
            <a:r>
              <a:rPr lang="cs-CZ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(ve smyslu zákona č. 40/2009 Sb. trestního zákoníku)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just" eaLnBrk="1" hangingPunct="1">
              <a:defRPr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plná trestní odpovědnost vzniká dosažením 18 let</a:t>
            </a:r>
          </a:p>
          <a:p>
            <a:pPr algn="just" eaLnBrk="1" hangingPunct="1">
              <a:defRPr/>
            </a:pPr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Pachatel ve věku blízkém věku mladistvých</a:t>
            </a:r>
            <a:endParaRPr lang="en-US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eaLnBrk="1" hangingPunct="1">
              <a:defRPr/>
            </a:pPr>
            <a:r>
              <a:rPr lang="cs-CZ" dirty="0" smtClean="0"/>
              <a:t>není stanovena přesná hranice (19-20 let)</a:t>
            </a:r>
          </a:p>
          <a:p>
            <a:pPr lvl="1" eaLnBrk="1" hangingPunct="1">
              <a:defRPr/>
            </a:pPr>
            <a:r>
              <a:rPr lang="cs-CZ" dirty="0" smtClean="0"/>
              <a:t>má význam jen při ukládání sankcí</a:t>
            </a:r>
          </a:p>
        </p:txBody>
      </p:sp>
      <p:sp>
        <p:nvSpPr>
          <p:cNvPr id="8196" name="Obdélník 3"/>
          <p:cNvSpPr>
            <a:spLocks noChangeArrowheads="1"/>
          </p:cNvSpPr>
          <p:nvPr/>
        </p:nvSpPr>
        <p:spPr bwMode="auto">
          <a:xfrm>
            <a:off x="7019925" y="6488113"/>
            <a:ext cx="1762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Legislativa 1/3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4313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b="1" dirty="0" smtClean="0"/>
              <a:t>Trest odnětí svobody u mladistvých</a:t>
            </a:r>
            <a:r>
              <a:rPr lang="sk-SK" b="1" dirty="0" smtClean="0"/>
              <a:t/>
            </a:r>
            <a:br>
              <a:rPr lang="sk-SK" b="1" dirty="0" smtClean="0"/>
            </a:br>
            <a:endParaRPr lang="sk-SK" dirty="0" smtClean="0"/>
          </a:p>
        </p:txBody>
      </p:sp>
      <p:sp>
        <p:nvSpPr>
          <p:cNvPr id="9219" name="Zástupný symbol obsahu 2"/>
          <p:cNvSpPr>
            <a:spLocks noGrp="1"/>
          </p:cNvSpPr>
          <p:nvPr>
            <p:ph idx="1"/>
          </p:nvPr>
        </p:nvSpPr>
        <p:spPr>
          <a:xfrm>
            <a:off x="457200" y="1557338"/>
            <a:ext cx="8229600" cy="4525962"/>
          </a:xfrm>
        </p:spPr>
        <p:txBody>
          <a:bodyPr/>
          <a:lstStyle/>
          <a:p>
            <a:pPr algn="just" eaLnBrk="1" hangingPunct="1"/>
            <a:r>
              <a:rPr lang="cs-CZ" dirty="0" smtClean="0">
                <a:effectLst/>
              </a:rPr>
              <a:t>Uložení nepodmíněného trestu odnětí svobody by v případě mladistvých osob mělo být opatřením </a:t>
            </a:r>
            <a:r>
              <a:rPr lang="en-GB" b="1" dirty="0" smtClean="0">
                <a:effectLst/>
              </a:rPr>
              <a:t>"</a:t>
            </a:r>
            <a:r>
              <a:rPr lang="en-GB" b="1" dirty="0" err="1" smtClean="0">
                <a:effectLst/>
              </a:rPr>
              <a:t>ultima</a:t>
            </a:r>
            <a:r>
              <a:rPr lang="en-GB" b="1" dirty="0" smtClean="0">
                <a:effectLst/>
              </a:rPr>
              <a:t> ratio„</a:t>
            </a:r>
            <a:endParaRPr lang="sk-SK" b="1" dirty="0" smtClean="0">
              <a:effectLst/>
            </a:endParaRPr>
          </a:p>
          <a:p>
            <a:pPr algn="just" eaLnBrk="1" hangingPunct="1"/>
            <a:r>
              <a:rPr lang="cs-CZ" b="1" dirty="0" smtClean="0">
                <a:effectLst/>
              </a:rPr>
              <a:t>Trestní sazby </a:t>
            </a:r>
            <a:r>
              <a:rPr lang="cs-CZ" dirty="0" smtClean="0">
                <a:effectLst/>
              </a:rPr>
              <a:t>odnětí svobody stanovené v trestním zákoníku se u mladistvých snižují </a:t>
            </a:r>
            <a:r>
              <a:rPr lang="cs-CZ" b="1" dirty="0" smtClean="0">
                <a:effectLst/>
              </a:rPr>
              <a:t>na polovinu </a:t>
            </a:r>
          </a:p>
          <a:p>
            <a:pPr lvl="1" algn="just" eaLnBrk="1" hangingPunct="1"/>
            <a:r>
              <a:rPr lang="cs-CZ" dirty="0" smtClean="0">
                <a:effectLst/>
              </a:rPr>
              <a:t>Obecně horní hranice trestní sazby nesmí převyšovat pět let a dolní hranice jeden rok.</a:t>
            </a:r>
          </a:p>
          <a:p>
            <a:pPr algn="just" eaLnBrk="1" hangingPunct="1"/>
            <a:r>
              <a:rPr lang="cs-CZ" dirty="0" smtClean="0">
                <a:effectLst/>
              </a:rPr>
              <a:t>Nepodmíněné odnětí svobody se u mladistvých, kteří </a:t>
            </a:r>
            <a:r>
              <a:rPr lang="cs-CZ" b="1" dirty="0" smtClean="0">
                <a:effectLst/>
              </a:rPr>
              <a:t>nepřekročili devatenáctý rok svého věku, vykonává odděleně od ostatních odsouzených </a:t>
            </a:r>
            <a:r>
              <a:rPr lang="cs-CZ" dirty="0" smtClean="0">
                <a:effectLst/>
              </a:rPr>
              <a:t>ve věznicích nebo ve zvláštních odděleních pro mladistvé</a:t>
            </a:r>
            <a:endParaRPr lang="sk-SK" dirty="0" smtClean="0">
              <a:effectLst/>
            </a:endParaRPr>
          </a:p>
        </p:txBody>
      </p:sp>
      <p:sp>
        <p:nvSpPr>
          <p:cNvPr id="9220" name="Obdélník 3"/>
          <p:cNvSpPr>
            <a:spLocks noChangeArrowheads="1"/>
          </p:cNvSpPr>
          <p:nvPr/>
        </p:nvSpPr>
        <p:spPr bwMode="auto">
          <a:xfrm>
            <a:off x="7019925" y="6488113"/>
            <a:ext cx="1762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Legislativa 2/3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228725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dirty="0" smtClean="0"/>
              <a:t>Výkon trestního opatření odnětí svobody </a:t>
            </a:r>
            <a:br>
              <a:rPr lang="cs-CZ" sz="2800" b="1" dirty="0" smtClean="0"/>
            </a:br>
            <a:r>
              <a:rPr lang="cs-CZ" sz="2800" b="1" dirty="0" smtClean="0"/>
              <a:t>u mladistvých</a:t>
            </a:r>
            <a:endParaRPr lang="cs-CZ" sz="2800" b="1" dirty="0"/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713288"/>
          </a:xfrm>
        </p:spPr>
        <p:txBody>
          <a:bodyPr/>
          <a:lstStyle/>
          <a:p>
            <a:pPr eaLnBrk="1" hangingPunct="1"/>
            <a:r>
              <a:rPr lang="cs-CZ" sz="2000" smtClean="0">
                <a:effectLst/>
              </a:rPr>
              <a:t>Ve zvýšené míře by se měli uplatňovat individuální způsoby zacházení</a:t>
            </a:r>
          </a:p>
          <a:p>
            <a:pPr lvl="1" eaLnBrk="1" hangingPunct="1"/>
            <a:r>
              <a:rPr lang="cs-CZ" sz="1800" smtClean="0">
                <a:effectLst/>
              </a:rPr>
              <a:t>omezení negativních účinků izolace mladistvých od společnosti</a:t>
            </a:r>
          </a:p>
          <a:p>
            <a:pPr eaLnBrk="1" hangingPunct="1"/>
            <a:r>
              <a:rPr lang="cs-CZ" sz="2000" smtClean="0">
                <a:effectLst/>
              </a:rPr>
              <a:t>Zaměření na </a:t>
            </a:r>
            <a:r>
              <a:rPr lang="cs-CZ" sz="2000" b="1" smtClean="0">
                <a:effectLst/>
              </a:rPr>
              <a:t>rozvíjení </a:t>
            </a:r>
            <a:r>
              <a:rPr lang="cs-CZ" sz="2000" smtClean="0">
                <a:effectLst/>
              </a:rPr>
              <a:t>rozumové, emocionální a sociální zralosti </a:t>
            </a:r>
          </a:p>
          <a:p>
            <a:pPr eaLnBrk="1" hangingPunct="1"/>
            <a:r>
              <a:rPr lang="cs-CZ" sz="2000" smtClean="0">
                <a:effectLst/>
              </a:rPr>
              <a:t>Důraz na přijetí </a:t>
            </a:r>
            <a:r>
              <a:rPr lang="cs-CZ" sz="2000" b="1" smtClean="0">
                <a:effectLst/>
              </a:rPr>
              <a:t>osobní odpovědnosti </a:t>
            </a:r>
            <a:r>
              <a:rPr lang="cs-CZ" sz="2000" smtClean="0">
                <a:effectLst/>
              </a:rPr>
              <a:t>za spáchané provinění, posilování samostatného řešení životních situací, </a:t>
            </a:r>
            <a:r>
              <a:rPr lang="cs-CZ" sz="2000" b="1" smtClean="0">
                <a:effectLst/>
              </a:rPr>
              <a:t>omezování a zvládání agresivních reakcí </a:t>
            </a:r>
            <a:r>
              <a:rPr lang="cs-CZ" sz="2000" smtClean="0">
                <a:effectLst/>
              </a:rPr>
              <a:t>a nevhodného jednání.</a:t>
            </a:r>
          </a:p>
          <a:p>
            <a:pPr eaLnBrk="1" hangingPunct="1"/>
            <a:r>
              <a:rPr lang="cs-CZ" sz="2000" b="1" smtClean="0">
                <a:effectLst/>
              </a:rPr>
              <a:t>Vzdělávací a pracovní </a:t>
            </a:r>
            <a:r>
              <a:rPr lang="cs-CZ" sz="2000" smtClean="0">
                <a:effectLst/>
              </a:rPr>
              <a:t>aktivity zaměřeny na získání znalostí a dovedností usnadňujících zařazení mladistvého do zaměstnání po návratu do občanského života</a:t>
            </a:r>
          </a:p>
          <a:p>
            <a:pPr eaLnBrk="1" hangingPunct="1"/>
            <a:r>
              <a:rPr lang="cs-CZ" sz="2000" b="1" smtClean="0">
                <a:effectLst/>
              </a:rPr>
              <a:t>volnočasové aktivity</a:t>
            </a:r>
            <a:r>
              <a:rPr lang="cs-CZ" sz="2000" smtClean="0">
                <a:effectLst/>
              </a:rPr>
              <a:t>, které odpovídají jejich vývojovým potřebám a zároveň nejsou v rozporu s běžnými společenskými zvyklostmi</a:t>
            </a:r>
            <a:r>
              <a:rPr lang="cs-CZ" smtClean="0">
                <a:effectLst/>
              </a:rPr>
              <a:t>.</a:t>
            </a:r>
          </a:p>
          <a:p>
            <a:pPr eaLnBrk="1" hangingPunct="1"/>
            <a:endParaRPr lang="cs-CZ" smtClean="0">
              <a:effectLst/>
            </a:endParaRPr>
          </a:p>
        </p:txBody>
      </p:sp>
      <p:sp>
        <p:nvSpPr>
          <p:cNvPr id="10244" name="Obdélník 3"/>
          <p:cNvSpPr>
            <a:spLocks noChangeArrowheads="1"/>
          </p:cNvSpPr>
          <p:nvPr/>
        </p:nvSpPr>
        <p:spPr bwMode="auto">
          <a:xfrm>
            <a:off x="7019925" y="6488113"/>
            <a:ext cx="1762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Legislativa 3/3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1274763"/>
          </a:xfrm>
        </p:spPr>
        <p:txBody>
          <a:bodyPr/>
          <a:lstStyle/>
          <a:p>
            <a:pPr eaLnBrk="1" hangingPunct="1">
              <a:defRPr/>
            </a:pPr>
            <a:r>
              <a:rPr lang="cs-CZ" sz="2900" b="1" dirty="0" smtClean="0"/>
              <a:t>Vězeňská populace v ČR</a:t>
            </a:r>
            <a:br>
              <a:rPr lang="cs-CZ" sz="2900" b="1" dirty="0" smtClean="0"/>
            </a:br>
            <a:endParaRPr lang="sk-SK" sz="2900" b="1" dirty="0" smtClean="0"/>
          </a:p>
        </p:txBody>
      </p:sp>
      <p:sp>
        <p:nvSpPr>
          <p:cNvPr id="11267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cs-CZ" dirty="0" smtClean="0">
                <a:effectLst/>
              </a:rPr>
              <a:t>Od roku 2002 lze v České republice sledovat </a:t>
            </a:r>
            <a:r>
              <a:rPr lang="cs-CZ" b="1" dirty="0" smtClean="0">
                <a:effectLst/>
              </a:rPr>
              <a:t>kontinuální nárůst </a:t>
            </a:r>
            <a:r>
              <a:rPr lang="cs-CZ" dirty="0" smtClean="0">
                <a:effectLst/>
              </a:rPr>
              <a:t>vězeňské populace</a:t>
            </a:r>
          </a:p>
          <a:p>
            <a:pPr algn="just" eaLnBrk="1" hangingPunct="1"/>
            <a:r>
              <a:rPr lang="cs-CZ" dirty="0" smtClean="0">
                <a:effectLst/>
              </a:rPr>
              <a:t>V roce 2009 bylo v ČR 204 uvězněných osob na 100 000 obyvatel (</a:t>
            </a:r>
            <a:r>
              <a:rPr lang="cs-CZ" dirty="0" err="1" smtClean="0">
                <a:effectLst/>
              </a:rPr>
              <a:t>Walmsley</a:t>
            </a:r>
            <a:r>
              <a:rPr lang="cs-CZ" dirty="0" smtClean="0">
                <a:effectLst/>
              </a:rPr>
              <a:t>, 2009)</a:t>
            </a:r>
          </a:p>
          <a:p>
            <a:pPr lvl="1" algn="just" eaLnBrk="1" hangingPunct="1"/>
            <a:r>
              <a:rPr lang="cs-CZ" dirty="0" smtClean="0">
                <a:effectLst/>
              </a:rPr>
              <a:t>Slovensko 151, Polsko 220, </a:t>
            </a:r>
            <a:r>
              <a:rPr lang="cs-CZ" dirty="0" err="1" smtClean="0">
                <a:effectLst/>
              </a:rPr>
              <a:t>Nemecko</a:t>
            </a:r>
            <a:r>
              <a:rPr lang="cs-CZ" dirty="0" smtClean="0">
                <a:effectLst/>
              </a:rPr>
              <a:t> 88, Rakousko 99, UK 152 </a:t>
            </a:r>
          </a:p>
          <a:p>
            <a:pPr algn="just" eaLnBrk="1" hangingPunct="1"/>
            <a:r>
              <a:rPr lang="cs-CZ" dirty="0" smtClean="0">
                <a:effectLst/>
              </a:rPr>
              <a:t>K datu 30.7.2010, bylo v ČR uvězněno celkem </a:t>
            </a:r>
            <a:r>
              <a:rPr lang="cs-CZ" b="1" dirty="0" smtClean="0">
                <a:effectLst/>
              </a:rPr>
              <a:t>21 881 </a:t>
            </a:r>
            <a:r>
              <a:rPr lang="cs-CZ" dirty="0" smtClean="0">
                <a:effectLst/>
              </a:rPr>
              <a:t>osob v porovnání s 10 506 813 obyvatel (ČSÚ, 2010)</a:t>
            </a:r>
          </a:p>
        </p:txBody>
      </p:sp>
      <p:sp>
        <p:nvSpPr>
          <p:cNvPr id="11268" name="Obdélník 3"/>
          <p:cNvSpPr>
            <a:spLocks noChangeArrowheads="1"/>
          </p:cNvSpPr>
          <p:nvPr/>
        </p:nvSpPr>
        <p:spPr bwMode="auto">
          <a:xfrm>
            <a:off x="6516688" y="6500834"/>
            <a:ext cx="23903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 dirty="0"/>
              <a:t>Statistické údaje </a:t>
            </a:r>
            <a:r>
              <a:rPr lang="cs-CZ" b="1" dirty="0" smtClean="0"/>
              <a:t>1/6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355&quot;&gt;&lt;/object&gt;&lt;object type=&quot;2&quot; unique_id=&quot;10356&quot;&gt;&lt;object type=&quot;3&quot; unique_id=&quot;10361&quot;&gt;&lt;property id=&quot;20148&quot; value=&quot;5&quot;/&gt;&lt;property id=&quot;20300&quot; value=&quot;Slide 44 - &amp;quot;Cíle projektu&amp;quot;&quot;/&gt;&lt;property id=&quot;20307&quot; value=&quot;387&quot;/&gt;&lt;/object&gt;&lt;object type=&quot;3&quot; unique_id=&quot;10378&quot;&gt;&lt;property id=&quot;20148&quot; value=&quot;5&quot;/&gt;&lt;property id=&quot;20300&quot; value=&quot;Slide 46 - &amp;quot;Metodologie HPYP&amp;quot;&quot;/&gt;&lt;property id=&quot;20307&quot; value=&quot;405&quot;/&gt;&lt;/object&gt;&lt;object type=&quot;3&quot; unique_id=&quot;10380&quot;&gt;&lt;property id=&quot;20148&quot; value=&quot;5&quot;/&gt;&lt;property id=&quot;20300&quot; value=&quot;Slide 47 - &amp;quot;Děkujeme za pozornost&amp;quot;&quot;/&gt;&lt;property id=&quot;20307&quot; value=&quot;383&quot;/&gt;&lt;/object&gt;&lt;object type=&quot;3&quot; unique_id=&quot;10381&quot;&gt;&lt;property id=&quot;20148&quot; value=&quot;5&quot;/&gt;&lt;property id=&quot;20300&quot; value=&quot;Slide 1&quot;/&gt;&lt;property id=&quot;20307&quot; value=&quot;413&quot;/&gt;&lt;/object&gt;&lt;object type=&quot;3&quot; unique_id=&quot;10382&quot;&gt;&lt;property id=&quot;20148&quot; value=&quot;5&quot;/&gt;&lt;property id=&quot;20300&quot; value=&quot;Slide 2 - &amp;quot;Projekt HPYP&amp;quot;&quot;/&gt;&lt;property id=&quot;20307&quot; value=&quot;459&quot;/&gt;&lt;/object&gt;&lt;object type=&quot;3&quot; unique_id=&quot;10383&quot;&gt;&lt;property id=&quot;20148&quot; value=&quot;5&quot;/&gt;&lt;property id=&quot;20300&quot; value=&quot;Slide 3 - &amp;quot;Partneři&amp;quot;&quot;/&gt;&lt;property id=&quot;20307&quot; value=&quot;460&quot;/&gt;&lt;/object&gt;&lt;object type=&quot;3&quot; unique_id=&quot;10384&quot;&gt;&lt;property id=&quot;20148&quot; value=&quot;5&quot;/&gt;&lt;property id=&quot;20300&quot; value=&quot;Slide 4 - &amp;quot;„Mladý“ vězeň&amp;quot;&quot;/&gt;&lt;property id=&quot;20307&quot; value=&quot;452&quot;/&gt;&lt;/object&gt;&lt;object type=&quot;3&quot; unique_id=&quot;10385&quot;&gt;&lt;property id=&quot;20148&quot; value=&quot;5&quot;/&gt;&lt;property id=&quot;20300&quot; value=&quot;Slide 5 - &amp;quot;Obsah prezentace&amp;quot;&quot;/&gt;&lt;property id=&quot;20307&quot; value=&quot;414&quot;/&gt;&lt;/object&gt;&lt;object type=&quot;3&quot; unique_id=&quot;10386&quot;&gt;&lt;property id=&quot;20148&quot; value=&quot;5&quot;/&gt;&lt;property id=&quot;20300&quot; value=&quot;Slide 6 - &amp;quot;Pachatel &amp;#x0D;&amp;#x0A;&amp;quot;&quot;/&gt;&lt;property id=&quot;20307&quot; value=&quot;474&quot;/&gt;&lt;/object&gt;&lt;object type=&quot;3&quot; unique_id=&quot;10387&quot;&gt;&lt;property id=&quot;20148&quot; value=&quot;5&quot;/&gt;&lt;property id=&quot;20300&quot; value=&quot;Slide 7 - &amp;quot;Trest odnětí svobody u mladistvých&amp;#x0D;&amp;#x0A;&amp;quot;&quot;/&gt;&lt;property id=&quot;20307&quot; value=&quot;475&quot;/&gt;&lt;/object&gt;&lt;object type=&quot;3&quot; unique_id=&quot;10388&quot;&gt;&lt;property id=&quot;20148&quot; value=&quot;5&quot;/&gt;&lt;property id=&quot;20300&quot; value=&quot;Slide 8 - &amp;quot;Výkon trestního opatření odnětí svobody &amp;#x0D;&amp;#x0A;u mladistvých&amp;quot;&quot;/&gt;&lt;property id=&quot;20307&quot; value=&quot;476&quot;/&gt;&lt;/object&gt;&lt;object type=&quot;3&quot; unique_id=&quot;10389&quot;&gt;&lt;property id=&quot;20148&quot; value=&quot;5&quot;/&gt;&lt;property id=&quot;20300&quot; value=&quot;Slide 9 - &amp;quot;Vězeňská populace v ČR&amp;#x0D;&amp;#x0A;&amp;quot;&quot;/&gt;&lt;property id=&quot;20307&quot; value=&quot;439&quot;/&gt;&lt;/object&gt;&lt;object type=&quot;3&quot; unique_id=&quot;10390&quot;&gt;&lt;property id=&quot;20148&quot; value=&quot;5&quot;/&gt;&lt;property id=&quot;20300&quot; value=&quot;Slide 10 - &amp;quot;Vězeňská populace v ČR&amp;#x0D;&amp;#x0A;&amp;quot;&quot;/&gt;&lt;property id=&quot;20307&quot; value=&quot;440&quot;/&gt;&lt;/object&gt;&lt;object type=&quot;3&quot; unique_id=&quot;10391&quot;&gt;&lt;property id=&quot;20148&quot; value=&quot;5&quot;/&gt;&lt;property id=&quot;20300&quot; value=&quot;Slide 11 - &amp;quot;Věznice v ČR&amp;#x0D;&amp;#x0A;&amp;quot;&quot;/&gt;&lt;property id=&quot;20307&quot; value=&quot;437&quot;/&gt;&lt;/object&gt;&lt;object type=&quot;3&quot; unique_id=&quot;10392&quot;&gt;&lt;property id=&quot;20148&quot; value=&quot;5&quot;/&gt;&lt;property id=&quot;20300&quot; value=&quot;Slide 12 - &amp;quot;Mapa věznic, vazebních věznic a&amp;#x0D;&amp;#x0A; detenčních ústavů ČR&amp;quot;&quot;/&gt;&lt;property id=&quot;20307&quot; value=&quot;438&quot;/&gt;&lt;/object&gt;&lt;object type=&quot;3&quot; unique_id=&quot;10393&quot;&gt;&lt;property id=&quot;20148&quot; value=&quot;5&quot;/&gt;&lt;property id=&quot;20300&quot; value=&quot;Slide 13 - &amp;quot;Relevantní právní předpisy&amp;quot;&quot;/&gt;&lt;property id=&quot;20307&quot; value=&quot;435&quot;/&gt;&lt;/object&gt;&lt;object type=&quot;3&quot; unique_id=&quot;10394&quot;&gt;&lt;property id=&quot;20148&quot; value=&quot;5&quot;/&gt;&lt;property id=&quot;20300&quot; value=&quot;Slide 14 - &amp;quot;Základní diferenciační skupiny&amp;#x0D;&amp;#x0A;&amp;quot;&quot;/&gt;&lt;property id=&quot;20307&quot; value=&quot;455&quot;/&gt;&lt;/object&gt;&lt;object type=&quot;3&quot; unique_id=&quot;10395&quot;&gt;&lt;property id=&quot;20148&quot; value=&quot;5&quot;/&gt;&lt;property id=&quot;20300&quot; value=&quot;Slide 15 - &amp;quot;Vazba mladistvého &amp;#x0D;&amp;#x0A;&amp;quot;&quot;/&gt;&lt;property id=&quot;20307&quot; value=&quot;456&quot;/&gt;&lt;/object&gt;&lt;object type=&quot;3&quot; unique_id=&quot;10396&quot;&gt;&lt;property id=&quot;20148&quot; value=&quot;5&quot;/&gt;&lt;property id=&quot;20300&quot; value=&quot;Slide 16 - &amp;quot;Vazba/VTOS u žen&amp;#x0D;&amp;#x0A;&amp;quot;&quot;/&gt;&lt;property id=&quot;20307&quot; value=&quot;457&quot;/&gt;&lt;/object&gt;&lt;object type=&quot;3&quot; unique_id=&quot;10397&quot;&gt;&lt;property id=&quot;20148&quot; value=&quot;5&quot;/&gt;&lt;property id=&quot;20300&quot; value=&quot;Slide 17 - &amp;quot;Vazba/VTOS u cizinců&amp;#x0D;&amp;#x0A;&amp;quot;&quot;/&gt;&lt;property id=&quot;20307&quot; value=&quot;458&quot;/&gt;&lt;/object&gt;&lt;object type=&quot;3&quot; unique_id=&quot;10398&quot;&gt;&lt;property id=&quot;20148&quot; value=&quot;5&quot;/&gt;&lt;property id=&quot;20300&quot; value=&quot;Slide 18 - &amp;quot;Věkové složení obviněných &amp;#x0D;&amp;#x0A;(Statistická ročenka GŘ VSČR 2009, stav ke dni 31.12.2009) &amp;quot;&quot;/&gt;&lt;property id=&quot;20307&quot; value=&quot;441&quot;/&gt;&lt;/object&gt;&lt;object type=&quot;3&quot; unique_id=&quot;10399&quot;&gt;&lt;property id=&quot;20148&quot; value=&quot;5&quot;/&gt;&lt;property id=&quot;20300&quot; value=&quot;Slide 19 - &amp;quot;Opakovaný výkon vazby (VV)&amp;quot;&quot;/&gt;&lt;property id=&quot;20307&quot; value=&quot;442&quot;/&gt;&lt;/object&gt;&lt;object type=&quot;3&quot; unique_id=&quot;10400&quot;&gt;&lt;property id=&quot;20148&quot; value=&quot;5&quot;/&gt;&lt;property id=&quot;20300&quot; value=&quot;Slide 20 - &amp;quot;Výkon vazby&amp;quot;&quot;/&gt;&lt;property id=&quot;20307&quot; value=&quot;487&quot;/&gt;&lt;/object&gt;&lt;object type=&quot;3&quot; unique_id=&quot;10401&quot;&gt;&lt;property id=&quot;20148&quot; value=&quot;5&quot;/&gt;&lt;property id=&quot;20300&quot; value=&quot;Slide 21 - &amp;quot;Věkové složení odsouzených &amp;#x0D;&amp;#x0A;(Statistická ročenka GŘ VSČR 2009, stav ke dni 31.12.2009)&amp;quot;&quot;/&gt;&lt;property id=&quot;20307&quot; value=&quot;443&quot;/&gt;&lt;/object&gt;&lt;object type=&quot;3&quot; unique_id=&quot;10402&quot;&gt;&lt;property id=&quot;20148&quot; value=&quot;5&quot;/&gt;&lt;property id=&quot;20300&quot; value=&quot;Slide 22 - &amp;quot;Opakované uvěznění (VTOS)&amp;quot;&quot;/&gt;&lt;property id=&quot;20307&quot; value=&quot;444&quot;/&gt;&lt;/object&gt;&lt;object type=&quot;3&quot; unique_id=&quot;10403&quot;&gt;&lt;property id=&quot;20148&quot; value=&quot;5&quot;/&gt;&lt;property id=&quot;20300&quot; value=&quot;Slide 23 - &amp;quot;Výkon trestu odnětí svobody&amp;quot;&quot;/&gt;&lt;property id=&quot;20307&quot; value=&quot;488&quot;/&gt;&lt;/object&gt;&lt;object type=&quot;3&quot; unique_id=&quot;10404&quot;&gt;&lt;property id=&quot;20148&quot; value=&quot;5&quot;/&gt;&lt;property id=&quot;20300&quot; value=&quot;Slide 24 - &amp;quot;Recidiva &amp;quot;&quot;/&gt;&lt;property id=&quot;20307&quot; value=&quot;445&quot;/&gt;&lt;/object&gt;&lt;object type=&quot;3&quot; unique_id=&quot;10405&quot;&gt;&lt;property id=&quot;20148&quot; value=&quot;5&quot;/&gt;&lt;property id=&quot;20300&quot; value=&quot;Slide 25 - &amp;quot;Fyzické zdraví vězněných osob&amp;quot;&quot;/&gt;&lt;property id=&quot;20307&quot; value=&quot;490&quot;/&gt;&lt;/object&gt;&lt;object type=&quot;3&quot; unique_id=&quot;10406&quot;&gt;&lt;property id=&quot;20148&quot; value=&quot;5&quot;/&gt;&lt;property id=&quot;20300&quot; value=&quot;Slide 26 - &amp;quot;Zdravotní péče v zařízeních pro VV a VTOS&amp;quot;&quot;/&gt;&lt;property id=&quot;20307&quot; value=&quot;489&quot;/&gt;&lt;/object&gt;&lt;object type=&quot;3&quot; unique_id=&quot;10407&quot;&gt;&lt;property id=&quot;20148&quot; value=&quot;5&quot;/&gt;&lt;property id=&quot;20300&quot; value=&quot;Slide 27 - &amp;quot;Psychiatrická problematika, komplikující &amp;#x0D;&amp;#x0A;faktory&amp;quot;&quot;/&gt;&lt;property id=&quot;20307&quot; value=&quot;491&quot;/&gt;&lt;/object&gt;&lt;object type=&quot;3&quot; unique_id=&quot;10408&quot;&gt;&lt;property id=&quot;20148&quot; value=&quot;5&quot;/&gt;&lt;property id=&quot;20300&quot; value=&quot;Slide 28 - &amp;quot;Psychické zdraví věznů - Skotsko&amp;#x0D;&amp;#x0A;&amp;quot;&quot;/&gt;&lt;property id=&quot;20307&quot; value=&quot;495&quot;/&gt;&lt;/object&gt;&lt;object type=&quot;3&quot; unique_id=&quot;10409&quot;&gt;&lt;property id=&quot;20148&quot; value=&quot;5&quot;/&gt;&lt;property id=&quot;20300&quot; value=&quot;Slide 29 - &amp;quot;Fyzické a psychické zdraví žen&amp;quot;&quot;/&gt;&lt;property id=&quot;20307&quot; value=&quot;496&quot;/&gt;&lt;/object&gt;&lt;object type=&quot;3&quot; unique_id=&quot;10410&quot;&gt;&lt;property id=&quot;20148&quot; value=&quot;5&quot;/&gt;&lt;property id=&quot;20300&quot; value=&quot;Slide 30 - &amp;quot;Pohlaví, rasa, věk &amp;#x0D;&amp;#x0A;( s psychiatrickým problémem)&amp;quot;&quot;/&gt;&lt;property id=&quot;20307&quot; value=&quot;492&quot;/&gt;&lt;/object&gt;&lt;object type=&quot;3&quot; unique_id=&quot;10411&quot;&gt;&lt;property id=&quot;20148&quot; value=&quot;5&quot;/&gt;&lt;property id=&quot;20300&quot; value=&quot;Slide 31 - &amp;quot;Závěry dlouhodobého zkoumání osob &amp;#x0D;&amp;#x0A;ve VV a VTOS v USA&amp;quot;&quot;/&gt;&lt;property id=&quot;20307&quot; value=&quot;493&quot;/&gt;&lt;/object&gt;&lt;object type=&quot;3&quot; unique_id=&quot;10412&quot;&gt;&lt;property id=&quot;20148&quot; value=&quot;5&quot;/&gt;&lt;property id=&quot;20300&quot; value=&quot;Slide 32 - &amp;quot;Psychické zdraví a drogy&amp;quot;&quot;/&gt;&lt;property id=&quot;20307&quot; value=&quot;494&quot;/&gt;&lt;/object&gt;&lt;object type=&quot;3&quot; unique_id=&quot;10413&quot;&gt;&lt;property id=&quot;20148&quot; value=&quot;5&quot;/&gt;&lt;property id=&quot;20300&quot; value=&quot;Slide 33 - &amp;quot;Opakované cykly &amp;quot;&quot;/&gt;&lt;property id=&quot;20307&quot; value=&quot;497&quot;/&gt;&lt;/object&gt;&lt;object type=&quot;3&quot; unique_id=&quot;10414&quot;&gt;&lt;property id=&quot;20148&quot; value=&quot;5&quot;/&gt;&lt;property id=&quot;20300&quot; value=&quot;Slide 34 - &amp;quot;Návykové látky v kontextu&amp;#x0D;&amp;#x0A; VV a VTOS  I.&amp;quot;&quot;/&gt;&lt;property id=&quot;20307&quot; value=&quot;498&quot;/&gt;&lt;/object&gt;&lt;object type=&quot;3&quot; unique_id=&quot;10415&quot;&gt;&lt;property id=&quot;20148&quot; value=&quot;5&quot;/&gt;&lt;property id=&quot;20300&quot; value=&quot;Slide 35 - &amp;quot;Návykové látky v kontextu&amp;#x0D;&amp;#x0A; VV a VTOS  II.&amp;quot;&quot;/&gt;&lt;property id=&quot;20307&quot; value=&quot;499&quot;/&gt;&lt;/object&gt;&lt;object type=&quot;3&quot; unique_id=&quot;10416&quot;&gt;&lt;property id=&quot;20148&quot; value=&quot;5&quot;/&gt;&lt;property id=&quot;20300&quot; value=&quot;Slide 36 - &amp;quot;Mimořádné události – problémy zdraví&amp;quot;&quot;/&gt;&lt;property id=&quot;20307&quot; value=&quot;500&quot;/&gt;&lt;/object&gt;&lt;object type=&quot;3&quot; unique_id=&quot;10417&quot;&gt;&lt;property id=&quot;20148&quot; value=&quot;5&quot;/&gt;&lt;property id=&quot;20300&quot; value=&quot;Slide 37 - &amp;quot;Koncept p&amp;amp;#x09;odpory zdraví&amp;quot;&quot;/&gt;&lt;property id=&quot;20307&quot; value=&quot;427&quot;/&gt;&lt;/object&gt;&lt;object type=&quot;3&quot; unique_id=&quot;10418&quot;&gt;&lt;property id=&quot;20148&quot; value=&quot;5&quot;/&gt;&lt;property id=&quot;20300&quot; value=&quot;Slide 38 - &amp;quot;Základní předpoklady&amp;quot;&quot;/&gt;&lt;property id=&quot;20307&quot; value=&quot;429&quot;/&gt;&lt;/object&gt;&lt;object type=&quot;3&quot; unique_id=&quot;10419&quot;&gt;&lt;property id=&quot;20148&quot; value=&quot;5&quot;/&gt;&lt;property id=&quot;20300&quot; value=&quot;Slide 39 - &amp;quot;Podpora zdraví – aplikace (prevence)&amp;quot;&quot;/&gt;&lt;property id=&quot;20307&quot; value=&quot;430&quot;/&gt;&lt;/object&gt;&lt;object type=&quot;3&quot; unique_id=&quot;10420&quot;&gt;&lt;property id=&quot;20148&quot; value=&quot;5&quot;/&gt;&lt;property id=&quot;20300&quot; value=&quot;Slide 40 - &amp;quot;Situace v ČR&amp;quot;&quot;/&gt;&lt;property id=&quot;20307&quot; value=&quot;431&quot;/&gt;&lt;/object&gt;&lt;object type=&quot;3&quot; unique_id=&quot;10421&quot;&gt;&lt;property id=&quot;20148&quot; value=&quot;5&quot;/&gt;&lt;property id=&quot;20300&quot; value=&quot;Slide 41 - &amp;quot;Východiska pro projekt HPYP&amp;quot;&quot;/&gt;&lt;property id=&quot;20307&quot; value=&quot;461&quot;/&gt;&lt;/object&gt;&lt;object type=&quot;3&quot; unique_id=&quot;10422&quot;&gt;&lt;property id=&quot;20148&quot; value=&quot;5&quot;/&gt;&lt;property id=&quot;20300&quot; value=&quot;Slide 42 - &amp;quot;Situace podpory zdraví v ČR&amp;quot;&quot;/&gt;&lt;property id=&quot;20307&quot; value=&quot;432&quot;/&gt;&lt;/object&gt;&lt;object type=&quot;3&quot; unique_id=&quot;10423&quot;&gt;&lt;property id=&quot;20148&quot; value=&quot;5&quot;/&gt;&lt;property id=&quot;20300&quot; value=&quot;Slide 43 - &amp;quot;Cílové skupiny projektu&amp;quot;&quot;/&gt;&lt;property id=&quot;20307&quot; value=&quot;462&quot;/&gt;&lt;/object&gt;&lt;object type=&quot;3&quot; unique_id=&quot;10424&quot;&gt;&lt;property id=&quot;20148&quot; value=&quot;5&quot;/&gt;&lt;property id=&quot;20300&quot; value=&quot;Slide 45 - &amp;quot;Možnosti podpory zdraví v kontextu &amp;#x0D;&amp;#x0A;VV a VTOS&amp;quot;&quot;/&gt;&lt;property id=&quot;20307&quot; value=&quot;42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Startmaster">
  <a:themeElements>
    <a:clrScheme name="Start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rt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rt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rt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rt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rt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rt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rt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rt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rt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rt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rt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rt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rt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tartmaster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Startmaster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Startmaster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Startmaster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Startmaster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Startmaster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Startmaster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Startmaster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Startmaster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Startmaster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Startmaster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Startmaster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Startmaster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Startmaster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Startmaster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Startmaster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Startmaster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Startmaster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Startmaster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Startmaster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Startmaster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Startmaster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8270</TotalTime>
  <Words>4111</Words>
  <Application>Microsoft Office PowerPoint</Application>
  <PresentationFormat>Předvádění na obrazovce (4:3)</PresentationFormat>
  <Paragraphs>601</Paragraphs>
  <Slides>50</Slides>
  <Notes>23</Notes>
  <HiddenSlides>10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50</vt:i4>
      </vt:variant>
    </vt:vector>
  </HeadingPairs>
  <TitlesOfParts>
    <vt:vector size="51" baseType="lpstr">
      <vt:lpstr>Startmaster</vt:lpstr>
      <vt:lpstr>Snímek 1</vt:lpstr>
      <vt:lpstr>Projekt HPYP</vt:lpstr>
      <vt:lpstr>Partneři</vt:lpstr>
      <vt:lpstr>„Mladý“ vězeň</vt:lpstr>
      <vt:lpstr>Obsah prezentace</vt:lpstr>
      <vt:lpstr>Pachatel  </vt:lpstr>
      <vt:lpstr>Trest odnětí svobody u mladistvých </vt:lpstr>
      <vt:lpstr>Výkon trestního opatření odnětí svobody  u mladistvých</vt:lpstr>
      <vt:lpstr>Vězeňská populace v ČR </vt:lpstr>
      <vt:lpstr>Vězeňská populace v ČR </vt:lpstr>
      <vt:lpstr>Věznice v ČR </vt:lpstr>
      <vt:lpstr>Mapa věznic, vazebních věznic a  detenčních ústavů ČR</vt:lpstr>
      <vt:lpstr>Základní diferenciační skupiny </vt:lpstr>
      <vt:lpstr>Vazba mladistvého  </vt:lpstr>
      <vt:lpstr>Vazba/VTOS u žen </vt:lpstr>
      <vt:lpstr>Vazba/VTOS u cizinců </vt:lpstr>
      <vt:lpstr>Věkové složení obviněných  (Statistická ročenka GŘ VSČR 2009, stav ke dni 31.12.2009) </vt:lpstr>
      <vt:lpstr>Opakovaný výkon vazby (VV) (stav ke dni 9.3.2011)</vt:lpstr>
      <vt:lpstr>Výkon vazby</vt:lpstr>
      <vt:lpstr>Věkové složení odsouzených  (Statistická ročenka GŘ VSČR 2009, stav ke dni 31.12.2009)</vt:lpstr>
      <vt:lpstr>Opakované uvěznění (VTOS)  (stav ke dni 9.3.2011)</vt:lpstr>
      <vt:lpstr>Výkon trestu odnětí svobody</vt:lpstr>
      <vt:lpstr>Recidiva </vt:lpstr>
      <vt:lpstr>Fyzické zdraví vězněných osob</vt:lpstr>
      <vt:lpstr>Zdravotní péče v zařízeních pro VV a VTOS</vt:lpstr>
      <vt:lpstr>Psychiatrická problematika, komplikující  faktory</vt:lpstr>
      <vt:lpstr>Psychické zdraví obviněných - Skotsko </vt:lpstr>
      <vt:lpstr>Fyzické a psychické zdraví žen</vt:lpstr>
      <vt:lpstr>Pohlaví, rasa, věk  ( s psychiatrickým problémem)</vt:lpstr>
      <vt:lpstr>Závěry dlouhodobého zkoumání osob  ve VV a VTOS v USA</vt:lpstr>
      <vt:lpstr>Psychické zdraví a drogy</vt:lpstr>
      <vt:lpstr>Opakované cykly </vt:lpstr>
      <vt:lpstr>Návykové látky v kontextu  VV a VTOS  I.</vt:lpstr>
      <vt:lpstr>Návykové látky v kontextu  VV a VTOS  II.</vt:lpstr>
      <vt:lpstr>Mimořádné události – problémy zdraví</vt:lpstr>
      <vt:lpstr>Koncept p odpory zdraví</vt:lpstr>
      <vt:lpstr>Základní předpoklady</vt:lpstr>
      <vt:lpstr>Podpora zdraví – aplikace (prevence)</vt:lpstr>
      <vt:lpstr>Situace v ČR</vt:lpstr>
      <vt:lpstr>Východiska pro projekt HPYP</vt:lpstr>
      <vt:lpstr>Situace podpory zdraví v ČR</vt:lpstr>
      <vt:lpstr>Cílové skupiny projektu</vt:lpstr>
      <vt:lpstr>Podpora zdraví - HPYP</vt:lpstr>
      <vt:lpstr>Možnosti podpory zdraví v kontextu  VV a VTOS</vt:lpstr>
      <vt:lpstr>Cíle projektu</vt:lpstr>
      <vt:lpstr>Metodologie HPYP</vt:lpstr>
      <vt:lpstr>Využití výsledků studie </vt:lpstr>
      <vt:lpstr>Relevantní právní předpisy</vt:lpstr>
      <vt:lpstr>Literatura</vt:lpstr>
      <vt:lpstr>Děkujeme za pozornost</vt:lpstr>
    </vt:vector>
  </TitlesOfParts>
  <Company>IXOS Software AG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thomasha</dc:creator>
  <cp:lastModifiedBy>admin</cp:lastModifiedBy>
  <cp:revision>720</cp:revision>
  <cp:lastPrinted>2008-04-03T16:20:34Z</cp:lastPrinted>
  <dcterms:created xsi:type="dcterms:W3CDTF">2004-02-29T12:15:35Z</dcterms:created>
  <dcterms:modified xsi:type="dcterms:W3CDTF">2011-04-13T11:53:16Z</dcterms:modified>
</cp:coreProperties>
</file>