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numRef>
              <c:f>List1!$A$2:$A$6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11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i.v.</c:v>
                </c:pt>
              </c:strCache>
            </c:strRef>
          </c:tx>
          <c:spPr>
            <a:solidFill>
              <a:srgbClr val="C00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405035804102575E-2"/>
                  <c:y val="-2.6838805350130186E-2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72%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9240286432820598E-2"/>
                  <c:y val="-2.6838805350130186E-2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56%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05035804102575E-2"/>
                  <c:y val="-1.1502345150055793E-2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50%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92402864328205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50%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3670501257436043E-2"/>
                  <c:y val="-1.917057525009298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cs-CZ" smtClean="0"/>
                      <a:t>3%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List1!$A$2:$A$6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gapWidth val="59"/>
        <c:gapDepth val="9"/>
        <c:shape val="box"/>
        <c:axId val="78944128"/>
        <c:axId val="78945664"/>
        <c:axId val="0"/>
      </c:bar3DChart>
      <c:catAx>
        <c:axId val="78944128"/>
        <c:scaling>
          <c:orientation val="minMax"/>
        </c:scaling>
        <c:axPos val="b"/>
        <c:numFmt formatCode="General" sourceLinked="1"/>
        <c:tickLblPos val="nextTo"/>
        <c:crossAx val="78945664"/>
        <c:crosses val="autoZero"/>
        <c:auto val="1"/>
        <c:lblAlgn val="ctr"/>
        <c:lblOffset val="100"/>
      </c:catAx>
      <c:valAx>
        <c:axId val="789456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894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numRef>
              <c:f>List1!$A$2:$A$6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35</c:v>
                </c:pt>
                <c:pt idx="1">
                  <c:v>30</c:v>
                </c:pt>
                <c:pt idx="2">
                  <c:v>28</c:v>
                </c:pt>
                <c:pt idx="3">
                  <c:v>31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i.v.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612878404457117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94%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6128784044571175E-2"/>
                  <c:y val="-1.1757952820057031E-2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97%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697441025071287E-2"/>
                  <c:y val="-3.9193176066856777E-3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86%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4697441025071287E-2"/>
                  <c:y val="-1.9596588033428387E-2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71%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1027931052928278E-2"/>
                  <c:y val="-3.9193176066856777E-3"/>
                </c:manualLayout>
              </c:layout>
              <c:tx>
                <c:rich>
                  <a:bodyPr/>
                  <a:lstStyle/>
                  <a:p>
                    <a:r>
                      <a:rPr lang="cs-CZ" smtClean="0"/>
                      <a:t>76%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List1!$A$2:$A$6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  <c:pt idx="0">
                  <c:v>33</c:v>
                </c:pt>
                <c:pt idx="1">
                  <c:v>29</c:v>
                </c:pt>
                <c:pt idx="2">
                  <c:v>24</c:v>
                </c:pt>
                <c:pt idx="3">
                  <c:v>22</c:v>
                </c:pt>
                <c:pt idx="4">
                  <c:v>25</c:v>
                </c:pt>
              </c:numCache>
            </c:numRef>
          </c:val>
        </c:ser>
        <c:gapWidth val="59"/>
        <c:gapDepth val="9"/>
        <c:shape val="box"/>
        <c:axId val="78976512"/>
        <c:axId val="78978048"/>
        <c:axId val="0"/>
      </c:bar3DChart>
      <c:catAx>
        <c:axId val="78976512"/>
        <c:scaling>
          <c:orientation val="minMax"/>
        </c:scaling>
        <c:axPos val="b"/>
        <c:numFmt formatCode="General" sourceLinked="1"/>
        <c:tickLblPos val="nextTo"/>
        <c:crossAx val="78978048"/>
        <c:crosses val="autoZero"/>
        <c:auto val="1"/>
        <c:lblAlgn val="ctr"/>
        <c:lblOffset val="100"/>
      </c:catAx>
      <c:valAx>
        <c:axId val="7897804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8976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135F39-DF04-4BAE-92DA-44C99638259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charset="0"/>
              <a:ea typeface="+mn-ea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5FEE1C-EDBD-4C14-8BC2-017C8D9BF530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EA7ADD-57F5-4874-8AC5-A184617BAC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855AE-3314-4555-9BA8-BD3E86506D84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BEC19-EFA2-4C40-BA77-77532D96DC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CB154-7065-4E49-BB9E-D7B65C7A7142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8F2FC-D5FA-4E81-B5CC-C11D34A2EF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B0ABB-7D12-47C7-BF09-3BC4B3967A97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BDF42-629C-4D58-B9CA-1CE4B3BF16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C5FCC-7971-438B-9A39-718B5F4A53E6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05301-6EDC-4845-A0BB-3CDB251C9D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B9BF6-B845-446C-B99F-E34B30D60773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096F7-6B0C-4B4C-9AA1-26B91926D1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84C9D-2D1A-449D-B1F2-35A2691F3267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93267-AF86-4780-98FE-6B70759085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A2DD4-6BA6-479E-B21F-AF9011AAACB4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F10B5-3B7A-443C-82F5-2E3A8C33C5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C1CC3-1156-4FEF-8614-0E66CF13C90C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D6E0A-6F4A-4195-AC67-667FA63B63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4ADE8-48E8-4529-8206-95AED144067A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76E23-627D-4204-943E-854D648ECC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54F503-66E7-465D-9550-B2C88B78C99C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55236-DE6B-4C06-BADD-ED708D7CEE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373AC-EA34-4B4E-B228-19D0188AE188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00F13-4DB4-4AC6-A331-A7D526DAB12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39C57-A699-4F1A-B276-868F5A572221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8F8B5-1CB1-41DE-8DAE-94ACBA6E3D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A17DC-9B19-4707-8F0E-8A9639144058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F8D39-30B3-4005-8420-11B6F0AA54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2813-DBB6-450A-869D-42E9F99F6BCA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4C76E-A808-45E5-91F7-0908BBAF7A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charset="0"/>
              <a:ea typeface="+mn-ea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fld id="{DF8F6917-CE7E-4816-A2D4-348E46A20A00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AAC8F681-07C2-4A6E-B713-FA2EA000E1B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l1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List_aplikace_Microsoft_Office_Excel_97-2003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List_aplikace_Microsoft_Office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fld id="{3CEDC43F-A3F2-4D93-A550-DD16C3E07F62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066800"/>
            <a:ext cx="6629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Rozvoj HR služeb v KC WL I. vs. výskyt infekčních chorob v okresech Děčín a Teplice v letech 2006-10</a:t>
            </a:r>
          </a:p>
          <a:p>
            <a:pPr eaLnBrk="1" hangingPunct="1">
              <a:buFont typeface="Wingdings" pitchFamily="2" charset="2"/>
              <a:buNone/>
            </a:pPr>
            <a:endParaRPr lang="cs-CZ" sz="32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Mgr. </a:t>
            </a:r>
            <a:r>
              <a:rPr lang="en-US" sz="2000" dirty="0" err="1" smtClean="0">
                <a:latin typeface="Arial" charset="0"/>
                <a:cs typeface="Arial" charset="0"/>
              </a:rPr>
              <a:t>Vratislav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Drda</a:t>
            </a:r>
            <a:r>
              <a:rPr lang="en-US" sz="2000" dirty="0" smtClean="0">
                <a:latin typeface="Arial" charset="0"/>
                <a:cs typeface="Arial" charset="0"/>
              </a:rPr>
              <a:t>, </a:t>
            </a:r>
            <a:r>
              <a:rPr lang="en-US" sz="2000" dirty="0" err="1" smtClean="0">
                <a:latin typeface="Arial" charset="0"/>
                <a:cs typeface="Arial" charset="0"/>
              </a:rPr>
              <a:t>Bc</a:t>
            </a:r>
            <a:r>
              <a:rPr lang="en-US" sz="2000" dirty="0" smtClean="0">
                <a:latin typeface="Arial" charset="0"/>
                <a:cs typeface="Arial" charset="0"/>
              </a:rPr>
              <a:t>. Ota </a:t>
            </a:r>
            <a:r>
              <a:rPr lang="en-US" sz="2000" dirty="0" err="1" smtClean="0">
                <a:latin typeface="Arial" charset="0"/>
                <a:cs typeface="Arial" charset="0"/>
              </a:rPr>
              <a:t>Kovanda</a:t>
            </a:r>
            <a:r>
              <a:rPr lang="en-US" sz="2000" dirty="0" smtClean="0">
                <a:latin typeface="Arial" charset="0"/>
                <a:cs typeface="Arial" charset="0"/>
              </a:rPr>
              <a:t> a </a:t>
            </a:r>
            <a:r>
              <a:rPr lang="en-US" sz="2000" dirty="0" err="1" smtClean="0">
                <a:latin typeface="Arial" charset="0"/>
                <a:cs typeface="Arial" charset="0"/>
              </a:rPr>
              <a:t>Vít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Jelínek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XVII. </a:t>
            </a:r>
            <a:r>
              <a:rPr lang="en-US" sz="2000" dirty="0" err="1" smtClean="0">
                <a:latin typeface="Arial" charset="0"/>
                <a:cs typeface="Arial" charset="0"/>
              </a:rPr>
              <a:t>konference</a:t>
            </a:r>
            <a:r>
              <a:rPr lang="en-US" sz="2000" dirty="0" smtClean="0">
                <a:latin typeface="Arial" charset="0"/>
                <a:cs typeface="Arial" charset="0"/>
              </a:rPr>
              <a:t> SNN ČLS JEP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Hotel </a:t>
            </a:r>
            <a:r>
              <a:rPr lang="en-US" sz="2000" dirty="0" err="1" smtClean="0">
                <a:latin typeface="Arial" charset="0"/>
                <a:cs typeface="Arial" charset="0"/>
              </a:rPr>
              <a:t>Jezerka</a:t>
            </a:r>
            <a:r>
              <a:rPr lang="en-US" sz="2000" dirty="0" smtClean="0">
                <a:latin typeface="Arial" charset="0"/>
                <a:cs typeface="Arial" charset="0"/>
              </a:rPr>
              <a:t>, 10. - 14.4.2011</a:t>
            </a:r>
            <a:endParaRPr lang="cs-CZ" sz="2000" dirty="0" smtClean="0">
              <a:latin typeface="Arial" charset="0"/>
              <a:cs typeface="Arial" charset="0"/>
            </a:endParaRPr>
          </a:p>
        </p:txBody>
      </p:sp>
      <p:pic>
        <p:nvPicPr>
          <p:cNvPr id="18437" name="Picture 13" descr="WLv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667000"/>
            <a:ext cx="19875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133FC683-2902-40E2-942D-12952FCEF1ED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C429-EB25-4138-B779-AB66C64891C6}" type="slidenum">
              <a:rPr lang="cs-CZ"/>
              <a:pPr/>
              <a:t>10</a:t>
            </a:fld>
            <a:endParaRPr lang="cs-CZ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6157913" cy="1216025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HR vs. epidemiologická</a:t>
            </a:r>
            <a:b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situace v okr. Děčín a Teplice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001000" cy="2808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cs-CZ" sz="2800" dirty="0" smtClean="0">
                <a:latin typeface="Arial" charset="0"/>
              </a:rPr>
              <a:t>Nárůst počtu PUD, rozšiřování pokrytí HR službami a počtu klientů v kontaktu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cs-CZ" sz="2800" dirty="0" smtClean="0">
                <a:latin typeface="Arial" charset="0"/>
              </a:rPr>
              <a:t>Roste také výskyt vybraných infekčních chorob?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cs-CZ" sz="2800" dirty="0" smtClean="0">
                <a:latin typeface="Arial" charset="0"/>
              </a:rPr>
              <a:t>Lze účinnost HR služeb ověřit na základě vývoje epidemiologické situace?</a:t>
            </a:r>
          </a:p>
          <a:p>
            <a:pPr eaLnBrk="1" hangingPunct="1">
              <a:lnSpc>
                <a:spcPct val="90000"/>
              </a:lnSpc>
            </a:pPr>
            <a:endParaRPr lang="cs-CZ" dirty="0" smtClean="0">
              <a:latin typeface="Arial" charset="0"/>
            </a:endParaRPr>
          </a:p>
        </p:txBody>
      </p:sp>
      <p:pic>
        <p:nvPicPr>
          <p:cNvPr id="26630" name="Picture 13" descr="WLv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MM90028666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2667000"/>
            <a:ext cx="127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 descr="C:\Users\OEM\Pictures\42-153976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776" y="4365104"/>
            <a:ext cx="2929315" cy="1931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D98C7F5B-BB95-4041-A918-6CF532D087C8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D8D7-4567-473B-A3BC-A67905ACB1D8}" type="slidenum">
              <a:rPr lang="cs-CZ"/>
              <a:pPr/>
              <a:t>11</a:t>
            </a:fld>
            <a:endParaRPr lang="cs-CZ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6518275" cy="121602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IUD vs. VHC+ Děčín</a:t>
            </a:r>
          </a:p>
        </p:txBody>
      </p:sp>
      <p:pic>
        <p:nvPicPr>
          <p:cNvPr id="27653" name="Picture 13" descr="WLv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609600" y="175260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Vývoj podílu IUD na celkovém počtu VHC pozitivních v okrese Děčín v letech 2006-2010</a:t>
            </a:r>
            <a:endParaRPr lang="en-US" sz="2800"/>
          </a:p>
        </p:txBody>
      </p:sp>
      <p:sp>
        <p:nvSpPr>
          <p:cNvPr id="31" name="Right Arrow 30"/>
          <p:cNvSpPr>
            <a:spLocks noChangeArrowheads="1"/>
          </p:cNvSpPr>
          <p:nvPr/>
        </p:nvSpPr>
        <p:spPr bwMode="auto">
          <a:xfrm rot="210039">
            <a:off x="1117121" y="2743823"/>
            <a:ext cx="5867400" cy="228600"/>
          </a:xfrm>
          <a:prstGeom prst="rightArrow">
            <a:avLst>
              <a:gd name="adj1" fmla="val 50000"/>
              <a:gd name="adj2" fmla="val 50026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aphicFrame>
        <p:nvGraphicFramePr>
          <p:cNvPr id="11" name="Graf 10"/>
          <p:cNvGraphicFramePr/>
          <p:nvPr/>
        </p:nvGraphicFramePr>
        <p:xfrm>
          <a:off x="611560" y="2708920"/>
          <a:ext cx="792088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E9378506-BF3A-4DB9-B6FE-2149EDF09F53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179E-AA18-477A-B388-6D2845C9BC33}" type="slidenum">
              <a:rPr lang="cs-CZ"/>
              <a:pPr/>
              <a:t>12</a:t>
            </a:fld>
            <a:endParaRPr lang="cs-CZ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6661150" cy="121602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IUD vs. VHC+ Teplice</a:t>
            </a:r>
          </a:p>
        </p:txBody>
      </p:sp>
      <p:pic>
        <p:nvPicPr>
          <p:cNvPr id="28677" name="Picture 13" descr="WLv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609600" y="1752600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Vývoj podílu IUD na celkovém počtu VHC pozitivních v okrese Teplice v letech 2006-2010</a:t>
            </a:r>
            <a:endParaRPr lang="en-US" sz="2800"/>
          </a:p>
        </p:txBody>
      </p:sp>
      <p:sp>
        <p:nvSpPr>
          <p:cNvPr id="31" name="Right Arrow 30"/>
          <p:cNvSpPr>
            <a:spLocks noChangeArrowheads="1"/>
          </p:cNvSpPr>
          <p:nvPr/>
        </p:nvSpPr>
        <p:spPr bwMode="auto">
          <a:xfrm rot="672827" flipV="1">
            <a:off x="876604" y="2959712"/>
            <a:ext cx="4824184" cy="237182"/>
          </a:xfrm>
          <a:prstGeom prst="rightArrow">
            <a:avLst>
              <a:gd name="adj1" fmla="val 50000"/>
              <a:gd name="adj2" fmla="val 49975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Right Arrow 32"/>
          <p:cNvSpPr>
            <a:spLocks noChangeArrowheads="1"/>
          </p:cNvSpPr>
          <p:nvPr/>
        </p:nvSpPr>
        <p:spPr bwMode="auto">
          <a:xfrm rot="21237005">
            <a:off x="5653700" y="3362989"/>
            <a:ext cx="1286827" cy="214820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aphicFrame>
        <p:nvGraphicFramePr>
          <p:cNvPr id="12" name="Graf 11"/>
          <p:cNvGraphicFramePr/>
          <p:nvPr/>
        </p:nvGraphicFramePr>
        <p:xfrm>
          <a:off x="683568" y="2708920"/>
          <a:ext cx="77768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E64BB2FA-5263-4F02-81FB-B01134232AFE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9D78-3928-4365-929E-76CF400678AE}" type="slidenum">
              <a:rPr lang="cs-CZ"/>
              <a:pPr/>
              <a:t>13</a:t>
            </a:fld>
            <a:endParaRPr lang="cs-CZ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6624637" cy="121602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Realita nebo mediální mýtus?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001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b="1" dirty="0" smtClean="0">
                <a:latin typeface="Arial" charset="0"/>
              </a:rPr>
              <a:t>Tisk</a:t>
            </a:r>
            <a:r>
              <a:rPr lang="cs-CZ" sz="2800" dirty="0" smtClean="0">
                <a:latin typeface="Arial" charset="0"/>
              </a:rPr>
              <a:t> – „</a:t>
            </a:r>
            <a:r>
              <a:rPr lang="cs-CZ" sz="2800" i="1" dirty="0" smtClean="0">
                <a:latin typeface="Arial" charset="0"/>
              </a:rPr>
              <a:t>Epidemie VHA se šíří hlavně mezi       		   narkomany</a:t>
            </a:r>
            <a:r>
              <a:rPr lang="cs-CZ" sz="2800" dirty="0" smtClean="0">
                <a:latin typeface="Arial" charset="0"/>
              </a:rPr>
              <a:t>“</a:t>
            </a:r>
          </a:p>
          <a:p>
            <a:pPr eaLnBrk="1" hangingPunct="1">
              <a:buFont typeface="Wingdings" pitchFamily="2" charset="2"/>
              <a:buNone/>
            </a:pPr>
            <a:endParaRPr lang="cs-CZ" sz="3200" b="1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800" b="1" dirty="0" smtClean="0">
                <a:latin typeface="Arial" charset="0"/>
              </a:rPr>
              <a:t>Fakta?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400" dirty="0" smtClean="0">
                <a:latin typeface="Arial" charset="0"/>
              </a:rPr>
              <a:t>V roce 2009 bylo v okrese Teplice 93 VHA pozitivních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400" dirty="0" smtClean="0">
                <a:latin typeface="Arial" charset="0"/>
              </a:rPr>
              <a:t>obyvatel. 11% z tohoto počtu tvořili injekční uživatelé drog.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>
                <a:latin typeface="Arial" charset="0"/>
              </a:rPr>
              <a:t>Tj. VHA pozitivních bylo pouze 10 uživatelů drog!!!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dirty="0" smtClean="0">
                <a:latin typeface="Arial" charset="0"/>
              </a:rPr>
              <a:t>	                                                            </a:t>
            </a:r>
            <a:r>
              <a:rPr lang="cs-CZ" sz="1600" dirty="0" smtClean="0">
                <a:latin typeface="Arial" charset="0"/>
              </a:rPr>
              <a:t>(</a:t>
            </a:r>
            <a:r>
              <a:rPr lang="cs-CZ" sz="1400" b="1" dirty="0" smtClean="0">
                <a:latin typeface="Arial" charset="0"/>
              </a:rPr>
              <a:t>Zdroj: data KHS Ústí nad Labem)</a:t>
            </a:r>
          </a:p>
        </p:txBody>
      </p:sp>
      <p:pic>
        <p:nvPicPr>
          <p:cNvPr id="30726" name="Picture 13" descr="WLv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MM90025450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438400"/>
            <a:ext cx="1270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0CB69582-A8D8-42FB-84B6-B4F22628C428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CE687-7791-4B5D-8A4E-BCB38E723850}" type="slidenum">
              <a:rPr lang="cs-CZ"/>
              <a:pPr/>
              <a:t>14</a:t>
            </a:fld>
            <a:endParaRPr lang="cs-CZ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2125663" cy="1216025"/>
          </a:xfrm>
        </p:spPr>
        <p:txBody>
          <a:bodyPr/>
          <a:lstStyle/>
          <a:p>
            <a:pPr eaLnBrk="1" hangingPunct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Shrnutí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cs-CZ" sz="2200" dirty="0" smtClean="0">
                <a:latin typeface="Arial" charset="0"/>
              </a:rPr>
              <a:t>Drogová scéna vykazuje mírný nárůst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200" dirty="0" smtClean="0">
                <a:latin typeface="Arial" charset="0"/>
              </a:rPr>
              <a:t>Výrazně roste pokrytí okresů službami HR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200" dirty="0" smtClean="0">
                <a:latin typeface="Arial" charset="0"/>
              </a:rPr>
              <a:t>Narůstá počet UD v kontaktu se službami HR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200" dirty="0" smtClean="0">
                <a:latin typeface="Arial" charset="0"/>
              </a:rPr>
              <a:t>Výskyt vybraných infekčních chorob naopak mírně klesá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200" dirty="0" smtClean="0">
                <a:latin typeface="Arial" charset="0"/>
              </a:rPr>
              <a:t>„Rozevřené nůžky“ mezi výrazným rozvojem HR služeb a poklesem vybraných infekčních chorob mohou naznačovat účinnost služeb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200" dirty="0" smtClean="0">
                <a:latin typeface="Arial" charset="0"/>
              </a:rPr>
              <a:t>K ověření této hypotézy je třeba delší časové řady a pokračování v započatém výzkumu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200" dirty="0" smtClean="0">
                <a:latin typeface="Arial" charset="0"/>
              </a:rPr>
              <a:t>Lze ověřit sledováním vztahu mezi vývojem HR služeb a vývojem epidemiologické situace účinnost HR služeb???</a:t>
            </a:r>
          </a:p>
          <a:p>
            <a:pPr eaLnBrk="1" hangingPunct="1">
              <a:buFont typeface="Wingdings" pitchFamily="2" charset="2"/>
              <a:buNone/>
            </a:pPr>
            <a:endParaRPr lang="cs-CZ" sz="2000" dirty="0" smtClean="0"/>
          </a:p>
        </p:txBody>
      </p:sp>
      <p:pic>
        <p:nvPicPr>
          <p:cNvPr id="31750" name="Picture 13" descr="WLv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 descr="MM90028890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04800"/>
            <a:ext cx="1714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02812163-ECFD-48AE-A923-523CB2C8E59E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1E61D-5B85-4514-BAE6-E152A4D22513}" type="slidenum">
              <a:rPr lang="cs-CZ"/>
              <a:pPr/>
              <a:t>15</a:t>
            </a:fld>
            <a:endParaRPr lang="cs-CZ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5365750" cy="1216025"/>
          </a:xfrm>
        </p:spPr>
        <p:txBody>
          <a:bodyPr/>
          <a:lstStyle/>
          <a:p>
            <a:pPr eaLnBrk="1" hangingPunct="1"/>
            <a:r>
              <a:rPr lang="cs-CZ" sz="3400" b="1" dirty="0" smtClean="0">
                <a:latin typeface="Arial" charset="0"/>
              </a:rPr>
              <a:t>Děkujeme za </a:t>
            </a:r>
            <a:r>
              <a:rPr lang="cs-CZ" sz="3400" b="1" dirty="0" smtClean="0">
                <a:latin typeface="Arial" charset="0"/>
              </a:rPr>
              <a:t>pozornost!</a:t>
            </a:r>
            <a:endParaRPr lang="cs-CZ" sz="3400" b="1" dirty="0" smtClean="0">
              <a:latin typeface="Arial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24" y="1752600"/>
            <a:ext cx="4138614" cy="4267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sz="1800" b="1" dirty="0" smtClean="0">
              <a:latin typeface="Arial" charset="0"/>
              <a:hlinkClick r:id="rId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800" b="1" dirty="0" smtClean="0">
                <a:latin typeface="Arial" charset="0"/>
                <a:hlinkClick r:id="rId2"/>
              </a:rPr>
              <a:t>www.wl1.cz</a:t>
            </a:r>
            <a:r>
              <a:rPr lang="cs-CZ" sz="2800" b="1" dirty="0" smtClean="0">
                <a:latin typeface="Arial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sz="1800" b="1" dirty="0" smtClean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1800" b="1" dirty="0" smtClean="0">
                <a:latin typeface="Arial" charset="0"/>
              </a:rPr>
              <a:t>WHITE LIGHT I., o.s. je členem 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sz="1800" b="1" dirty="0" smtClean="0">
              <a:latin typeface="Arial" charset="0"/>
            </a:endParaRPr>
          </a:p>
          <a:p>
            <a:pPr eaLnBrk="1" hangingPunct="1"/>
            <a:endParaRPr lang="cs-CZ" sz="1800" dirty="0" smtClean="0"/>
          </a:p>
          <a:p>
            <a:pPr algn="ctr" eaLnBrk="1" hangingPunct="1">
              <a:buFont typeface="Wingdings" pitchFamily="2" charset="2"/>
              <a:buNone/>
            </a:pPr>
            <a:endParaRPr lang="cs-CZ" sz="1800" b="1" dirty="0" smtClean="0">
              <a:latin typeface="Arial" charset="0"/>
            </a:endParaRPr>
          </a:p>
        </p:txBody>
      </p:sp>
      <p:pic>
        <p:nvPicPr>
          <p:cNvPr id="32774" name="Picture 13" descr="WLv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PROADIS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786190"/>
            <a:ext cx="1562472" cy="11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0" name="Picture 2" descr="C:\Users\Uzivatel\Desktop\MP90040244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1857364"/>
            <a:ext cx="3500462" cy="3973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F26046F5-E810-4C83-8B80-C1E539230409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CE8BA-6D13-4ECC-91FE-32D94D20878A}" type="slidenum">
              <a:rPr lang="cs-CZ"/>
              <a:pPr/>
              <a:t>2</a:t>
            </a:fld>
            <a:endParaRPr lang="cs-CZ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2844800" cy="121602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Obsah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sz="2800" smtClean="0">
                <a:latin typeface="Arial" charset="0"/>
              </a:rPr>
              <a:t>Úvod</a:t>
            </a:r>
          </a:p>
          <a:p>
            <a:pPr eaLnBrk="1" hangingPunct="1">
              <a:spcAft>
                <a:spcPts val="600"/>
              </a:spcAft>
            </a:pPr>
            <a:r>
              <a:rPr lang="cs-CZ" sz="2800" smtClean="0">
                <a:latin typeface="Arial" charset="0"/>
              </a:rPr>
              <a:t>Vývoj HR služeb v kontaktních centrech WL I.</a:t>
            </a:r>
          </a:p>
          <a:p>
            <a:pPr eaLnBrk="1" hangingPunct="1">
              <a:spcAft>
                <a:spcPts val="600"/>
              </a:spcAft>
            </a:pPr>
            <a:r>
              <a:rPr lang="cs-CZ" sz="2800" smtClean="0">
                <a:latin typeface="Arial" charset="0"/>
              </a:rPr>
              <a:t>Harm reduction (HR) vs. epidemiologická situace (ES) v okresech Děčín a Teplice</a:t>
            </a:r>
          </a:p>
          <a:p>
            <a:pPr eaLnBrk="1" hangingPunct="1">
              <a:spcAft>
                <a:spcPts val="600"/>
              </a:spcAft>
            </a:pPr>
            <a:r>
              <a:rPr lang="cs-CZ" sz="2800" smtClean="0">
                <a:latin typeface="Arial" charset="0"/>
              </a:rPr>
              <a:t>Vybrané epidemiologické údaje o situaci dle KHS – realita nebo mediální mýtus?</a:t>
            </a:r>
          </a:p>
          <a:p>
            <a:pPr eaLnBrk="1" hangingPunct="1">
              <a:spcAft>
                <a:spcPts val="600"/>
              </a:spcAft>
            </a:pPr>
            <a:r>
              <a:rPr lang="cs-CZ" sz="2800" smtClean="0">
                <a:latin typeface="Arial" charset="0"/>
              </a:rPr>
              <a:t>Shrnutí</a:t>
            </a:r>
          </a:p>
          <a:p>
            <a:pPr eaLnBrk="1" hangingPunct="1"/>
            <a:endParaRPr lang="cs-CZ" smtClean="0">
              <a:latin typeface="Arial" charset="0"/>
            </a:endParaRPr>
          </a:p>
        </p:txBody>
      </p:sp>
      <p:pic>
        <p:nvPicPr>
          <p:cNvPr id="19462" name="Picture 13" descr="WLv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LIGHT I. – Ústecký kraj</a:t>
            </a:r>
          </a:p>
        </p:txBody>
      </p:sp>
      <p:pic>
        <p:nvPicPr>
          <p:cNvPr id="10" name="Zástupný symbol pro text 9" descr="uk.jpg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536" y="1844824"/>
            <a:ext cx="6192490" cy="2845963"/>
          </a:xfrm>
          <a:noFill/>
          <a:ln/>
        </p:spPr>
      </p:pic>
      <p:pic>
        <p:nvPicPr>
          <p:cNvPr id="35845" name="Picture 13" descr="WLv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C:\Users\OEM\Pictures\42-153318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248" y="2852936"/>
            <a:ext cx="2033762" cy="3169499"/>
          </a:xfrm>
          <a:prstGeom prst="rect">
            <a:avLst/>
          </a:prstGeom>
          <a:noFill/>
        </p:spPr>
      </p:pic>
      <p:sp>
        <p:nvSpPr>
          <p:cNvPr id="6" name="Čárový popisek 1 5"/>
          <p:cNvSpPr/>
          <p:nvPr/>
        </p:nvSpPr>
        <p:spPr>
          <a:xfrm>
            <a:off x="5903640" y="1772816"/>
            <a:ext cx="2268760" cy="432048"/>
          </a:xfrm>
          <a:prstGeom prst="borderCallout1">
            <a:avLst>
              <a:gd name="adj1" fmla="val 34161"/>
              <a:gd name="adj2" fmla="val -936"/>
              <a:gd name="adj3" fmla="val 126369"/>
              <a:gd name="adj4" fmla="val -455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11 420 obyvatel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4427984" y="4797152"/>
            <a:ext cx="2304256" cy="432048"/>
          </a:xfrm>
          <a:prstGeom prst="borderCallout1">
            <a:avLst>
              <a:gd name="adj1" fmla="val 55736"/>
              <a:gd name="adj2" fmla="val -1398"/>
              <a:gd name="adj3" fmla="val -391335"/>
              <a:gd name="adj4" fmla="val -325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51 208 obyvatel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3284984"/>
            <a:ext cx="1814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135 208 obyvatel</a:t>
            </a:r>
            <a:endParaRPr lang="cs-CZ" sz="1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75656" y="2420888"/>
            <a:ext cx="181492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129 932 obyvatel</a:t>
            </a:r>
            <a:endParaRPr lang="cs-CZ" sz="16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5445224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Ústecký kraj – 836 045 obyvatel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9C94E156-A5D0-422B-A057-75F4BC2EDEBB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27C49-8C7B-44FF-B005-A3C6D602868F}" type="slidenum">
              <a:rPr lang="cs-CZ"/>
              <a:pPr/>
              <a:t>4</a:t>
            </a:fld>
            <a:endParaRPr lang="cs-CZ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2052638" cy="1216025"/>
          </a:xfrm>
        </p:spPr>
        <p:txBody>
          <a:bodyPr/>
          <a:lstStyle/>
          <a:p>
            <a:pPr eaLnBrk="1" hangingPunct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cs-CZ" sz="2800" dirty="0" smtClean="0">
                <a:latin typeface="Arial" charset="0"/>
              </a:rPr>
              <a:t>Poslání sítě KC: ochrana veřejného zdraví a minimalizace rizik spojených s UD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cs-CZ" sz="2800" dirty="0" smtClean="0">
                <a:latin typeface="Arial" charset="0"/>
              </a:rPr>
              <a:t>Lze účinnost </a:t>
            </a:r>
            <a:r>
              <a:rPr lang="cs-CZ" sz="2800" dirty="0" err="1" smtClean="0">
                <a:latin typeface="Arial" charset="0"/>
              </a:rPr>
              <a:t>Harm</a:t>
            </a:r>
            <a:r>
              <a:rPr lang="cs-CZ" sz="2800" dirty="0" smtClean="0">
                <a:latin typeface="Arial" charset="0"/>
              </a:rPr>
              <a:t> </a:t>
            </a:r>
            <a:r>
              <a:rPr lang="cs-CZ" sz="2800" dirty="0" err="1" smtClean="0">
                <a:latin typeface="Arial" charset="0"/>
              </a:rPr>
              <a:t>Reduction</a:t>
            </a:r>
            <a:r>
              <a:rPr lang="cs-CZ" sz="2800" dirty="0" smtClean="0">
                <a:latin typeface="Arial" charset="0"/>
              </a:rPr>
              <a:t> nějak ověřit?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v"/>
            </a:pPr>
            <a:r>
              <a:rPr lang="cs-CZ" sz="2800" dirty="0" smtClean="0">
                <a:latin typeface="Arial" charset="0"/>
              </a:rPr>
              <a:t>Mají HR služby reálný vliv na </a:t>
            </a:r>
            <a:r>
              <a:rPr lang="cs-CZ" sz="2800" dirty="0" err="1" smtClean="0">
                <a:latin typeface="Arial" charset="0"/>
              </a:rPr>
              <a:t>epidemiolo</a:t>
            </a:r>
            <a:r>
              <a:rPr lang="cs-CZ" sz="2800" dirty="0" smtClean="0">
                <a:latin typeface="Arial" charset="0"/>
              </a:rPr>
              <a:t>-</a:t>
            </a:r>
            <a:r>
              <a:rPr lang="cs-CZ" sz="2800" dirty="0" err="1" smtClean="0">
                <a:latin typeface="Arial" charset="0"/>
              </a:rPr>
              <a:t>gickou</a:t>
            </a:r>
            <a:r>
              <a:rPr lang="cs-CZ" sz="2800" dirty="0" smtClean="0">
                <a:latin typeface="Arial" charset="0"/>
              </a:rPr>
              <a:t> situaci ve výskytu vybraných chorob?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sz="2800" dirty="0" smtClean="0">
                <a:latin typeface="Arial" charset="0"/>
              </a:rPr>
              <a:t>Je možné vztah HR a ES nějakým způsobem zhodnotit?</a:t>
            </a:r>
          </a:p>
          <a:p>
            <a:pPr eaLnBrk="1" hangingPunct="1"/>
            <a:endParaRPr lang="cs-CZ" dirty="0" smtClean="0"/>
          </a:p>
        </p:txBody>
      </p:sp>
      <p:pic>
        <p:nvPicPr>
          <p:cNvPr id="20486" name="Picture 13" descr="WLv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MM90023475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5257800"/>
            <a:ext cx="1282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E89AE167-9655-48BA-B0A2-3DA59DE42753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57C4-21BA-49F7-90E9-7E33FAE5CE39}" type="slidenum">
              <a:rPr lang="cs-CZ"/>
              <a:pPr/>
              <a:t>5</a:t>
            </a:fld>
            <a:endParaRPr lang="cs-CZ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6589713" cy="121602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Vývoj HR služeb v KC WL I.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43862" cy="955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smtClean="0">
                <a:latin typeface="Arial" charset="0"/>
              </a:rPr>
              <a:t>Vývoj počtu klientů KC Rumburk v letech 2006 - 2010</a:t>
            </a:r>
            <a:r>
              <a:rPr lang="cs-CZ" sz="2600" smtClean="0"/>
              <a:t> </a:t>
            </a:r>
          </a:p>
          <a:p>
            <a:pPr eaLnBrk="1" hangingPunct="1"/>
            <a:endParaRPr lang="cs-CZ" sz="2600" b="1" smtClean="0"/>
          </a:p>
        </p:txBody>
      </p:sp>
      <p:pic>
        <p:nvPicPr>
          <p:cNvPr id="21511" name="Picture 13" descr="WLv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95536" y="2492896"/>
          <a:ext cx="8353425" cy="3506788"/>
        </p:xfrm>
        <a:graphic>
          <a:graphicData uri="http://schemas.openxmlformats.org/presentationml/2006/ole">
            <p:oleObj spid="_x0000_s21506" name="Graf" r:id="rId4" imgW="2743200" imgH="1828800" progId="MSGraph.Chart.8">
              <p:embed/>
            </p:oleObj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 rot="20890418">
            <a:off x="2012064" y="3099529"/>
            <a:ext cx="5943600" cy="228600"/>
          </a:xfrm>
          <a:prstGeom prst="rightArrow">
            <a:avLst>
              <a:gd name="adj1" fmla="val 50000"/>
              <a:gd name="adj2" fmla="val 49954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CBBFCD55-80D2-4D62-8D8C-3B6B6CD3726E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C805-A183-4716-9B64-69A8726DD24B}" type="slidenum">
              <a:rPr lang="cs-CZ"/>
              <a:pPr/>
              <a:t>6</a:t>
            </a:fld>
            <a:endParaRPr lang="cs-CZ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335713" cy="1216025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Objem výměn v KC Rumburk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2534" name="Picture 13" descr="WLv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0" name="Object 2"/>
          <p:cNvGraphicFramePr>
            <a:graphicFrameLocks noChangeAspect="1"/>
          </p:cNvGraphicFramePr>
          <p:nvPr>
            <p:ph idx="1"/>
          </p:nvPr>
        </p:nvGraphicFramePr>
        <p:xfrm>
          <a:off x="323850" y="1916113"/>
          <a:ext cx="8351838" cy="4033837"/>
        </p:xfrm>
        <a:graphic>
          <a:graphicData uri="http://schemas.openxmlformats.org/presentationml/2006/ole">
            <p:oleObj spid="_x0000_s22530" name="Graf" r:id="rId4" imgW="6019800" imgH="3076651" progId="MSGraph.Chart.8">
              <p:embed/>
            </p:oleObj>
          </a:graphicData>
        </a:graphic>
      </p:graphicFrame>
      <p:sp>
        <p:nvSpPr>
          <p:cNvPr id="8" name="Right Arrow 7"/>
          <p:cNvSpPr>
            <a:spLocks noChangeArrowheads="1"/>
          </p:cNvSpPr>
          <p:nvPr/>
        </p:nvSpPr>
        <p:spPr bwMode="auto">
          <a:xfrm rot="-1110138">
            <a:off x="2017713" y="2876550"/>
            <a:ext cx="6019800" cy="212725"/>
          </a:xfrm>
          <a:prstGeom prst="rightArrow">
            <a:avLst>
              <a:gd name="adj1" fmla="val 50000"/>
              <a:gd name="adj2" fmla="val 49915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BE9CD4B3-2A85-4F35-ACC6-06F110029246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9688-8D86-4A38-B5CA-2D2C2601EB73}" type="slidenum">
              <a:rPr lang="cs-CZ"/>
              <a:pPr/>
              <a:t>7</a:t>
            </a:fld>
            <a:endParaRPr lang="cs-CZ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KC Teplice 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3558" name="Picture 13" descr="WLv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objekt 11"/>
          <p:cNvGraphicFramePr>
            <a:graphicFrameLocks/>
          </p:cNvGraphicFramePr>
          <p:nvPr>
            <p:ph idx="1"/>
          </p:nvPr>
        </p:nvGraphicFramePr>
        <p:xfrm>
          <a:off x="533400" y="2400300"/>
          <a:ext cx="8382000" cy="3962400"/>
        </p:xfrm>
        <a:graphic>
          <a:graphicData uri="http://schemas.openxmlformats.org/presentationml/2006/ole">
            <p:oleObj spid="_x0000_s23554" name="Chart" r:id="rId4" imgW="5762609" imgH="2724124" progId="Excel.Sheet.8">
              <p:embed/>
            </p:oleObj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6738" y="1752600"/>
            <a:ext cx="8043862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2600" b="1" dirty="0"/>
              <a:t>Vývoj počtu klientů v letech 2006 - 2010</a:t>
            </a:r>
            <a:r>
              <a:rPr lang="cs-CZ" sz="2600" b="1" dirty="0">
                <a:latin typeface="Verdana" pitchFamily="34" charset="0"/>
              </a:rPr>
              <a:t> 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cs-CZ" sz="2600" b="1" dirty="0">
              <a:latin typeface="Verdana" pitchFamily="34" charset="0"/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-413297">
            <a:off x="1910306" y="2896271"/>
            <a:ext cx="4343400" cy="304800"/>
          </a:xfrm>
          <a:prstGeom prst="rightArrow">
            <a:avLst>
              <a:gd name="adj1" fmla="val 50000"/>
              <a:gd name="adj2" fmla="val 50007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D4137CD3-88D7-4279-BAD7-EE6240E91CBF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F17C3-36BF-4EFD-90C1-C1EC49C8BD8C}" type="slidenum">
              <a:rPr lang="cs-CZ"/>
              <a:pPr/>
              <a:t>8</a:t>
            </a:fld>
            <a:endParaRPr lang="cs-CZ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914400"/>
            <a:ext cx="6589713" cy="606425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latin typeface="Arial" charset="0"/>
              </a:rPr>
              <a:t/>
            </a:r>
            <a:br>
              <a:rPr lang="cs-CZ" sz="2800" b="1" dirty="0" smtClean="0">
                <a:latin typeface="Arial" charset="0"/>
              </a:rPr>
            </a:br>
            <a:r>
              <a:rPr lang="cs-CZ" sz="2800" b="1" dirty="0" smtClean="0">
                <a:latin typeface="Arial" charset="0"/>
              </a:rPr>
              <a:t/>
            </a:r>
            <a:br>
              <a:rPr lang="cs-CZ" sz="2800" b="1" dirty="0" smtClean="0">
                <a:latin typeface="Arial" charset="0"/>
              </a:rPr>
            </a:br>
            <a:r>
              <a:rPr lang="cs-CZ" sz="2800" b="1" dirty="0" smtClean="0">
                <a:latin typeface="Arial" charset="0"/>
              </a:rPr>
              <a:t/>
            </a:r>
            <a:br>
              <a:rPr lang="cs-CZ" sz="2800" b="1" dirty="0" smtClean="0">
                <a:latin typeface="Arial" charset="0"/>
              </a:rPr>
            </a:b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Objem výměn v KC Teplice</a:t>
            </a:r>
            <a:endParaRPr 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82" name="Picture 13" descr="WLv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8" name="objekt 12"/>
          <p:cNvGraphicFramePr>
            <a:graphicFrameLocks/>
          </p:cNvGraphicFramePr>
          <p:nvPr>
            <p:ph idx="1"/>
          </p:nvPr>
        </p:nvGraphicFramePr>
        <p:xfrm>
          <a:off x="381000" y="1905000"/>
          <a:ext cx="8569325" cy="4032250"/>
        </p:xfrm>
        <a:graphic>
          <a:graphicData uri="http://schemas.openxmlformats.org/presentationml/2006/ole">
            <p:oleObj spid="_x0000_s24578" name="Chart" r:id="rId4" imgW="5991149" imgH="2247900" progId="Excel.Sheet.8">
              <p:embed/>
            </p:oleObj>
          </a:graphicData>
        </a:graphic>
      </p:graphicFrame>
      <p:sp>
        <p:nvSpPr>
          <p:cNvPr id="8" name="Right Arrow 7"/>
          <p:cNvSpPr>
            <a:spLocks noChangeArrowheads="1"/>
          </p:cNvSpPr>
          <p:nvPr/>
        </p:nvSpPr>
        <p:spPr bwMode="auto">
          <a:xfrm rot="-485382">
            <a:off x="2176463" y="2430463"/>
            <a:ext cx="2133600" cy="231775"/>
          </a:xfrm>
          <a:prstGeom prst="rightArrow">
            <a:avLst>
              <a:gd name="adj1" fmla="val 50000"/>
              <a:gd name="adj2" fmla="val 49948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ight Arrow 8"/>
          <p:cNvSpPr>
            <a:spLocks noChangeArrowheads="1"/>
          </p:cNvSpPr>
          <p:nvPr/>
        </p:nvSpPr>
        <p:spPr bwMode="auto">
          <a:xfrm rot="472321">
            <a:off x="4288374" y="2421987"/>
            <a:ext cx="2133600" cy="211137"/>
          </a:xfrm>
          <a:prstGeom prst="rightArrow">
            <a:avLst>
              <a:gd name="adj1" fmla="val 50000"/>
              <a:gd name="adj2" fmla="val 49871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08C46CFC-E648-489C-B172-0A9045F11B88}" type="datetime1">
              <a:rPr lang="cs-CZ"/>
              <a:pPr/>
              <a:t>12.4.2011</a:t>
            </a:fld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DDC5-6489-47B8-B1E6-34FFC11D14AE}" type="slidenum">
              <a:rPr lang="cs-CZ"/>
              <a:pPr/>
              <a:t>9</a:t>
            </a:fld>
            <a:endParaRPr lang="cs-CZ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609600"/>
            <a:ext cx="6661150" cy="911225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Vývoj počtu PUD v Ústeckém kraji dle výročních zpráv NMS</a:t>
            </a:r>
          </a:p>
        </p:txBody>
      </p:sp>
      <p:pic>
        <p:nvPicPr>
          <p:cNvPr id="25606" name="Picture 13" descr="WLv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0"/>
            <a:ext cx="18573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Object 2"/>
          <p:cNvGraphicFramePr>
            <a:graphicFrameLocks noChangeAspect="1"/>
          </p:cNvGraphicFramePr>
          <p:nvPr>
            <p:ph idx="1"/>
          </p:nvPr>
        </p:nvGraphicFramePr>
        <p:xfrm>
          <a:off x="381000" y="1981200"/>
          <a:ext cx="8280400" cy="3744913"/>
        </p:xfrm>
        <a:graphic>
          <a:graphicData uri="http://schemas.openxmlformats.org/presentationml/2006/ole">
            <p:oleObj spid="_x0000_s25602" name="Graf" r:id="rId4" imgW="5991149" imgH="2162251" progId="MSGraph.Chart.8">
              <p:embed/>
            </p:oleObj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 rot="-491136">
            <a:off x="2147888" y="2355850"/>
            <a:ext cx="4495800" cy="249238"/>
          </a:xfrm>
          <a:prstGeom prst="rightArrow">
            <a:avLst>
              <a:gd name="adj1" fmla="val 50000"/>
              <a:gd name="adj2" fmla="val 49939"/>
            </a:avLst>
          </a:prstGeom>
          <a:solidFill>
            <a:srgbClr val="CF1513"/>
          </a:solidFill>
          <a:ln w="9525">
            <a:solidFill>
              <a:srgbClr val="9FAEBD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408</TotalTime>
  <Words>363</Words>
  <Application>Microsoft Office PowerPoint</Application>
  <PresentationFormat>Předvádění na obrazovce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Profil</vt:lpstr>
      <vt:lpstr>Graf</vt:lpstr>
      <vt:lpstr>Chart</vt:lpstr>
      <vt:lpstr>Snímek 1</vt:lpstr>
      <vt:lpstr>Obsah</vt:lpstr>
      <vt:lpstr>WHITE LIGHT I. – Ústecký kraj</vt:lpstr>
      <vt:lpstr>Úvod</vt:lpstr>
      <vt:lpstr>Vývoj HR služeb v KC WL I.</vt:lpstr>
      <vt:lpstr>Objem výměn v KC Rumburk</vt:lpstr>
      <vt:lpstr>KC Teplice </vt:lpstr>
      <vt:lpstr>   Objem výměn v KC Teplice</vt:lpstr>
      <vt:lpstr>Vývoj počtu PUD v Ústeckém kraji dle výročních zpráv NMS</vt:lpstr>
      <vt:lpstr>HR vs. epidemiologická  situace v okr. Děčín a Teplice</vt:lpstr>
      <vt:lpstr>IUD vs. VHC+ Děčín</vt:lpstr>
      <vt:lpstr>IUD vs. VHC+ Teplice</vt:lpstr>
      <vt:lpstr>Realita nebo mediální mýtus?</vt:lpstr>
      <vt:lpstr>Shrnutí</vt:lpstr>
      <vt:lpstr>Děkujeme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.</dc:creator>
  <cp:lastModifiedBy>Uzivatel</cp:lastModifiedBy>
  <cp:revision>86</cp:revision>
  <dcterms:created xsi:type="dcterms:W3CDTF">2011-04-07T20:51:54Z</dcterms:created>
  <dcterms:modified xsi:type="dcterms:W3CDTF">2011-04-12T11:42:52Z</dcterms:modified>
</cp:coreProperties>
</file>