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9" r:id="rId1"/>
  </p:sldMasterIdLst>
  <p:sldIdLst>
    <p:sldId id="256" r:id="rId2"/>
    <p:sldId id="257" r:id="rId3"/>
    <p:sldId id="264" r:id="rId4"/>
    <p:sldId id="274" r:id="rId5"/>
    <p:sldId id="265" r:id="rId6"/>
    <p:sldId id="266" r:id="rId7"/>
    <p:sldId id="278" r:id="rId8"/>
    <p:sldId id="267" r:id="rId9"/>
    <p:sldId id="268" r:id="rId10"/>
    <p:sldId id="277" r:id="rId11"/>
    <p:sldId id="269" r:id="rId12"/>
    <p:sldId id="271" r:id="rId13"/>
    <p:sldId id="263" r:id="rId14"/>
    <p:sldId id="272" r:id="rId15"/>
    <p:sldId id="260" r:id="rId16"/>
    <p:sldId id="273" r:id="rId17"/>
    <p:sldId id="275" r:id="rId18"/>
    <p:sldId id="276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43" autoAdjust="0"/>
  </p:normalViewPr>
  <p:slideViewPr>
    <p:cSldViewPr>
      <p:cViewPr varScale="1">
        <p:scale>
          <a:sx n="56" d="100"/>
          <a:sy n="56" d="100"/>
        </p:scale>
        <p:origin x="-1099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91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EFAEB-CECC-4E27-84CB-F257D2D021CF}" type="datetimeFigureOut">
              <a:rPr lang="cs-CZ"/>
              <a:pPr>
                <a:defRPr/>
              </a:pPr>
              <a:t>7.6.2012</a:t>
            </a:fld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39FA3-0C3B-4BC5-861A-5486EAB87C6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FD002-7C86-48C5-939B-57B580E74910}" type="datetimeFigureOut">
              <a:rPr lang="cs-CZ"/>
              <a:pPr>
                <a:defRPr/>
              </a:pPr>
              <a:t>7.6.2012</a:t>
            </a:fld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6BF8E-DFC8-4A40-96FF-7F9F0803214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EAF7E-A45A-4538-A9BE-F6D6926A6CA3}" type="datetimeFigureOut">
              <a:rPr lang="cs-CZ"/>
              <a:pPr>
                <a:defRPr/>
              </a:pPr>
              <a:t>7.6.2012</a:t>
            </a:fld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3C88D-5137-4128-B606-DF75268027F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C4466-933F-4948-9262-BAE19A203B19}" type="datetimeFigureOut">
              <a:rPr lang="cs-CZ"/>
              <a:pPr>
                <a:defRPr/>
              </a:pPr>
              <a:t>7.6.2012</a:t>
            </a:fld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10BCB-F1E1-4135-A389-C16E5550AFE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D094B-2DD8-4890-A4D0-73538CF2ABE5}" type="datetimeFigureOut">
              <a:rPr lang="cs-CZ"/>
              <a:pPr>
                <a:defRPr/>
              </a:pPr>
              <a:t>7.6.2012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F4740-E132-46FB-886E-A1F2449F731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81990-4EB3-4A78-86E0-3666DE9F2E7A}" type="datetimeFigureOut">
              <a:rPr lang="cs-CZ"/>
              <a:pPr>
                <a:defRPr/>
              </a:pPr>
              <a:t>7.6.2012</a:t>
            </a:fld>
            <a:endParaRPr lang="cs-CZ" dirty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BAF38-E9D1-4ECC-BB4B-E9363D7F698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3FF44-84F5-4476-B25A-CAF2E5AF234D}" type="datetimeFigureOut">
              <a:rPr lang="cs-CZ"/>
              <a:pPr>
                <a:defRPr/>
              </a:pPr>
              <a:t>7.6.2012</a:t>
            </a:fld>
            <a:endParaRPr lang="cs-CZ" dirty="0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3E000-01DF-4AFB-906A-F3FB84CBDA7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92CA8-043C-41AF-88BB-B5A886745301}" type="datetimeFigureOut">
              <a:rPr lang="cs-CZ"/>
              <a:pPr>
                <a:defRPr/>
              </a:pPr>
              <a:t>7.6.2012</a:t>
            </a:fld>
            <a:endParaRPr lang="cs-CZ" dirty="0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7C5CF-8816-4661-AF94-AA33ACB1279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72415-558B-466E-8603-994FF2B78CD8}" type="datetimeFigureOut">
              <a:rPr lang="cs-CZ"/>
              <a:pPr>
                <a:defRPr/>
              </a:pPr>
              <a:t>7.6.2012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4B068-D889-4D4B-AFBB-FC8A3701480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89C92-C53D-4E94-B843-9F06E0B7A8E3}" type="datetimeFigureOut">
              <a:rPr lang="cs-CZ"/>
              <a:pPr>
                <a:defRPr/>
              </a:pPr>
              <a:t>7.6.2012</a:t>
            </a:fld>
            <a:endParaRPr lang="cs-CZ" dirty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E5024-8F63-4519-8B10-86234630FF3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6A87D-A203-45F8-A69E-AD338A5261EA}" type="datetimeFigureOut">
              <a:rPr lang="cs-CZ"/>
              <a:pPr>
                <a:defRPr/>
              </a:pPr>
              <a:t>7.6.2012</a:t>
            </a:fld>
            <a:endParaRPr lang="cs-CZ" dirty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390C4-12DE-4184-A230-9A1ECDB6262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F899A8D4-BBF5-4709-9AFA-74FFF05652CF}" type="datetimeFigureOut">
              <a:rPr lang="cs-CZ"/>
              <a:pPr>
                <a:defRPr/>
              </a:pPr>
              <a:t>7.6.2012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434B7AED-C24B-4ECD-B753-9CE9DEFC55E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00" r:id="rId1"/>
    <p:sldLayoutId id="2147484199" r:id="rId2"/>
    <p:sldLayoutId id="2147484201" r:id="rId3"/>
    <p:sldLayoutId id="2147484198" r:id="rId4"/>
    <p:sldLayoutId id="2147484197" r:id="rId5"/>
    <p:sldLayoutId id="2147484196" r:id="rId6"/>
    <p:sldLayoutId id="2147484195" r:id="rId7"/>
    <p:sldLayoutId id="2147484194" r:id="rId8"/>
    <p:sldLayoutId id="2147484193" r:id="rId9"/>
    <p:sldLayoutId id="2147484192" r:id="rId10"/>
    <p:sldLayoutId id="214748419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Léčba – </a:t>
            </a:r>
            <a:br>
              <a:rPr lang="cs-CZ" dirty="0" smtClean="0"/>
            </a:br>
            <a:r>
              <a:rPr lang="cs-CZ" dirty="0" smtClean="0"/>
              <a:t>cesta ke svobodě</a:t>
            </a:r>
            <a:endParaRPr lang="cs-CZ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r>
              <a:rPr lang="cs-CZ" smtClean="0"/>
              <a:t>Kraftová, Klouček, Markus</a:t>
            </a:r>
          </a:p>
          <a:p>
            <a:r>
              <a:rPr lang="cs-CZ" smtClean="0"/>
              <a:t>CNP Drop in o.p.s</a:t>
            </a:r>
          </a:p>
        </p:txBody>
      </p:sp>
      <p:pic>
        <p:nvPicPr>
          <p:cNvPr id="13315" name="Obrázek 3" descr="images (1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8" y="4786313"/>
            <a:ext cx="1066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smtClean="0"/>
              <a:t>Čas abstinence</a:t>
            </a:r>
            <a:endParaRPr lang="cs-CZ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sz="2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cs-CZ" sz="2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2600" dirty="0" smtClean="0"/>
              <a:t>úlohou terapeuta je společně s klientem přesunout naději k dalším cílům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cs-CZ" sz="2600" dirty="0" smtClean="0"/>
          </a:p>
          <a:p>
            <a:pPr>
              <a:lnSpc>
                <a:spcPct val="70000"/>
              </a:lnSpc>
            </a:pPr>
            <a:r>
              <a:rPr lang="cs-CZ" sz="2600" u="sng" dirty="0" smtClean="0"/>
              <a:t>cílem</a:t>
            </a:r>
            <a:r>
              <a:rPr lang="cs-CZ" sz="2600" dirty="0" smtClean="0"/>
              <a:t> svoboda od:</a:t>
            </a:r>
          </a:p>
          <a:p>
            <a:pPr>
              <a:lnSpc>
                <a:spcPct val="70000"/>
              </a:lnSpc>
              <a:buFont typeface="Arial" charset="0"/>
              <a:buChar char="•"/>
            </a:pPr>
            <a:r>
              <a:rPr lang="cs-CZ" sz="2600" dirty="0" smtClean="0"/>
              <a:t>stále opakovaných, nesvobodných vzorců vztahování se k sobě</a:t>
            </a:r>
          </a:p>
          <a:p>
            <a:pPr>
              <a:lnSpc>
                <a:spcPct val="70000"/>
              </a:lnSpc>
              <a:buFont typeface="Arial" charset="0"/>
              <a:buChar char="•"/>
            </a:pPr>
            <a:r>
              <a:rPr lang="cs-CZ" sz="2600" dirty="0" smtClean="0"/>
              <a:t>dlouhodobě nefunkčních strategií jak dosáhnout pocitu hodnoty</a:t>
            </a:r>
          </a:p>
          <a:p>
            <a:pPr>
              <a:lnSpc>
                <a:spcPct val="70000"/>
              </a:lnSpc>
              <a:buFont typeface="Arial" charset="0"/>
              <a:buChar char="•"/>
            </a:pPr>
            <a:r>
              <a:rPr lang="cs-CZ" sz="2600" dirty="0" smtClean="0"/>
              <a:t>nesvobodných vzorců vztahování se k druhým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cs-CZ" sz="2600" dirty="0" smtClean="0"/>
          </a:p>
          <a:p>
            <a:pPr>
              <a:lnSpc>
                <a:spcPct val="70000"/>
              </a:lnSpc>
            </a:pPr>
            <a:r>
              <a:rPr lang="cs-CZ" sz="2600" dirty="0" smtClean="0"/>
              <a:t>až díky tomu je obvykle možné naději naplnit a dosáhnout kýženého pocitu spokojenosti</a:t>
            </a:r>
          </a:p>
          <a:p>
            <a:pPr>
              <a:lnSpc>
                <a:spcPct val="70000"/>
              </a:lnSpc>
            </a:pPr>
            <a:endParaRPr lang="cs-CZ" sz="2200" dirty="0" smtClean="0"/>
          </a:p>
          <a:p>
            <a:pPr>
              <a:lnSpc>
                <a:spcPct val="90000"/>
              </a:lnSpc>
            </a:pPr>
            <a:endParaRPr lang="cs-CZ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Svoboda a abstinence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Abstinování není cílem léčby, stejně jako není cílem svobody.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Abstinence je předpoklad k osvobození od negativních jevů užívání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Abstinence je předpoklad k otevření se tématům: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 smtClean="0"/>
              <a:t>Kdo jsem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 smtClean="0"/>
              <a:t>Jaký k sobě mám vztah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 smtClean="0"/>
              <a:t>Co mohu na sobě mohu změnit a co ne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Abstinence se může stát důvodem nesvobody v případě, že abstinování je cíl léčby a ne předpoklad 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V tomto případě vzniká tzv. klient – robot, který dělá vše správně podle obecných měřítek, jeho vlastní já však zůstává v pozadí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Svoboda a Terapie 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Terapie by měla obsahovat volný prostor pro zkoumání možností klienta. </a:t>
            </a:r>
          </a:p>
          <a:p>
            <a:r>
              <a:rPr lang="cs-CZ" smtClean="0"/>
              <a:t>Terapie je svobodná do té míry jakou svobodou k tématu závislosti disponuje terapeut. </a:t>
            </a:r>
          </a:p>
          <a:p>
            <a:pPr>
              <a:buFont typeface="Arial" charset="0"/>
              <a:buChar char="•"/>
            </a:pPr>
            <a:r>
              <a:rPr lang="cs-CZ" smtClean="0"/>
              <a:t>Ta se projevuje jeho schopností respektovat odlišnosti vývoje každého klienta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Tento prostor by neměl být omezován tématy, jakými jsou např. tvrzení typu "závislost je nevyléčitelná" apod.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Svoboda a Terapeut 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Svoboda v osobě terapeuta úzce souvisí s jeho schopností: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 smtClean="0"/>
              <a:t>Vnímání sebe jako kompetentního pomoci svému klientovi.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 smtClean="0"/>
              <a:t>Náhledem a porozuměním tomu co se v terapii děje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 smtClean="0"/>
              <a:t>Zdárně dokončenými terapiemi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Hlavní omezení terapeuta jsou: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r>
              <a:rPr lang="cs-CZ" dirty="0" smtClean="0"/>
              <a:t>lpění na úspěchu terapie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r>
              <a:rPr lang="cs-CZ" dirty="0" smtClean="0"/>
              <a:t>opírání se o dogmata oboru jakými jsou např. „jen úplná abstinence zaručuje předpoklad úspěšné léčby“.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Svoboda a růst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Růst probíhá pomocí odhalování možností a schopnosti jedince ve vztahu k sobě a druhým. </a:t>
            </a:r>
          </a:p>
          <a:p>
            <a:r>
              <a:rPr lang="cs-CZ" smtClean="0"/>
              <a:t>Tento proces je ohraničen nalézáním hranic daného člověka, což se děje na základě praktických zkušeností ve vztahu k libovolnému objektu/subjektu či předmětu.</a:t>
            </a:r>
          </a:p>
          <a:p>
            <a:r>
              <a:rPr lang="cs-CZ" smtClean="0"/>
              <a:t>Důkazy růstu – rozšiřování vnitřního a vnějšího prostoru pohybu klienta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Úspěšná terapie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Díky navázání bezpečného /hranice, jasnost, autentičnost/ a přijímajícího vztahu s terapeutem může klient zažít novou korektivní vztahovou zkušenost, částečně se dosytit /zcela to nejde, je příliš hladový/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porozumět svému životnímu příběhu a zahlédnout opakující se pokus o zhodnocení / vztahování se k lidem a sobě/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zahlédnout své nutkavé touhy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smířit se s tím kdo jsem a může dojít k vnitřní svobodě – prostoru kde mám více možností jak se rozhodovat a pokoušet se vědomě tento prostor prozkoumávat a pokoušet se dělat věci jinak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4663" y="177800"/>
            <a:ext cx="8229600" cy="1143001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Program CNP a vytváření prostoru svobody</a:t>
            </a:r>
            <a:endParaRPr lang="cs-CZ" dirty="0"/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</a:pPr>
            <a:endParaRPr lang="cs-CZ" sz="2400" smtClean="0">
              <a:latin typeface="Arial" charset="0"/>
            </a:endParaRPr>
          </a:p>
          <a:p>
            <a:pPr>
              <a:lnSpc>
                <a:spcPct val="70000"/>
              </a:lnSpc>
            </a:pPr>
            <a:r>
              <a:rPr lang="cs-CZ" sz="2400" smtClean="0"/>
              <a:t>Svoboda k volbě životního stylu a k získávání zkušeností, na jejichž základě jedině může dojít k rozhodnutí ke změně</a:t>
            </a:r>
          </a:p>
          <a:p>
            <a:pPr>
              <a:lnSpc>
                <a:spcPct val="70000"/>
              </a:lnSpc>
            </a:pPr>
            <a:r>
              <a:rPr lang="cs-CZ" sz="2400" smtClean="0"/>
              <a:t>V prvním měsíci zkoumání vhodnosti programu pro daného klienta – na straně klienta i terapeuta </a:t>
            </a:r>
          </a:p>
          <a:p>
            <a:pPr>
              <a:lnSpc>
                <a:spcPct val="70000"/>
              </a:lnSpc>
            </a:pPr>
            <a:r>
              <a:rPr lang="cs-CZ" sz="2400" smtClean="0"/>
              <a:t>Kritéria (a současně předpoklady tohoto typu léčby):</a:t>
            </a:r>
          </a:p>
          <a:p>
            <a:pPr>
              <a:lnSpc>
                <a:spcPct val="70000"/>
              </a:lnSpc>
              <a:buFont typeface="Arial" charset="0"/>
              <a:buChar char="•"/>
            </a:pPr>
            <a:r>
              <a:rPr lang="cs-CZ" sz="2400" smtClean="0"/>
              <a:t>motivace k práci na sobě</a:t>
            </a:r>
          </a:p>
          <a:p>
            <a:pPr>
              <a:lnSpc>
                <a:spcPct val="70000"/>
              </a:lnSpc>
              <a:buFont typeface="Arial" charset="0"/>
              <a:buChar char="•"/>
            </a:pPr>
            <a:r>
              <a:rPr lang="cs-CZ" sz="2400" smtClean="0"/>
              <a:t>schopnost sebekontroly k NL</a:t>
            </a:r>
          </a:p>
          <a:p>
            <a:pPr>
              <a:lnSpc>
                <a:spcPct val="70000"/>
              </a:lnSpc>
              <a:buFont typeface="Arial" charset="0"/>
              <a:buChar char="•"/>
            </a:pPr>
            <a:r>
              <a:rPr lang="cs-CZ" sz="2400" smtClean="0"/>
              <a:t>strukturovaný den, bezpečné bydlení, 3 měsíce abstinence</a:t>
            </a:r>
          </a:p>
          <a:p>
            <a:pPr>
              <a:lnSpc>
                <a:spcPct val="70000"/>
              </a:lnSpc>
            </a:pPr>
            <a:r>
              <a:rPr lang="cs-CZ" sz="2400" smtClean="0"/>
              <a:t>Formální docházka je překážkou přijetí do plného programu</a:t>
            </a:r>
          </a:p>
          <a:p>
            <a:pPr>
              <a:lnSpc>
                <a:spcPct val="70000"/>
              </a:lnSpc>
            </a:pPr>
            <a:r>
              <a:rPr lang="cs-CZ" sz="2400" smtClean="0"/>
              <a:t>V prvním měsíci mají klienti svobodu změnit terapeuta s nímž začali</a:t>
            </a:r>
            <a:endParaRPr lang="cs-CZ" sz="2300" smtClean="0"/>
          </a:p>
          <a:p>
            <a:pPr>
              <a:lnSpc>
                <a:spcPct val="70000"/>
              </a:lnSpc>
            </a:pPr>
            <a:endParaRPr lang="cs-CZ" sz="2300" smtClean="0"/>
          </a:p>
          <a:p>
            <a:pPr>
              <a:lnSpc>
                <a:spcPct val="70000"/>
              </a:lnSpc>
            </a:pPr>
            <a:endParaRPr lang="cs-CZ" sz="2300" smtClean="0"/>
          </a:p>
          <a:p>
            <a:pPr>
              <a:lnSpc>
                <a:spcPct val="70000"/>
              </a:lnSpc>
              <a:buFont typeface="Wingdings 2" pitchFamily="18" charset="2"/>
              <a:buNone/>
            </a:pPr>
            <a:endParaRPr lang="cs-CZ" sz="2300" smtClean="0"/>
          </a:p>
          <a:p>
            <a:pPr>
              <a:lnSpc>
                <a:spcPct val="70000"/>
              </a:lnSpc>
            </a:pPr>
            <a:endParaRPr lang="cs-CZ" sz="2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4663" y="177800"/>
            <a:ext cx="8229600" cy="1143001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Program CNP a vytváření prostoru svobody</a:t>
            </a:r>
            <a:endParaRPr lang="cs-CZ" dirty="0"/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300" dirty="0" smtClean="0"/>
              <a:t>Plná abstinence je vyžadována jen na preferenční droze - v ostatních případech jen doporučovaná - klíčová je otázka, k čemu užívání konkrétní NL jedinci slouží a nakolik brání procesu změny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300" dirty="0" smtClean="0"/>
              <a:t>Relaps není vnímán jako morální selhání, ale jako potenciál růstu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300" dirty="0" smtClean="0"/>
              <a:t>Předčasný odchod z programu je možné vnímat jako nutnou fázi vývoje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300" dirty="0" smtClean="0"/>
              <a:t>Svoboda klienta v časování ukončení léčby, případně k zopakování některých prvků programu 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300" dirty="0" smtClean="0"/>
              <a:t>Základním nástrojem pohybu v životě je sebepoznání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300" dirty="0" smtClean="0"/>
              <a:t>Úspěšný klient je otevřen možnostem svého života 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300" dirty="0" smtClean="0"/>
              <a:t>Úspěch je spojen s naplněním, ne ukojením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300" dirty="0" smtClean="0"/>
              <a:t>Cíl léčby – nalezení čemu v životě říci ano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Děkujeme za pozornost</a:t>
            </a:r>
            <a:endParaRPr lang="cs-CZ" dirty="0"/>
          </a:p>
        </p:txBody>
      </p:sp>
      <p:pic>
        <p:nvPicPr>
          <p:cNvPr id="30722" name="Zástupný symbol pro obsah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14500" y="1857375"/>
            <a:ext cx="5643563" cy="435768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Svoboda </a:t>
            </a:r>
            <a:r>
              <a:rPr lang="cs-CZ" dirty="0" err="1" smtClean="0"/>
              <a:t>vs</a:t>
            </a:r>
            <a:r>
              <a:rPr lang="cs-CZ" dirty="0" smtClean="0"/>
              <a:t> nesvoboda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mtClean="0"/>
              <a:t>Svoboda je prostor, ve kterém člověk nachází možnosti prožívání, přemýšlení a konání. </a:t>
            </a:r>
          </a:p>
          <a:p>
            <a:pPr>
              <a:lnSpc>
                <a:spcPct val="90000"/>
              </a:lnSpc>
            </a:pPr>
            <a:r>
              <a:rPr lang="cs-CZ" smtClean="0"/>
              <a:t>Jestliže je tento prostor významně zúžen, jde o nesvobodu, která jedince omezuje.</a:t>
            </a:r>
          </a:p>
          <a:p>
            <a:pPr>
              <a:lnSpc>
                <a:spcPct val="90000"/>
              </a:lnSpc>
            </a:pPr>
            <a:r>
              <a:rPr lang="cs-CZ" smtClean="0"/>
              <a:t>Projevy nesvobody: 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cs-CZ" smtClean="0"/>
              <a:t>citová plochost vs</a:t>
            </a:r>
            <a:r>
              <a:rPr lang="cs-CZ" smtClean="0">
                <a:latin typeface="Arial" charset="0"/>
              </a:rPr>
              <a:t>.</a:t>
            </a:r>
            <a:r>
              <a:rPr lang="cs-CZ" smtClean="0"/>
              <a:t> emoční zahlcenost 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cs-CZ" smtClean="0"/>
              <a:t>absence myšlenek vs</a:t>
            </a:r>
            <a:r>
              <a:rPr lang="cs-CZ" smtClean="0">
                <a:latin typeface="Arial" charset="0"/>
              </a:rPr>
              <a:t>.</a:t>
            </a:r>
            <a:r>
              <a:rPr lang="cs-CZ" smtClean="0"/>
              <a:t> detailní zaobírání se sebou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cs-CZ" smtClean="0"/>
              <a:t>jednostrannost v rozhodování vs</a:t>
            </a:r>
            <a:r>
              <a:rPr lang="cs-CZ" smtClean="0">
                <a:latin typeface="Arial" charset="0"/>
              </a:rPr>
              <a:t>.</a:t>
            </a:r>
            <a:r>
              <a:rPr lang="cs-CZ" smtClean="0"/>
              <a:t> neschopnost se rozhodnout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cs-CZ" smtClean="0"/>
          </a:p>
          <a:p>
            <a:pPr>
              <a:lnSpc>
                <a:spcPct val="90000"/>
              </a:lnSpc>
            </a:pPr>
            <a:endParaRPr lang="cs-CZ" smtClean="0"/>
          </a:p>
          <a:p>
            <a:pPr>
              <a:lnSpc>
                <a:spcPct val="90000"/>
              </a:lnSpc>
            </a:pPr>
            <a:endParaRPr lang="cs-CZ" smtClean="0"/>
          </a:p>
        </p:txBody>
      </p:sp>
      <p:pic>
        <p:nvPicPr>
          <p:cNvPr id="5" name="Obrázek 4" descr="egypt_freedom_11482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5445224"/>
            <a:ext cx="3927380" cy="11984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4663" y="287338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Kořeny nesvobody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dirty="0" smtClean="0"/>
              <a:t>Před užíváním NL: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porucha bazální vztahové vazby, rané zranění ve významných vztazích  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trvalé pocity vlastní nehodnoty  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potlačení vlastních potřeb a plnění potřeb druhých, nebudu opuštěn, budu milován a oceněn, když budu dělat to co druhý chce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nesvoboda daná nutností přežít, tedy žít s rodiči a milovat je, i za cenu od</a:t>
            </a:r>
            <a:r>
              <a:rPr lang="cs-CZ" dirty="0" smtClean="0">
                <a:latin typeface="Arial" charset="0"/>
              </a:rPr>
              <a:t>š</a:t>
            </a:r>
            <a:r>
              <a:rPr lang="cs-CZ" dirty="0" smtClean="0"/>
              <a:t>těpení určité části sebe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obvykle silné superego (obraz nároků rodičů) a slabé ego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 smtClean="0"/>
              <a:t>(odraz  potlačení vlastních potřeb) 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Reakce </a:t>
            </a:r>
            <a:r>
              <a:rPr lang="cs-CZ" smtClean="0"/>
              <a:t>na </a:t>
            </a:r>
            <a:r>
              <a:rPr lang="cs-CZ" smtClean="0"/>
              <a:t>rané </a:t>
            </a:r>
            <a:r>
              <a:rPr lang="cs-CZ" dirty="0" smtClean="0"/>
              <a:t>zranění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sz="1500" smtClean="0"/>
          </a:p>
          <a:p>
            <a:pPr>
              <a:lnSpc>
                <a:spcPct val="60000"/>
              </a:lnSpc>
            </a:pPr>
            <a:r>
              <a:rPr lang="cs-CZ" sz="2100" smtClean="0"/>
              <a:t>nemožnost být v ambivalentních vztazích s důležitými osobami </a:t>
            </a:r>
          </a:p>
          <a:p>
            <a:pPr>
              <a:lnSpc>
                <a:spcPct val="60000"/>
              </a:lnSpc>
              <a:buFont typeface="Arial" charset="0"/>
              <a:buChar char="•"/>
            </a:pPr>
            <a:r>
              <a:rPr lang="cs-CZ" sz="2100" smtClean="0"/>
              <a:t>potlačení či odštěpení pocitů zklamání a neúspěchu (pokud to jde) </a:t>
            </a:r>
          </a:p>
          <a:p>
            <a:pPr>
              <a:lnSpc>
                <a:spcPct val="60000"/>
              </a:lnSpc>
              <a:buFont typeface="Arial" charset="0"/>
              <a:buChar char="•"/>
            </a:pPr>
            <a:r>
              <a:rPr lang="cs-CZ" sz="2100" smtClean="0"/>
              <a:t>vzdání se opravdového já, přijetí omezeného sebeobrazu </a:t>
            </a:r>
          </a:p>
          <a:p>
            <a:pPr>
              <a:lnSpc>
                <a:spcPct val="60000"/>
              </a:lnSpc>
              <a:buFont typeface="Arial" charset="0"/>
              <a:buChar char="•"/>
            </a:pPr>
            <a:r>
              <a:rPr lang="cs-CZ" sz="2100" smtClean="0"/>
              <a:t>potlačení  vlastního JÁ a zmatek v hranicích JÁ-TY</a:t>
            </a:r>
          </a:p>
          <a:p>
            <a:pPr>
              <a:lnSpc>
                <a:spcPct val="60000"/>
              </a:lnSpc>
              <a:buFont typeface="Arial" charset="0"/>
              <a:buChar char="•"/>
            </a:pPr>
            <a:r>
              <a:rPr lang="cs-CZ" sz="2100" smtClean="0"/>
              <a:t>krutý boj s vlastní citlivostí a zranitelností</a:t>
            </a:r>
          </a:p>
          <a:p>
            <a:pPr>
              <a:lnSpc>
                <a:spcPct val="60000"/>
              </a:lnSpc>
              <a:buFont typeface="Arial" charset="0"/>
              <a:buChar char="•"/>
            </a:pPr>
            <a:r>
              <a:rPr lang="cs-CZ" sz="2100" smtClean="0"/>
              <a:t>neustálé vnitřní napětí</a:t>
            </a:r>
          </a:p>
          <a:p>
            <a:pPr>
              <a:lnSpc>
                <a:spcPct val="60000"/>
              </a:lnSpc>
              <a:buFont typeface="Arial" charset="0"/>
              <a:buChar char="•"/>
            </a:pPr>
            <a:endParaRPr lang="cs-CZ" sz="2100" smtClean="0"/>
          </a:p>
          <a:p>
            <a:pPr>
              <a:lnSpc>
                <a:spcPct val="60000"/>
              </a:lnSpc>
            </a:pPr>
            <a:r>
              <a:rPr lang="cs-CZ" sz="2100" smtClean="0"/>
              <a:t>Do života si takto postižený jedinec nese nutkavou :</a:t>
            </a:r>
          </a:p>
          <a:p>
            <a:pPr>
              <a:lnSpc>
                <a:spcPct val="60000"/>
              </a:lnSpc>
            </a:pPr>
            <a:r>
              <a:rPr lang="cs-CZ" sz="2100" u="sng" smtClean="0"/>
              <a:t>Touhu po přijetí, nasycení</a:t>
            </a:r>
            <a:endParaRPr lang="cs-CZ" sz="2100" smtClean="0"/>
          </a:p>
          <a:p>
            <a:pPr>
              <a:lnSpc>
                <a:spcPct val="60000"/>
              </a:lnSpc>
            </a:pPr>
            <a:r>
              <a:rPr lang="cs-CZ" sz="2100" u="sng" smtClean="0"/>
              <a:t>Touhu po zhodnocení</a:t>
            </a:r>
            <a:endParaRPr lang="cs-CZ" sz="2100" smtClean="0"/>
          </a:p>
          <a:p>
            <a:pPr>
              <a:lnSpc>
                <a:spcPct val="60000"/>
              </a:lnSpc>
            </a:pPr>
            <a:r>
              <a:rPr lang="cs-CZ" sz="2100" u="sng" smtClean="0"/>
              <a:t>Nesvoboda </a:t>
            </a:r>
            <a:r>
              <a:rPr lang="cs-CZ" sz="2100" smtClean="0"/>
              <a:t>v tom, že nelze jednat jinak , nemohu se vědomě rozhodnout.</a:t>
            </a:r>
          </a:p>
          <a:p>
            <a:pPr>
              <a:lnSpc>
                <a:spcPct val="60000"/>
              </a:lnSpc>
            </a:pPr>
            <a:r>
              <a:rPr lang="cs-CZ" sz="2100" u="sng" smtClean="0"/>
              <a:t>Podíl okolí</a:t>
            </a:r>
            <a:r>
              <a:rPr lang="cs-CZ" sz="2100" smtClean="0"/>
              <a:t>: všichni jedou stále ve stejných sebestředných vzorcích chování a uspokojování svých potřeb, navzájem se konzumují a vyhledávají si pro vztahy další podobně zatížené osoby.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cs-CZ" sz="1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4663" y="287338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Kompenzace - symptom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buFont typeface="Wingdings 2" pitchFamily="18" charset="2"/>
              <a:buNone/>
            </a:pPr>
            <a:r>
              <a:rPr lang="cs-CZ" sz="2000" smtClean="0"/>
              <a:t> </a:t>
            </a:r>
            <a:endParaRPr lang="cs-CZ" sz="2400" smtClean="0"/>
          </a:p>
          <a:p>
            <a:pPr>
              <a:lnSpc>
                <a:spcPct val="70000"/>
              </a:lnSpc>
            </a:pPr>
            <a:r>
              <a:rPr lang="cs-CZ" smtClean="0"/>
              <a:t>hledání kompenzace -  touha zažít zhodnocení a přijetí, mít moc :</a:t>
            </a:r>
          </a:p>
          <a:p>
            <a:pPr>
              <a:lnSpc>
                <a:spcPct val="70000"/>
              </a:lnSpc>
              <a:buFont typeface="Arial" charset="0"/>
              <a:buChar char="•"/>
            </a:pPr>
            <a:r>
              <a:rPr lang="cs-CZ" smtClean="0"/>
              <a:t>často skrz výkon: premiant-outsider</a:t>
            </a:r>
          </a:p>
          <a:p>
            <a:pPr>
              <a:lnSpc>
                <a:spcPct val="70000"/>
              </a:lnSpc>
              <a:buFont typeface="Arial" charset="0"/>
              <a:buChar char="•"/>
            </a:pPr>
            <a:r>
              <a:rPr lang="cs-CZ" smtClean="0"/>
              <a:t>sycení své hodnoty ve vztazích s druhými lidmi</a:t>
            </a:r>
          </a:p>
          <a:p>
            <a:pPr>
              <a:lnSpc>
                <a:spcPct val="70000"/>
              </a:lnSpc>
              <a:buFont typeface="Arial" charset="0"/>
              <a:buChar char="•"/>
            </a:pPr>
            <a:r>
              <a:rPr lang="cs-CZ" smtClean="0"/>
              <a:t>sycení své hodnoty návykovými látkami (autoléčba) </a:t>
            </a:r>
          </a:p>
          <a:p>
            <a:pPr>
              <a:lnSpc>
                <a:spcPct val="70000"/>
              </a:lnSpc>
              <a:buFont typeface="Arial" charset="0"/>
              <a:buChar char="•"/>
            </a:pPr>
            <a:r>
              <a:rPr lang="cs-CZ" smtClean="0"/>
              <a:t>kompenzace se vyznačuje nutkavostí, jednostranností, bez možnosti korekce a svobodné volby</a:t>
            </a:r>
          </a:p>
          <a:p>
            <a:pPr>
              <a:lnSpc>
                <a:spcPct val="70000"/>
              </a:lnSpc>
            </a:pPr>
            <a:r>
              <a:rPr lang="cs-CZ" smtClean="0"/>
              <a:t>Opakování nevědomých nefunkčních /vzhledem k cíli zhodnotit se/ vzorců chování a vztahování se k lidem i sobě </a:t>
            </a:r>
          </a:p>
          <a:p>
            <a:pPr>
              <a:lnSpc>
                <a:spcPct val="70000"/>
              </a:lnSpc>
            </a:pPr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Svoboda a závislost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400" dirty="0" smtClean="0"/>
              <a:t>Závislost je formou extrémní nesvobody: jedinec visí na předmětu svého snažení jako „oběšenec na provaze“ 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400" dirty="0" smtClean="0"/>
              <a:t>Prostor možností je zúžen a jedinec musí dosahovat cíl bez ohledu na překážky, které mu cíl klade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400" dirty="0" smtClean="0"/>
              <a:t>Nutkavost a impulzivní jednání jsou hlavním symptomem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400" dirty="0" smtClean="0"/>
              <a:t>Projevem závislosti může být tedy stejně tak užívání NL jako abstinence od nich 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sz="2400" dirty="0" smtClean="0"/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400" dirty="0" smtClean="0"/>
              <a:t>Závislé možnosti nepravého osvobození: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r>
              <a:rPr lang="cs-CZ" sz="2400" dirty="0" smtClean="0"/>
              <a:t>výkonem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r>
              <a:rPr lang="cs-CZ" sz="2400" dirty="0" smtClean="0"/>
              <a:t>vztahy s lidmi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r>
              <a:rPr lang="cs-CZ" sz="2400" dirty="0" smtClean="0"/>
              <a:t>návykovými látkami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sz="2400" dirty="0" smtClean="0"/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sz="2400" dirty="0" smtClean="0"/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Zástupný symbol pro obsah 3" descr="021samuraj_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27313" y="1557338"/>
            <a:ext cx="3414712" cy="5119687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Užívání Návykových Látek </a:t>
            </a:r>
            <a:br>
              <a:rPr lang="cs-CZ" dirty="0" smtClean="0"/>
            </a:br>
            <a:r>
              <a:rPr lang="cs-CZ" dirty="0" smtClean="0"/>
              <a:t>„Cesta Samuraje“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Užívání Návykových Látek 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 sz="24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2400" smtClean="0"/>
              <a:t>cesta osamělého bojovníka žijícího v oddanosti</a:t>
            </a:r>
            <a:r>
              <a:rPr lang="cs-CZ" sz="2400" smtClean="0">
                <a:latin typeface="Arial" charset="0"/>
              </a:rPr>
              <a:t> </a:t>
            </a:r>
            <a:r>
              <a:rPr lang="cs-CZ" sz="2400" smtClean="0"/>
              <a:t>vlastnímu kodexu hodnot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pokus jak rozšířit prostor své životní svobody, jak se (konečně) osvobodit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strategie jak dosáhnout pocitu vlastní hodnoty a výjimečnosti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zpočátku úspěšná snaha získat magickou moc nad vlastním prožíváním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typický impulsivní hédonismus jako důsledek nedostatečně vytvořených jáských funkcí 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touha získat kýžené pocity díky vnějším zdrojům -</a:t>
            </a:r>
            <a:r>
              <a:rPr lang="cs-CZ" sz="2400" smtClean="0">
                <a:latin typeface="Arial" charset="0"/>
              </a:rPr>
              <a:t> </a:t>
            </a:r>
            <a:r>
              <a:rPr lang="cs-CZ" sz="2400" smtClean="0"/>
              <a:t>nedostačující k trvalejšímu pocitu spokojenosti</a:t>
            </a:r>
            <a:endParaRPr lang="cs-CZ" sz="2200" smtClean="0"/>
          </a:p>
          <a:p>
            <a:pPr>
              <a:lnSpc>
                <a:spcPct val="80000"/>
              </a:lnSpc>
            </a:pPr>
            <a:endParaRPr lang="cs-CZ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/>
              <a:t>Čas abstinence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 smtClean="0"/>
              <a:t>období abstinence je obdobím naděje, která může přinést jak naplnění, tak zklamání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velká očekávání dalších, samozřejmě pojatých změn a zisků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krize identity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silné tendence vrátit se ke vzorcům chování, které byly (ne)funkční před započetím užívání NL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změna vs. status quo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abstinenci lze pojmout jako další kompenzaci, výkon a potvrzení vlastní výjimečnosti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bez přijetí období braní a jeho důvodů schází možnost porozumět si a přijmout se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cs-CZ" sz="2400" dirty="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844</TotalTime>
  <Words>660</Words>
  <Application>Microsoft Office PowerPoint</Application>
  <PresentationFormat>Předvádění na obrazovce (4:3)</PresentationFormat>
  <Paragraphs>132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Vrchol</vt:lpstr>
      <vt:lpstr>Léčba –  cesta ke svobodě</vt:lpstr>
      <vt:lpstr>Svoboda vs nesvoboda  </vt:lpstr>
      <vt:lpstr>Kořeny nesvobody  </vt:lpstr>
      <vt:lpstr>Reakce na rané zranění</vt:lpstr>
      <vt:lpstr>Kompenzace - symptom </vt:lpstr>
      <vt:lpstr>Svoboda a závislost  </vt:lpstr>
      <vt:lpstr>Užívání Návykových Látek  „Cesta Samuraje“</vt:lpstr>
      <vt:lpstr> Užívání Návykových Látek   </vt:lpstr>
      <vt:lpstr>Čas abstinence  </vt:lpstr>
      <vt:lpstr>Čas abstinence</vt:lpstr>
      <vt:lpstr>Svoboda a abstinence  </vt:lpstr>
      <vt:lpstr>Svoboda a Terapie   </vt:lpstr>
      <vt:lpstr>Svoboda a Terapeut   </vt:lpstr>
      <vt:lpstr>Svoboda a růst  </vt:lpstr>
      <vt:lpstr>Úspěšná terapie  </vt:lpstr>
      <vt:lpstr>Program CNP a vytváření prostoru svobody</vt:lpstr>
      <vt:lpstr>Program CNP a vytváření prostoru svobody</vt:lpstr>
      <vt:lpstr>Děkujeme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léčíme závislost</dc:title>
  <dc:creator>admin</dc:creator>
  <cp:lastModifiedBy>vaio</cp:lastModifiedBy>
  <cp:revision>121</cp:revision>
  <dcterms:created xsi:type="dcterms:W3CDTF">2012-04-15T16:44:09Z</dcterms:created>
  <dcterms:modified xsi:type="dcterms:W3CDTF">2012-06-07T12:44:34Z</dcterms:modified>
</cp:coreProperties>
</file>