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4">
  <p:sldMasterIdLst>
    <p:sldMasterId id="2147483648" r:id="rId1"/>
  </p:sldMasterIdLst>
  <p:notesMasterIdLst>
    <p:notesMasterId r:id="rId17"/>
  </p:notesMasterIdLst>
  <p:handoutMasterIdLst>
    <p:handoutMasterId r:id="rId18"/>
  </p:handoutMasterIdLst>
  <p:sldIdLst>
    <p:sldId id="256" r:id="rId2"/>
    <p:sldId id="299" r:id="rId3"/>
    <p:sldId id="291" r:id="rId4"/>
    <p:sldId id="293" r:id="rId5"/>
    <p:sldId id="288" r:id="rId6"/>
    <p:sldId id="287" r:id="rId7"/>
    <p:sldId id="301" r:id="rId8"/>
    <p:sldId id="286" r:id="rId9"/>
    <p:sldId id="300" r:id="rId10"/>
    <p:sldId id="303" r:id="rId11"/>
    <p:sldId id="305" r:id="rId12"/>
    <p:sldId id="290" r:id="rId13"/>
    <p:sldId id="297" r:id="rId14"/>
    <p:sldId id="298" r:id="rId15"/>
    <p:sldId id="285" r:id="rId16"/>
  </p:sldIdLst>
  <p:sldSz cx="9144000" cy="6858000" type="screen4x3"/>
  <p:notesSz cx="6797675" cy="9929813"/>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4F4F"/>
    <a:srgbClr val="343434"/>
    <a:srgbClr val="0F43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17" autoAdjust="0"/>
    <p:restoredTop sz="94494" autoAdjust="0"/>
  </p:normalViewPr>
  <p:slideViewPr>
    <p:cSldViewPr snapToGrid="0">
      <p:cViewPr varScale="1">
        <p:scale>
          <a:sx n="75" d="100"/>
          <a:sy n="75" d="100"/>
        </p:scale>
        <p:origin x="-123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F:\Vendy\prace\vyzkum\MarMar\REPORT%202010\prices_NPC.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Vendy\prace\vyzkum\MarMar\GPS%20pro%20NMS\excel\MarMar.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Vendy\prace\Centrum%20adiktologie\PR\facebook\dikuse%20MarMar\Kopie%20-%20att_110184_EN_Table-GPS-10-parti.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cs-CZ" sz="2200" dirty="0"/>
              <a:t>Ceny</a:t>
            </a:r>
            <a:r>
              <a:rPr lang="cs-CZ" sz="2200" baseline="0" dirty="0"/>
              <a:t> marihuany v České republice podle  Národní protidrogové centrály</a:t>
            </a:r>
            <a:endParaRPr lang="en-US" sz="2200" dirty="0"/>
          </a:p>
        </c:rich>
      </c:tx>
      <c:layout/>
      <c:overlay val="0"/>
      <c:spPr>
        <a:noFill/>
      </c:spPr>
    </c:title>
    <c:autoTitleDeleted val="0"/>
    <c:plotArea>
      <c:layout>
        <c:manualLayout>
          <c:layoutTarget val="inner"/>
          <c:xMode val="edge"/>
          <c:yMode val="edge"/>
          <c:x val="0.2067756552263077"/>
          <c:y val="0.16127722691229351"/>
          <c:w val="0.74557382529723149"/>
          <c:h val="0.27442617383130574"/>
        </c:manualLayout>
      </c:layout>
      <c:barChart>
        <c:barDir val="col"/>
        <c:grouping val="clustered"/>
        <c:varyColors val="0"/>
        <c:ser>
          <c:idx val="0"/>
          <c:order val="0"/>
          <c:tx>
            <c:strRef>
              <c:f>List1!$A$4</c:f>
              <c:strCache>
                <c:ptCount val="1"/>
                <c:pt idx="0">
                  <c:v>Marihuana (g)</c:v>
                </c:pt>
              </c:strCache>
            </c:strRef>
          </c:tx>
          <c:invertIfNegative val="0"/>
          <c:dPt>
            <c:idx val="1"/>
            <c:invertIfNegative val="0"/>
            <c:bubble3D val="0"/>
            <c:spPr>
              <a:solidFill>
                <a:schemeClr val="accent6"/>
              </a:solidFill>
              <a:ln>
                <a:solidFill>
                  <a:schemeClr val="accent2"/>
                </a:solidFill>
              </a:ln>
            </c:spPr>
          </c:dPt>
          <c:dPt>
            <c:idx val="3"/>
            <c:invertIfNegative val="0"/>
            <c:bubble3D val="0"/>
            <c:spPr>
              <a:solidFill>
                <a:schemeClr val="accent6"/>
              </a:solidFill>
            </c:spPr>
          </c:dPt>
          <c:dPt>
            <c:idx val="5"/>
            <c:invertIfNegative val="0"/>
            <c:bubble3D val="0"/>
            <c:spPr>
              <a:solidFill>
                <a:schemeClr val="accent6"/>
              </a:solidFill>
            </c:spPr>
          </c:dPt>
          <c:dPt>
            <c:idx val="7"/>
            <c:invertIfNegative val="0"/>
            <c:bubble3D val="0"/>
            <c:spPr>
              <a:solidFill>
                <a:schemeClr val="accent6"/>
              </a:solidFill>
            </c:spPr>
          </c:dPt>
          <c:cat>
            <c:multiLvlStrRef>
              <c:f>List1!$B$2:$I$3</c:f>
              <c:multiLvlStrCache>
                <c:ptCount val="8"/>
                <c:lvl>
                  <c:pt idx="0">
                    <c:v>Průměr</c:v>
                  </c:pt>
                  <c:pt idx="1">
                    <c:v>Modus</c:v>
                  </c:pt>
                  <c:pt idx="2">
                    <c:v>Průměr</c:v>
                  </c:pt>
                  <c:pt idx="3">
                    <c:v>Modus</c:v>
                  </c:pt>
                  <c:pt idx="4">
                    <c:v>Průměr</c:v>
                  </c:pt>
                  <c:pt idx="5">
                    <c:v>Modus</c:v>
                  </c:pt>
                  <c:pt idx="6">
                    <c:v>Průměr</c:v>
                  </c:pt>
                  <c:pt idx="7">
                    <c:v>Modus</c:v>
                  </c:pt>
                </c:lvl>
                <c:lvl>
                  <c:pt idx="0">
                    <c:v>2006</c:v>
                  </c:pt>
                  <c:pt idx="2">
                    <c:v>2007</c:v>
                  </c:pt>
                  <c:pt idx="4">
                    <c:v>2008</c:v>
                  </c:pt>
                  <c:pt idx="6">
                    <c:v>2009</c:v>
                  </c:pt>
                </c:lvl>
              </c:multiLvlStrCache>
            </c:multiLvlStrRef>
          </c:cat>
          <c:val>
            <c:numRef>
              <c:f>List1!$B$4:$I$4</c:f>
              <c:numCache>
                <c:formatCode>General</c:formatCode>
                <c:ptCount val="8"/>
                <c:pt idx="0">
                  <c:v>190</c:v>
                </c:pt>
                <c:pt idx="1">
                  <c:v>150</c:v>
                </c:pt>
                <c:pt idx="2">
                  <c:v>180</c:v>
                </c:pt>
                <c:pt idx="3">
                  <c:v>100</c:v>
                </c:pt>
                <c:pt idx="4">
                  <c:v>180</c:v>
                </c:pt>
                <c:pt idx="5">
                  <c:v>200</c:v>
                </c:pt>
                <c:pt idx="6">
                  <c:v>210</c:v>
                </c:pt>
                <c:pt idx="7">
                  <c:v>250</c:v>
                </c:pt>
              </c:numCache>
            </c:numRef>
          </c:val>
        </c:ser>
        <c:dLbls>
          <c:showLegendKey val="0"/>
          <c:showVal val="0"/>
          <c:showCatName val="0"/>
          <c:showSerName val="0"/>
          <c:showPercent val="0"/>
          <c:showBubbleSize val="0"/>
        </c:dLbls>
        <c:gapWidth val="150"/>
        <c:axId val="195164032"/>
        <c:axId val="195165568"/>
      </c:barChart>
      <c:catAx>
        <c:axId val="195164032"/>
        <c:scaling>
          <c:orientation val="minMax"/>
        </c:scaling>
        <c:delete val="0"/>
        <c:axPos val="b"/>
        <c:majorTickMark val="none"/>
        <c:minorTickMark val="none"/>
        <c:tickLblPos val="nextTo"/>
        <c:crossAx val="195165568"/>
        <c:crosses val="autoZero"/>
        <c:auto val="1"/>
        <c:lblAlgn val="ctr"/>
        <c:lblOffset val="100"/>
        <c:noMultiLvlLbl val="0"/>
      </c:catAx>
      <c:valAx>
        <c:axId val="195165568"/>
        <c:scaling>
          <c:orientation val="minMax"/>
        </c:scaling>
        <c:delete val="0"/>
        <c:axPos val="l"/>
        <c:majorGridlines/>
        <c:title>
          <c:tx>
            <c:rich>
              <a:bodyPr/>
              <a:lstStyle/>
              <a:p>
                <a:pPr>
                  <a:defRPr sz="1400"/>
                </a:pPr>
                <a:r>
                  <a:rPr lang="cs-CZ" sz="1400"/>
                  <a:t>Cena v Kč</a:t>
                </a:r>
              </a:p>
            </c:rich>
          </c:tx>
          <c:layout/>
          <c:overlay val="0"/>
        </c:title>
        <c:numFmt formatCode="General" sourceLinked="1"/>
        <c:majorTickMark val="none"/>
        <c:minorTickMark val="none"/>
        <c:tickLblPos val="nextTo"/>
        <c:txPr>
          <a:bodyPr/>
          <a:lstStyle/>
          <a:p>
            <a:pPr>
              <a:defRPr sz="1400"/>
            </a:pPr>
            <a:endParaRPr lang="cs-CZ"/>
          </a:p>
        </c:txPr>
        <c:crossAx val="195164032"/>
        <c:crosses val="autoZero"/>
        <c:crossBetween val="between"/>
      </c:valAx>
      <c:dTable>
        <c:showHorzBorder val="1"/>
        <c:showVertBorder val="1"/>
        <c:showOutline val="1"/>
        <c:showKeys val="1"/>
        <c:txPr>
          <a:bodyPr/>
          <a:lstStyle/>
          <a:p>
            <a:pPr rtl="0">
              <a:defRPr sz="1200"/>
            </a:pPr>
            <a:endParaRPr lang="cs-CZ"/>
          </a:p>
        </c:txPr>
      </c:dTable>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200" b="1" i="0" u="none" strike="noStrike" baseline="0">
                <a:solidFill>
                  <a:srgbClr val="000000"/>
                </a:solidFill>
                <a:latin typeface="Arial"/>
                <a:ea typeface="Arial"/>
                <a:cs typeface="Arial"/>
              </a:defRPr>
            </a:pPr>
            <a:r>
              <a:rPr lang="en-GB" sz="1800" dirty="0" err="1"/>
              <a:t>Když</a:t>
            </a:r>
            <a:r>
              <a:rPr lang="en-GB" sz="1800" dirty="0"/>
              <a:t> </a:t>
            </a:r>
            <a:r>
              <a:rPr lang="en-GB" sz="1800" dirty="0" err="1"/>
              <a:t>jste</a:t>
            </a:r>
            <a:r>
              <a:rPr lang="en-GB" sz="1800" dirty="0"/>
              <a:t> </a:t>
            </a:r>
            <a:r>
              <a:rPr lang="en-GB" sz="1800" dirty="0" err="1"/>
              <a:t>naposledy</a:t>
            </a:r>
            <a:r>
              <a:rPr lang="en-GB" sz="1800" dirty="0"/>
              <a:t> </a:t>
            </a:r>
            <a:r>
              <a:rPr lang="en-GB" sz="1800" dirty="0" err="1"/>
              <a:t>obdržel</a:t>
            </a:r>
            <a:r>
              <a:rPr lang="en-GB" sz="1800" dirty="0"/>
              <a:t>/a </a:t>
            </a:r>
            <a:r>
              <a:rPr lang="en-GB" sz="1800" dirty="0" err="1"/>
              <a:t>nebo</a:t>
            </a:r>
            <a:r>
              <a:rPr lang="en-GB" sz="1800" dirty="0"/>
              <a:t> </a:t>
            </a:r>
            <a:r>
              <a:rPr lang="en-GB" sz="1800" dirty="0" err="1"/>
              <a:t>koupil</a:t>
            </a:r>
            <a:r>
              <a:rPr lang="en-GB" sz="1800" dirty="0"/>
              <a:t>/a </a:t>
            </a:r>
            <a:r>
              <a:rPr lang="en-GB" sz="1800" dirty="0" err="1"/>
              <a:t>marihuanu</a:t>
            </a:r>
            <a:r>
              <a:rPr lang="en-GB" sz="1800" dirty="0"/>
              <a:t>, 
</a:t>
            </a:r>
            <a:r>
              <a:rPr lang="cs-CZ" sz="1800" dirty="0" smtClean="0"/>
              <a:t>k</a:t>
            </a:r>
            <a:r>
              <a:rPr lang="en-GB" sz="1800" dirty="0" err="1" smtClean="0"/>
              <a:t>olik</a:t>
            </a:r>
            <a:r>
              <a:rPr lang="en-GB" sz="1800" dirty="0" smtClean="0"/>
              <a:t> </a:t>
            </a:r>
            <a:r>
              <a:rPr lang="en-GB" sz="1800" dirty="0" err="1"/>
              <a:t>jste</a:t>
            </a:r>
            <a:r>
              <a:rPr lang="en-GB" sz="1800" dirty="0"/>
              <a:t> </a:t>
            </a:r>
            <a:r>
              <a:rPr lang="en-GB" sz="1800" dirty="0" err="1"/>
              <a:t>zaplatil</a:t>
            </a:r>
            <a:r>
              <a:rPr lang="en-GB" sz="1800" dirty="0"/>
              <a:t>/a </a:t>
            </a:r>
            <a:r>
              <a:rPr lang="en-GB" sz="1800" dirty="0" err="1"/>
              <a:t>za</a:t>
            </a:r>
            <a:r>
              <a:rPr lang="en-GB" sz="1800" dirty="0"/>
              <a:t> </a:t>
            </a:r>
            <a:r>
              <a:rPr lang="en-GB" sz="1800" dirty="0" err="1"/>
              <a:t>jeden</a:t>
            </a:r>
            <a:r>
              <a:rPr lang="en-GB" sz="1800" dirty="0"/>
              <a:t> gram?</a:t>
            </a:r>
            <a:r>
              <a:rPr lang="en-GB" sz="2200" dirty="0"/>
              <a:t>
</a:t>
            </a:r>
          </a:p>
        </c:rich>
      </c:tx>
      <c:layout>
        <c:manualLayout>
          <c:xMode val="edge"/>
          <c:yMode val="edge"/>
          <c:x val="0.14893617021276598"/>
          <c:y val="5.7613400259613978E-2"/>
        </c:manualLayout>
      </c:layout>
      <c:overlay val="0"/>
      <c:spPr>
        <a:noFill/>
        <a:ln w="25400">
          <a:noFill/>
        </a:ln>
      </c:spPr>
    </c:title>
    <c:autoTitleDeleted val="0"/>
    <c:plotArea>
      <c:layout>
        <c:manualLayout>
          <c:layoutTarget val="inner"/>
          <c:xMode val="edge"/>
          <c:yMode val="edge"/>
          <c:x val="6.710310965630116E-2"/>
          <c:y val="0.24691457254120272"/>
          <c:w val="0.59738134206219318"/>
          <c:h val="0.53909681671495913"/>
        </c:manualLayout>
      </c:layout>
      <c:barChart>
        <c:barDir val="col"/>
        <c:grouping val="clustered"/>
        <c:varyColors val="0"/>
        <c:ser>
          <c:idx val="2"/>
          <c:order val="0"/>
          <c:tx>
            <c:strRef>
              <c:f>'MarMar UŽIVATEL'!$D$71</c:f>
              <c:strCache>
                <c:ptCount val="1"/>
                <c:pt idx="0">
                  <c:v>CELKEM</c:v>
                </c:pt>
              </c:strCache>
            </c:strRef>
          </c:tx>
          <c:spPr>
            <a:solidFill>
              <a:srgbClr val="FFFFCC"/>
            </a:solidFill>
            <a:ln w="12700">
              <a:solidFill>
                <a:srgbClr val="000000"/>
              </a:solidFill>
              <a:prstDash val="solid"/>
            </a:ln>
          </c:spPr>
          <c:invertIfNegative val="0"/>
          <c:cat>
            <c:strRef>
              <c:f>'MarMar UŽIVATEL'!$A$72:$A$79</c:f>
              <c:strCache>
                <c:ptCount val="8"/>
                <c:pt idx="0">
                  <c:v>neplatil/a jsem</c:v>
                </c:pt>
                <c:pt idx="1">
                  <c:v>méně než 50 Kč</c:v>
                </c:pt>
                <c:pt idx="2">
                  <c:v>50-99</c:v>
                </c:pt>
                <c:pt idx="3">
                  <c:v>100-149</c:v>
                </c:pt>
                <c:pt idx="4">
                  <c:v>150-199</c:v>
                </c:pt>
                <c:pt idx="5">
                  <c:v>200-249</c:v>
                </c:pt>
                <c:pt idx="6">
                  <c:v>250-299</c:v>
                </c:pt>
                <c:pt idx="7">
                  <c:v>vice nez 300</c:v>
                </c:pt>
              </c:strCache>
            </c:strRef>
          </c:cat>
          <c:val>
            <c:numRef>
              <c:f>'MarMar UŽIVATEL'!$D$72:$D$79</c:f>
              <c:numCache>
                <c:formatCode>General</c:formatCode>
                <c:ptCount val="8"/>
                <c:pt idx="0">
                  <c:v>53.4</c:v>
                </c:pt>
                <c:pt idx="1">
                  <c:v>3</c:v>
                </c:pt>
                <c:pt idx="2">
                  <c:v>6.3</c:v>
                </c:pt>
                <c:pt idx="3">
                  <c:v>10.4</c:v>
                </c:pt>
                <c:pt idx="4">
                  <c:v>8.1</c:v>
                </c:pt>
                <c:pt idx="5">
                  <c:v>8.4</c:v>
                </c:pt>
                <c:pt idx="6">
                  <c:v>5.7</c:v>
                </c:pt>
                <c:pt idx="7">
                  <c:v>4.8</c:v>
                </c:pt>
              </c:numCache>
            </c:numRef>
          </c:val>
        </c:ser>
        <c:ser>
          <c:idx val="0"/>
          <c:order val="1"/>
          <c:tx>
            <c:strRef>
              <c:f>'MarMar UŽIVATEL'!$B$71</c:f>
              <c:strCache>
                <c:ptCount val="1"/>
                <c:pt idx="0">
                  <c:v>užil/a v posledním roce méně často než jednou týdně</c:v>
                </c:pt>
              </c:strCache>
            </c:strRef>
          </c:tx>
          <c:spPr>
            <a:solidFill>
              <a:schemeClr val="accent5">
                <a:lumMod val="50000"/>
              </a:schemeClr>
            </a:solidFill>
            <a:ln w="12700">
              <a:solidFill>
                <a:srgbClr val="000000"/>
              </a:solidFill>
              <a:prstDash val="solid"/>
            </a:ln>
          </c:spPr>
          <c:invertIfNegative val="0"/>
          <c:cat>
            <c:strRef>
              <c:f>'MarMar UŽIVATEL'!$A$72:$A$79</c:f>
              <c:strCache>
                <c:ptCount val="8"/>
                <c:pt idx="0">
                  <c:v>neplatil/a jsem</c:v>
                </c:pt>
                <c:pt idx="1">
                  <c:v>méně než 50 Kč</c:v>
                </c:pt>
                <c:pt idx="2">
                  <c:v>50-99</c:v>
                </c:pt>
                <c:pt idx="3">
                  <c:v>100-149</c:v>
                </c:pt>
                <c:pt idx="4">
                  <c:v>150-199</c:v>
                </c:pt>
                <c:pt idx="5">
                  <c:v>200-249</c:v>
                </c:pt>
                <c:pt idx="6">
                  <c:v>250-299</c:v>
                </c:pt>
                <c:pt idx="7">
                  <c:v>vice nez 300</c:v>
                </c:pt>
              </c:strCache>
            </c:strRef>
          </c:cat>
          <c:val>
            <c:numRef>
              <c:f>'MarMar UŽIVATEL'!$B$72:$B$79</c:f>
              <c:numCache>
                <c:formatCode>General</c:formatCode>
                <c:ptCount val="8"/>
                <c:pt idx="0">
                  <c:v>66</c:v>
                </c:pt>
                <c:pt idx="1">
                  <c:v>2.1</c:v>
                </c:pt>
                <c:pt idx="2">
                  <c:v>5.3</c:v>
                </c:pt>
                <c:pt idx="3">
                  <c:v>8.5</c:v>
                </c:pt>
                <c:pt idx="4">
                  <c:v>5.3</c:v>
                </c:pt>
                <c:pt idx="5">
                  <c:v>7.4</c:v>
                </c:pt>
                <c:pt idx="6">
                  <c:v>3.2</c:v>
                </c:pt>
                <c:pt idx="7">
                  <c:v>2.1</c:v>
                </c:pt>
              </c:numCache>
            </c:numRef>
          </c:val>
        </c:ser>
        <c:ser>
          <c:idx val="1"/>
          <c:order val="2"/>
          <c:tx>
            <c:strRef>
              <c:f>'MarMar UŽIVATEL'!$C$71</c:f>
              <c:strCache>
                <c:ptCount val="1"/>
                <c:pt idx="0">
                  <c:v>užil/a v posledním roce jednou týdně nebo častěji</c:v>
                </c:pt>
              </c:strCache>
            </c:strRef>
          </c:tx>
          <c:spPr>
            <a:solidFill>
              <a:schemeClr val="accent2"/>
            </a:solidFill>
            <a:ln w="12700">
              <a:solidFill>
                <a:srgbClr val="000000"/>
              </a:solidFill>
              <a:prstDash val="solid"/>
            </a:ln>
          </c:spPr>
          <c:invertIfNegative val="0"/>
          <c:cat>
            <c:strRef>
              <c:f>'MarMar UŽIVATEL'!$A$72:$A$79</c:f>
              <c:strCache>
                <c:ptCount val="8"/>
                <c:pt idx="0">
                  <c:v>neplatil/a jsem</c:v>
                </c:pt>
                <c:pt idx="1">
                  <c:v>méně než 50 Kč</c:v>
                </c:pt>
                <c:pt idx="2">
                  <c:v>50-99</c:v>
                </c:pt>
                <c:pt idx="3">
                  <c:v>100-149</c:v>
                </c:pt>
                <c:pt idx="4">
                  <c:v>150-199</c:v>
                </c:pt>
                <c:pt idx="5">
                  <c:v>200-249</c:v>
                </c:pt>
                <c:pt idx="6">
                  <c:v>250-299</c:v>
                </c:pt>
                <c:pt idx="7">
                  <c:v>vice nez 300</c:v>
                </c:pt>
              </c:strCache>
            </c:strRef>
          </c:cat>
          <c:val>
            <c:numRef>
              <c:f>'MarMar UŽIVATEL'!$C$72:$C$79</c:f>
              <c:numCache>
                <c:formatCode>General</c:formatCode>
                <c:ptCount val="8"/>
                <c:pt idx="0">
                  <c:v>37.4</c:v>
                </c:pt>
                <c:pt idx="1">
                  <c:v>4.0999999999999996</c:v>
                </c:pt>
                <c:pt idx="2">
                  <c:v>7.5</c:v>
                </c:pt>
                <c:pt idx="3">
                  <c:v>12.9</c:v>
                </c:pt>
                <c:pt idx="4">
                  <c:v>11.6</c:v>
                </c:pt>
                <c:pt idx="5">
                  <c:v>9.5</c:v>
                </c:pt>
                <c:pt idx="6">
                  <c:v>8.8000000000000007</c:v>
                </c:pt>
                <c:pt idx="7">
                  <c:v>8.2000000000000011</c:v>
                </c:pt>
              </c:numCache>
            </c:numRef>
          </c:val>
        </c:ser>
        <c:dLbls>
          <c:showLegendKey val="0"/>
          <c:showVal val="0"/>
          <c:showCatName val="0"/>
          <c:showSerName val="0"/>
          <c:showPercent val="0"/>
          <c:showBubbleSize val="0"/>
        </c:dLbls>
        <c:gapWidth val="150"/>
        <c:axId val="195834240"/>
        <c:axId val="195835776"/>
      </c:barChart>
      <c:catAx>
        <c:axId val="195834240"/>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cs-CZ"/>
          </a:p>
        </c:txPr>
        <c:crossAx val="195835776"/>
        <c:crosses val="autoZero"/>
        <c:auto val="1"/>
        <c:lblAlgn val="ctr"/>
        <c:lblOffset val="100"/>
        <c:tickLblSkip val="1"/>
        <c:tickMarkSkip val="1"/>
        <c:noMultiLvlLbl val="0"/>
      </c:catAx>
      <c:valAx>
        <c:axId val="195835776"/>
        <c:scaling>
          <c:orientation val="minMax"/>
        </c:scaling>
        <c:delete val="0"/>
        <c:axPos val="l"/>
        <c:majorGridlines>
          <c:spPr>
            <a:ln w="3175">
              <a:solidFill>
                <a:srgbClr val="000000"/>
              </a:solidFill>
              <a:prstDash val="solid"/>
            </a:ln>
          </c:spPr>
        </c:majorGridlines>
        <c:numFmt formatCode="General" sourceLinked="1"/>
        <c:majorTickMark val="out"/>
        <c:minorTickMark val="none"/>
        <c:tickLblPos val="nextTo"/>
        <c:spPr>
          <a:ln w="3175">
            <a:solidFill>
              <a:srgbClr val="000000"/>
            </a:solidFill>
            <a:prstDash val="solid"/>
          </a:ln>
        </c:spPr>
        <c:txPr>
          <a:bodyPr rot="0" vert="horz"/>
          <a:lstStyle/>
          <a:p>
            <a:pPr>
              <a:defRPr sz="875" b="0" i="0" u="none" strike="noStrike" baseline="0">
                <a:solidFill>
                  <a:srgbClr val="000000"/>
                </a:solidFill>
                <a:latin typeface="Arial"/>
                <a:ea typeface="Arial"/>
                <a:cs typeface="Arial"/>
              </a:defRPr>
            </a:pPr>
            <a:endParaRPr lang="cs-CZ"/>
          </a:p>
        </c:txPr>
        <c:crossAx val="195834240"/>
        <c:crosses val="autoZero"/>
        <c:crossBetween val="between"/>
      </c:valAx>
      <c:spPr>
        <a:solidFill>
          <a:srgbClr val="C0C0C0"/>
        </a:solidFill>
        <a:ln w="12700">
          <a:solidFill>
            <a:srgbClr val="808080"/>
          </a:solidFill>
          <a:prstDash val="solid"/>
        </a:ln>
      </c:spPr>
    </c:plotArea>
    <c:legend>
      <c:legendPos val="r"/>
      <c:layout>
        <c:manualLayout>
          <c:xMode val="edge"/>
          <c:yMode val="edge"/>
          <c:x val="0.68248772504091637"/>
          <c:y val="0.30041272992512996"/>
          <c:w val="0.30441898527004935"/>
          <c:h val="0.43621574482279135"/>
        </c:manualLayout>
      </c:layout>
      <c:overlay val="0"/>
      <c:spPr>
        <a:solidFill>
          <a:srgbClr val="FFFFFF"/>
        </a:solidFill>
        <a:ln w="3175">
          <a:solidFill>
            <a:srgbClr val="000000"/>
          </a:solidFill>
          <a:prstDash val="solid"/>
        </a:ln>
      </c:spPr>
      <c:txPr>
        <a:bodyPr/>
        <a:lstStyle/>
        <a:p>
          <a:pPr>
            <a:defRPr sz="1400" b="0" i="0" u="none" strike="noStrike" baseline="0">
              <a:solidFill>
                <a:srgbClr val="000000"/>
              </a:solidFill>
              <a:latin typeface="Arial"/>
              <a:ea typeface="Arial"/>
              <a:cs typeface="Arial"/>
            </a:defRPr>
          </a:pPr>
          <a:endParaRPr lang="cs-CZ"/>
        </a:p>
      </c:txPr>
    </c:legend>
    <c:plotVisOnly val="1"/>
    <c:dispBlanksAs val="gap"/>
    <c:showDLblsOverMax val="0"/>
  </c:chart>
  <c:spPr>
    <a:solidFill>
      <a:srgbClr val="FFFFFF"/>
    </a:solidFill>
    <a:ln w="3175">
      <a:solidFill>
        <a:srgbClr val="000000"/>
      </a:solidFill>
      <a:prstDash val="solid"/>
    </a:ln>
  </c:spPr>
  <c:txPr>
    <a:bodyPr/>
    <a:lstStyle/>
    <a:p>
      <a:pPr>
        <a:defRPr sz="875" b="0" i="0" u="none" strike="noStrike" baseline="0">
          <a:solidFill>
            <a:srgbClr val="000000"/>
          </a:solidFill>
          <a:latin typeface="Arial"/>
          <a:ea typeface="Arial"/>
          <a:cs typeface="Arial"/>
        </a:defRPr>
      </a:pPr>
      <a:endParaRPr lang="cs-CZ"/>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200"/>
            </a:pPr>
            <a:r>
              <a:rPr lang="en-US" sz="2200" b="1" i="0" baseline="0" dirty="0" err="1" smtClean="0">
                <a:effectLst/>
              </a:rPr>
              <a:t>Frekvence</a:t>
            </a:r>
            <a:r>
              <a:rPr lang="en-US" sz="2200" b="1" i="0" baseline="0" dirty="0" smtClean="0">
                <a:effectLst/>
              </a:rPr>
              <a:t> </a:t>
            </a:r>
            <a:r>
              <a:rPr lang="cs-CZ" sz="2200" b="1" i="0" baseline="0" dirty="0" smtClean="0">
                <a:effectLst/>
              </a:rPr>
              <a:t>užití marihuany (15-64),</a:t>
            </a:r>
            <a:r>
              <a:rPr lang="en-US" sz="2200" b="1" i="0" baseline="0" dirty="0" smtClean="0">
                <a:effectLst/>
              </a:rPr>
              <a:t> </a:t>
            </a:r>
            <a:endParaRPr lang="cs-CZ" sz="2200" b="1" i="0" baseline="0" dirty="0" smtClean="0">
              <a:effectLst/>
            </a:endParaRPr>
          </a:p>
          <a:p>
            <a:pPr>
              <a:defRPr sz="2200"/>
            </a:pPr>
            <a:r>
              <a:rPr lang="cs-CZ" sz="1400" b="1" i="1" baseline="0" dirty="0" smtClean="0">
                <a:effectLst/>
              </a:rPr>
              <a:t>zdroj: </a:t>
            </a:r>
            <a:r>
              <a:rPr lang="cs-CZ" sz="1400" b="1" i="1" baseline="0" dirty="0">
                <a:effectLst/>
              </a:rPr>
              <a:t>EMCDDA, NSDUH 2008</a:t>
            </a:r>
            <a:endParaRPr lang="cs-CZ" sz="1400" i="1" dirty="0">
              <a:effectLst/>
            </a:endParaRPr>
          </a:p>
        </c:rich>
      </c:tx>
      <c:layout>
        <c:manualLayout>
          <c:xMode val="edge"/>
          <c:yMode val="edge"/>
          <c:x val="0.30623296811254719"/>
          <c:y val="3.055829469914392E-2"/>
        </c:manualLayout>
      </c:layout>
      <c:overlay val="0"/>
    </c:title>
    <c:autoTitleDeleted val="0"/>
    <c:plotArea>
      <c:layout>
        <c:manualLayout>
          <c:layoutTarget val="inner"/>
          <c:xMode val="edge"/>
          <c:yMode val="edge"/>
          <c:x val="0.16853114944092781"/>
          <c:y val="0.15672224939465254"/>
          <c:w val="0.80628686985253417"/>
          <c:h val="0.61355464107636837"/>
        </c:manualLayout>
      </c:layout>
      <c:barChart>
        <c:barDir val="col"/>
        <c:grouping val="stacked"/>
        <c:varyColors val="0"/>
        <c:ser>
          <c:idx val="6"/>
          <c:order val="0"/>
          <c:tx>
            <c:strRef>
              <c:f>parti!$K$41</c:f>
              <c:strCache>
                <c:ptCount val="1"/>
                <c:pt idx="0">
                  <c:v>20+   days/30 (%)</c:v>
                </c:pt>
              </c:strCache>
            </c:strRef>
          </c:tx>
          <c:spPr>
            <a:solidFill>
              <a:srgbClr val="C00000"/>
            </a:solidFill>
          </c:spPr>
          <c:invertIfNegative val="0"/>
          <c:cat>
            <c:strRef>
              <c:f>parti!$B$42:$B$55</c:f>
              <c:strCache>
                <c:ptCount val="14"/>
                <c:pt idx="0">
                  <c:v>Spain</c:v>
                </c:pt>
                <c:pt idx="1">
                  <c:v>Czech Republic</c:v>
                </c:pt>
                <c:pt idx="2">
                  <c:v>United states</c:v>
                </c:pt>
                <c:pt idx="3">
                  <c:v>Italy</c:v>
                </c:pt>
                <c:pt idx="4">
                  <c:v>France</c:v>
                </c:pt>
                <c:pt idx="5">
                  <c:v>Austria</c:v>
                </c:pt>
                <c:pt idx="6">
                  <c:v>Germany</c:v>
                </c:pt>
                <c:pt idx="7">
                  <c:v>Netherlands</c:v>
                </c:pt>
                <c:pt idx="8">
                  <c:v>Denmark</c:v>
                </c:pt>
                <c:pt idx="9">
                  <c:v>Ireland</c:v>
                </c:pt>
                <c:pt idx="10">
                  <c:v>Portugal</c:v>
                </c:pt>
                <c:pt idx="11">
                  <c:v>Norway</c:v>
                </c:pt>
                <c:pt idx="12">
                  <c:v>Cyprus</c:v>
                </c:pt>
                <c:pt idx="13">
                  <c:v>Greece</c:v>
                </c:pt>
              </c:strCache>
            </c:strRef>
          </c:cat>
          <c:val>
            <c:numRef>
              <c:f>parti!$K$42:$K$55</c:f>
              <c:numCache>
                <c:formatCode>0.0%</c:formatCode>
                <c:ptCount val="14"/>
                <c:pt idx="0">
                  <c:v>2.6969999999999997E-2</c:v>
                </c:pt>
                <c:pt idx="1">
                  <c:v>8.0000000000000002E-3</c:v>
                </c:pt>
                <c:pt idx="2" formatCode="0.00%">
                  <c:v>1.9E-2</c:v>
                </c:pt>
                <c:pt idx="3">
                  <c:v>1.0208E-2</c:v>
                </c:pt>
                <c:pt idx="4">
                  <c:v>1.5551999999999998E-2</c:v>
                </c:pt>
                <c:pt idx="5">
                  <c:v>9.7660000000000004E-3</c:v>
                </c:pt>
                <c:pt idx="6">
                  <c:v>7.9559999999999995E-3</c:v>
                </c:pt>
                <c:pt idx="7">
                  <c:v>7.5899999999999995E-3</c:v>
                </c:pt>
                <c:pt idx="8">
                  <c:v>4.1340000000000005E-3</c:v>
                </c:pt>
                <c:pt idx="9">
                  <c:v>6.3439999999999998E-3</c:v>
                </c:pt>
                <c:pt idx="10">
                  <c:v>1.0584E-2</c:v>
                </c:pt>
                <c:pt idx="11">
                  <c:v>2.794E-3</c:v>
                </c:pt>
                <c:pt idx="12">
                  <c:v>1.82E-3</c:v>
                </c:pt>
                <c:pt idx="13">
                  <c:v>1.1070000000000001E-3</c:v>
                </c:pt>
              </c:numCache>
            </c:numRef>
          </c:val>
        </c:ser>
        <c:ser>
          <c:idx val="5"/>
          <c:order val="1"/>
          <c:tx>
            <c:strRef>
              <c:f>parti!$J$41</c:f>
              <c:strCache>
                <c:ptCount val="1"/>
                <c:pt idx="0">
                  <c:v>10 to 19 days/30 (%)</c:v>
                </c:pt>
              </c:strCache>
            </c:strRef>
          </c:tx>
          <c:spPr>
            <a:solidFill>
              <a:schemeClr val="bg1">
                <a:lumMod val="85000"/>
              </a:schemeClr>
            </a:solidFill>
          </c:spPr>
          <c:invertIfNegative val="0"/>
          <c:cat>
            <c:strRef>
              <c:f>parti!$B$42:$B$55</c:f>
              <c:strCache>
                <c:ptCount val="14"/>
                <c:pt idx="0">
                  <c:v>Spain</c:v>
                </c:pt>
                <c:pt idx="1">
                  <c:v>Czech Republic</c:v>
                </c:pt>
                <c:pt idx="2">
                  <c:v>United states</c:v>
                </c:pt>
                <c:pt idx="3">
                  <c:v>Italy</c:v>
                </c:pt>
                <c:pt idx="4">
                  <c:v>France</c:v>
                </c:pt>
                <c:pt idx="5">
                  <c:v>Austria</c:v>
                </c:pt>
                <c:pt idx="6">
                  <c:v>Germany</c:v>
                </c:pt>
                <c:pt idx="7">
                  <c:v>Netherlands</c:v>
                </c:pt>
                <c:pt idx="8">
                  <c:v>Denmark</c:v>
                </c:pt>
                <c:pt idx="9">
                  <c:v>Ireland</c:v>
                </c:pt>
                <c:pt idx="10">
                  <c:v>Portugal</c:v>
                </c:pt>
                <c:pt idx="11">
                  <c:v>Norway</c:v>
                </c:pt>
                <c:pt idx="12">
                  <c:v>Cyprus</c:v>
                </c:pt>
                <c:pt idx="13">
                  <c:v>Greece</c:v>
                </c:pt>
              </c:strCache>
            </c:strRef>
          </c:cat>
          <c:val>
            <c:numRef>
              <c:f>parti!$J$42:$J$55</c:f>
              <c:numCache>
                <c:formatCode>0.0%</c:formatCode>
                <c:ptCount val="14"/>
                <c:pt idx="0">
                  <c:v>1.2788999999999998E-2</c:v>
                </c:pt>
                <c:pt idx="1">
                  <c:v>1.4E-2</c:v>
                </c:pt>
                <c:pt idx="2" formatCode="0.00%">
                  <c:v>1.2E-2</c:v>
                </c:pt>
                <c:pt idx="3">
                  <c:v>5.9159999999999994E-3</c:v>
                </c:pt>
                <c:pt idx="4">
                  <c:v>7.2959999999999995E-3</c:v>
                </c:pt>
                <c:pt idx="5">
                  <c:v>3.4199999999999994E-3</c:v>
                </c:pt>
                <c:pt idx="6">
                  <c:v>4.7939999999999997E-3</c:v>
                </c:pt>
                <c:pt idx="7">
                  <c:v>8.9099999999999995E-3</c:v>
                </c:pt>
                <c:pt idx="8">
                  <c:v>1.9499999999999999E-3</c:v>
                </c:pt>
                <c:pt idx="9">
                  <c:v>2.6780000000000003E-3</c:v>
                </c:pt>
                <c:pt idx="10">
                  <c:v>5.6159999999999995E-3</c:v>
                </c:pt>
                <c:pt idx="11">
                  <c:v>4.8840000000000003E-3</c:v>
                </c:pt>
                <c:pt idx="12">
                  <c:v>1.2179999999999999E-3</c:v>
                </c:pt>
                <c:pt idx="13">
                  <c:v>1.7009999999999998E-3</c:v>
                </c:pt>
              </c:numCache>
            </c:numRef>
          </c:val>
        </c:ser>
        <c:ser>
          <c:idx val="4"/>
          <c:order val="2"/>
          <c:tx>
            <c:strRef>
              <c:f>parti!$I$41</c:f>
              <c:strCache>
                <c:ptCount val="1"/>
                <c:pt idx="0">
                  <c:v>4 to 9 days/30 (%)</c:v>
                </c:pt>
              </c:strCache>
            </c:strRef>
          </c:tx>
          <c:spPr>
            <a:solidFill>
              <a:schemeClr val="bg1">
                <a:lumMod val="50000"/>
              </a:schemeClr>
            </a:solidFill>
          </c:spPr>
          <c:invertIfNegative val="0"/>
          <c:cat>
            <c:strRef>
              <c:f>parti!$B$42:$B$55</c:f>
              <c:strCache>
                <c:ptCount val="14"/>
                <c:pt idx="0">
                  <c:v>Spain</c:v>
                </c:pt>
                <c:pt idx="1">
                  <c:v>Czech Republic</c:v>
                </c:pt>
                <c:pt idx="2">
                  <c:v>United states</c:v>
                </c:pt>
                <c:pt idx="3">
                  <c:v>Italy</c:v>
                </c:pt>
                <c:pt idx="4">
                  <c:v>France</c:v>
                </c:pt>
                <c:pt idx="5">
                  <c:v>Austria</c:v>
                </c:pt>
                <c:pt idx="6">
                  <c:v>Germany</c:v>
                </c:pt>
                <c:pt idx="7">
                  <c:v>Netherlands</c:v>
                </c:pt>
                <c:pt idx="8">
                  <c:v>Denmark</c:v>
                </c:pt>
                <c:pt idx="9">
                  <c:v>Ireland</c:v>
                </c:pt>
                <c:pt idx="10">
                  <c:v>Portugal</c:v>
                </c:pt>
                <c:pt idx="11">
                  <c:v>Norway</c:v>
                </c:pt>
                <c:pt idx="12">
                  <c:v>Cyprus</c:v>
                </c:pt>
                <c:pt idx="13">
                  <c:v>Greece</c:v>
                </c:pt>
              </c:strCache>
            </c:strRef>
          </c:cat>
          <c:val>
            <c:numRef>
              <c:f>parti!$I$42:$I$55</c:f>
              <c:numCache>
                <c:formatCode>0.0%</c:formatCode>
                <c:ptCount val="14"/>
                <c:pt idx="0">
                  <c:v>1.9661999999999999E-2</c:v>
                </c:pt>
                <c:pt idx="1">
                  <c:v>2.7E-2</c:v>
                </c:pt>
                <c:pt idx="2" formatCode="0.00%">
                  <c:v>1.6E-2</c:v>
                </c:pt>
                <c:pt idx="3">
                  <c:v>1.4209999999999999E-2</c:v>
                </c:pt>
                <c:pt idx="4">
                  <c:v>8.0159999999999988E-3</c:v>
                </c:pt>
                <c:pt idx="5">
                  <c:v>6.3459999999999992E-3</c:v>
                </c:pt>
                <c:pt idx="6">
                  <c:v>5.2699999999999995E-3</c:v>
                </c:pt>
                <c:pt idx="7">
                  <c:v>4.0260000000000001E-3</c:v>
                </c:pt>
                <c:pt idx="8">
                  <c:v>4.8360000000000009E-3</c:v>
                </c:pt>
                <c:pt idx="9">
                  <c:v>7.358E-3</c:v>
                </c:pt>
                <c:pt idx="10">
                  <c:v>3.3600000000000001E-3</c:v>
                </c:pt>
                <c:pt idx="11">
                  <c:v>5.2360000000000011E-3</c:v>
                </c:pt>
                <c:pt idx="12">
                  <c:v>2.4219999999999997E-3</c:v>
                </c:pt>
                <c:pt idx="13">
                  <c:v>6.0300000000000002E-4</c:v>
                </c:pt>
              </c:numCache>
            </c:numRef>
          </c:val>
        </c:ser>
        <c:ser>
          <c:idx val="3"/>
          <c:order val="3"/>
          <c:tx>
            <c:strRef>
              <c:f>parti!$H$41</c:f>
              <c:strCache>
                <c:ptCount val="1"/>
                <c:pt idx="0">
                  <c:v>1 to 3 days/30 (%)</c:v>
                </c:pt>
              </c:strCache>
            </c:strRef>
          </c:tx>
          <c:spPr>
            <a:solidFill>
              <a:schemeClr val="tx1"/>
            </a:solidFill>
          </c:spPr>
          <c:invertIfNegative val="0"/>
          <c:dPt>
            <c:idx val="0"/>
            <c:invertIfNegative val="0"/>
            <c:bubble3D val="0"/>
            <c:spPr>
              <a:solidFill>
                <a:schemeClr val="tx1"/>
              </a:solidFill>
              <a:effectLst>
                <a:outerShdw blurRad="50800" dist="50800" dir="5400000" algn="ctr" rotWithShape="0">
                  <a:schemeClr val="accent3"/>
                </a:outerShdw>
              </a:effectLst>
            </c:spPr>
          </c:dPt>
          <c:cat>
            <c:strRef>
              <c:f>parti!$B$42:$B$55</c:f>
              <c:strCache>
                <c:ptCount val="14"/>
                <c:pt idx="0">
                  <c:v>Spain</c:v>
                </c:pt>
                <c:pt idx="1">
                  <c:v>Czech Republic</c:v>
                </c:pt>
                <c:pt idx="2">
                  <c:v>United states</c:v>
                </c:pt>
                <c:pt idx="3">
                  <c:v>Italy</c:v>
                </c:pt>
                <c:pt idx="4">
                  <c:v>France</c:v>
                </c:pt>
                <c:pt idx="5">
                  <c:v>Austria</c:v>
                </c:pt>
                <c:pt idx="6">
                  <c:v>Germany</c:v>
                </c:pt>
                <c:pt idx="7">
                  <c:v>Netherlands</c:v>
                </c:pt>
                <c:pt idx="8">
                  <c:v>Denmark</c:v>
                </c:pt>
                <c:pt idx="9">
                  <c:v>Ireland</c:v>
                </c:pt>
                <c:pt idx="10">
                  <c:v>Portugal</c:v>
                </c:pt>
                <c:pt idx="11">
                  <c:v>Norway</c:v>
                </c:pt>
                <c:pt idx="12">
                  <c:v>Cyprus</c:v>
                </c:pt>
                <c:pt idx="13">
                  <c:v>Greece</c:v>
                </c:pt>
              </c:strCache>
            </c:strRef>
          </c:cat>
          <c:val>
            <c:numRef>
              <c:f>parti!$H$42:$H$55</c:f>
              <c:numCache>
                <c:formatCode>0.0%</c:formatCode>
                <c:ptCount val="14"/>
                <c:pt idx="0">
                  <c:v>2.7665999999999996E-2</c:v>
                </c:pt>
                <c:pt idx="1">
                  <c:v>3.5999999999999997E-2</c:v>
                </c:pt>
                <c:pt idx="2" formatCode="0.00%">
                  <c:v>2.7E-2</c:v>
                </c:pt>
                <c:pt idx="3">
                  <c:v>2.7607999999999997E-2</c:v>
                </c:pt>
                <c:pt idx="4">
                  <c:v>1.7136000000000002E-2</c:v>
                </c:pt>
                <c:pt idx="5">
                  <c:v>1.8468000000000002E-2</c:v>
                </c:pt>
                <c:pt idx="6">
                  <c:v>1.5979999999999998E-2</c:v>
                </c:pt>
                <c:pt idx="7">
                  <c:v>1.2473999999999997E-2</c:v>
                </c:pt>
                <c:pt idx="8">
                  <c:v>1.5080000000000001E-2</c:v>
                </c:pt>
                <c:pt idx="9">
                  <c:v>9.6200000000000001E-3</c:v>
                </c:pt>
                <c:pt idx="10">
                  <c:v>4.4399999999999995E-3</c:v>
                </c:pt>
                <c:pt idx="11">
                  <c:v>9.0860000000000003E-3</c:v>
                </c:pt>
                <c:pt idx="12">
                  <c:v>8.539999999999999E-3</c:v>
                </c:pt>
                <c:pt idx="13">
                  <c:v>5.5890000000000002E-3</c:v>
                </c:pt>
              </c:numCache>
            </c:numRef>
          </c:val>
        </c:ser>
        <c:dLbls>
          <c:showLegendKey val="0"/>
          <c:showVal val="0"/>
          <c:showCatName val="0"/>
          <c:showSerName val="0"/>
          <c:showPercent val="0"/>
          <c:showBubbleSize val="0"/>
        </c:dLbls>
        <c:gapWidth val="95"/>
        <c:overlap val="100"/>
        <c:axId val="195885696"/>
        <c:axId val="195760512"/>
      </c:barChart>
      <c:catAx>
        <c:axId val="195885696"/>
        <c:scaling>
          <c:orientation val="minMax"/>
        </c:scaling>
        <c:delete val="0"/>
        <c:axPos val="b"/>
        <c:numFmt formatCode="General" sourceLinked="1"/>
        <c:majorTickMark val="none"/>
        <c:minorTickMark val="none"/>
        <c:tickLblPos val="nextTo"/>
        <c:crossAx val="195760512"/>
        <c:crosses val="autoZero"/>
        <c:auto val="1"/>
        <c:lblAlgn val="ctr"/>
        <c:lblOffset val="100"/>
        <c:noMultiLvlLbl val="0"/>
      </c:catAx>
      <c:valAx>
        <c:axId val="195760512"/>
        <c:scaling>
          <c:orientation val="minMax"/>
        </c:scaling>
        <c:delete val="0"/>
        <c:axPos val="l"/>
        <c:majorGridlines/>
        <c:title>
          <c:tx>
            <c:rich>
              <a:bodyPr/>
              <a:lstStyle/>
              <a:p>
                <a:pPr>
                  <a:defRPr/>
                </a:pPr>
                <a:r>
                  <a:rPr lang="cs-CZ"/>
                  <a:t>%</a:t>
                </a:r>
                <a:r>
                  <a:rPr lang="cs-CZ" baseline="0"/>
                  <a:t> of general popuplation 15 - 64</a:t>
                </a:r>
                <a:endParaRPr lang="cs-CZ"/>
              </a:p>
            </c:rich>
          </c:tx>
          <c:layout/>
          <c:overlay val="0"/>
        </c:title>
        <c:numFmt formatCode="0.0%" sourceLinked="1"/>
        <c:majorTickMark val="none"/>
        <c:minorTickMark val="none"/>
        <c:tickLblPos val="nextTo"/>
        <c:crossAx val="195885696"/>
        <c:crosses val="autoZero"/>
        <c:crossBetween val="between"/>
      </c:valAx>
      <c:dTable>
        <c:showHorzBorder val="1"/>
        <c:showVertBorder val="1"/>
        <c:showOutline val="1"/>
        <c:showKeys val="1"/>
        <c:txPr>
          <a:bodyPr/>
          <a:lstStyle/>
          <a:p>
            <a:pPr rtl="0">
              <a:defRPr sz="900"/>
            </a:pPr>
            <a:endParaRPr lang="cs-CZ"/>
          </a:p>
        </c:txPr>
      </c:dTable>
    </c:plotArea>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cdr:x>
      <cdr:y>0.60106</cdr:y>
    </cdr:from>
    <cdr:to>
      <cdr:x>1</cdr:x>
      <cdr:y>0.95541</cdr:y>
    </cdr:to>
    <cdr:sp macro="" textlink="">
      <cdr:nvSpPr>
        <cdr:cNvPr id="4" name="TextovéPole 3"/>
        <cdr:cNvSpPr txBox="1"/>
      </cdr:nvSpPr>
      <cdr:spPr>
        <a:xfrm xmlns:a="http://schemas.openxmlformats.org/drawingml/2006/main">
          <a:off x="0" y="3252787"/>
          <a:ext cx="8459787" cy="19177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cs-CZ" sz="2400" b="1" dirty="0" smtClean="0"/>
            <a:t>Respondenti CS 2008</a:t>
          </a:r>
          <a:r>
            <a:rPr lang="cs-CZ" sz="2400" dirty="0" smtClean="0"/>
            <a:t>: </a:t>
          </a:r>
          <a:r>
            <a:rPr lang="cs-CZ" sz="2400" i="1" dirty="0" smtClean="0"/>
            <a:t>variabilita v cenách marihuany</a:t>
          </a:r>
        </a:p>
        <a:p xmlns:a="http://schemas.openxmlformats.org/drawingml/2006/main">
          <a:r>
            <a:rPr lang="cs-CZ" sz="2400" b="1" dirty="0" smtClean="0"/>
            <a:t>Respondenti kvalitativní studie</a:t>
          </a:r>
          <a:r>
            <a:rPr lang="cs-CZ" sz="2400" dirty="0" smtClean="0"/>
            <a:t>: </a:t>
          </a:r>
          <a:r>
            <a:rPr lang="cs-CZ" sz="2400" i="1" dirty="0" smtClean="0"/>
            <a:t>pokles cen 200 Kč / 1g</a:t>
          </a:r>
        </a:p>
        <a:p xmlns:a="http://schemas.openxmlformats.org/drawingml/2006/main">
          <a:pPr lvl="1"/>
          <a:r>
            <a:rPr lang="cs-CZ" sz="2200" i="1" dirty="0" smtClean="0"/>
            <a:t>- v policejních statistikách se dosud nepromítlo ?</a:t>
          </a:r>
        </a:p>
        <a:p xmlns:a="http://schemas.openxmlformats.org/drawingml/2006/main">
          <a:pPr lvl="1"/>
          <a:r>
            <a:rPr lang="cs-CZ" sz="2200" i="1" dirty="0" smtClean="0"/>
            <a:t>- v policejních statistikách se ani nepromítne: nákup u 	známých – není na otevřeném trhu</a:t>
          </a:r>
          <a:endParaRPr lang="en-GB" sz="2200" i="1" dirty="0" smtClean="0"/>
        </a:p>
        <a:p xmlns:a="http://schemas.openxmlformats.org/drawingml/2006/main">
          <a:endParaRPr lang="en-GB"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1" y="0"/>
            <a:ext cx="2946448" cy="496017"/>
          </a:xfrm>
          <a:prstGeom prst="rect">
            <a:avLst/>
          </a:prstGeom>
          <a:noFill/>
          <a:ln w="9525">
            <a:noFill/>
            <a:miter lim="800000"/>
            <a:headEnd/>
            <a:tailEnd/>
          </a:ln>
          <a:effectLst/>
        </p:spPr>
        <p:txBody>
          <a:bodyPr vert="horz" wrap="square" lIns="90974" tIns="45487" rIns="90974" bIns="45487" numCol="1" anchor="t" anchorCtr="0" compatLnSpc="1">
            <a:prstTxWarp prst="textNoShape">
              <a:avLst/>
            </a:prstTxWarp>
          </a:bodyPr>
          <a:lstStyle>
            <a:lvl1pPr eaLnBrk="0" hangingPunct="0">
              <a:defRPr sz="1200"/>
            </a:lvl1pPr>
          </a:lstStyle>
          <a:p>
            <a:pPr>
              <a:defRPr/>
            </a:pPr>
            <a:endParaRPr lang="cs-CZ"/>
          </a:p>
        </p:txBody>
      </p:sp>
      <p:sp>
        <p:nvSpPr>
          <p:cNvPr id="124931" name="Rectangle 3"/>
          <p:cNvSpPr>
            <a:spLocks noGrp="1" noChangeArrowheads="1"/>
          </p:cNvSpPr>
          <p:nvPr>
            <p:ph type="dt" sz="quarter" idx="1"/>
          </p:nvPr>
        </p:nvSpPr>
        <p:spPr bwMode="auto">
          <a:xfrm>
            <a:off x="3851227" y="0"/>
            <a:ext cx="2944869" cy="496017"/>
          </a:xfrm>
          <a:prstGeom prst="rect">
            <a:avLst/>
          </a:prstGeom>
          <a:noFill/>
          <a:ln w="9525">
            <a:noFill/>
            <a:miter lim="800000"/>
            <a:headEnd/>
            <a:tailEnd/>
          </a:ln>
          <a:effectLst/>
        </p:spPr>
        <p:txBody>
          <a:bodyPr vert="horz" wrap="square" lIns="90974" tIns="45487" rIns="90974" bIns="45487" numCol="1" anchor="t" anchorCtr="0" compatLnSpc="1">
            <a:prstTxWarp prst="textNoShape">
              <a:avLst/>
            </a:prstTxWarp>
          </a:bodyPr>
          <a:lstStyle>
            <a:lvl1pPr algn="r" eaLnBrk="0" hangingPunct="0">
              <a:defRPr sz="1200"/>
            </a:lvl1pPr>
          </a:lstStyle>
          <a:p>
            <a:pPr>
              <a:defRPr/>
            </a:pPr>
            <a:fld id="{21296A76-C9E1-4FA0-B246-1BA3EC868F83}" type="datetimeFigureOut">
              <a:rPr lang="cs-CZ"/>
              <a:pPr>
                <a:defRPr/>
              </a:pPr>
              <a:t>12.4.2011</a:t>
            </a:fld>
            <a:endParaRPr lang="cs-CZ"/>
          </a:p>
        </p:txBody>
      </p:sp>
      <p:sp>
        <p:nvSpPr>
          <p:cNvPr id="124932" name="Rectangle 4"/>
          <p:cNvSpPr>
            <a:spLocks noGrp="1" noChangeArrowheads="1"/>
          </p:cNvSpPr>
          <p:nvPr>
            <p:ph type="ftr" sz="quarter" idx="2"/>
          </p:nvPr>
        </p:nvSpPr>
        <p:spPr bwMode="auto">
          <a:xfrm>
            <a:off x="1" y="9432217"/>
            <a:ext cx="2946448" cy="496017"/>
          </a:xfrm>
          <a:prstGeom prst="rect">
            <a:avLst/>
          </a:prstGeom>
          <a:noFill/>
          <a:ln w="9525">
            <a:noFill/>
            <a:miter lim="800000"/>
            <a:headEnd/>
            <a:tailEnd/>
          </a:ln>
          <a:effectLst/>
        </p:spPr>
        <p:txBody>
          <a:bodyPr vert="horz" wrap="square" lIns="90974" tIns="45487" rIns="90974" bIns="45487" numCol="1" anchor="b" anchorCtr="0" compatLnSpc="1">
            <a:prstTxWarp prst="textNoShape">
              <a:avLst/>
            </a:prstTxWarp>
          </a:bodyPr>
          <a:lstStyle>
            <a:lvl1pPr eaLnBrk="0" hangingPunct="0">
              <a:defRPr sz="1200"/>
            </a:lvl1pPr>
          </a:lstStyle>
          <a:p>
            <a:pPr>
              <a:defRPr/>
            </a:pPr>
            <a:endParaRPr lang="cs-CZ"/>
          </a:p>
        </p:txBody>
      </p:sp>
      <p:sp>
        <p:nvSpPr>
          <p:cNvPr id="124933" name="Rectangle 5"/>
          <p:cNvSpPr>
            <a:spLocks noGrp="1" noChangeArrowheads="1"/>
          </p:cNvSpPr>
          <p:nvPr>
            <p:ph type="sldNum" sz="quarter" idx="3"/>
          </p:nvPr>
        </p:nvSpPr>
        <p:spPr bwMode="auto">
          <a:xfrm>
            <a:off x="3851227" y="9432217"/>
            <a:ext cx="2944869" cy="496017"/>
          </a:xfrm>
          <a:prstGeom prst="rect">
            <a:avLst/>
          </a:prstGeom>
          <a:noFill/>
          <a:ln w="9525">
            <a:noFill/>
            <a:miter lim="800000"/>
            <a:headEnd/>
            <a:tailEnd/>
          </a:ln>
          <a:effectLst/>
        </p:spPr>
        <p:txBody>
          <a:bodyPr vert="horz" wrap="square" lIns="90974" tIns="45487" rIns="90974" bIns="45487" numCol="1" anchor="b" anchorCtr="0" compatLnSpc="1">
            <a:prstTxWarp prst="textNoShape">
              <a:avLst/>
            </a:prstTxWarp>
          </a:bodyPr>
          <a:lstStyle>
            <a:lvl1pPr algn="r" eaLnBrk="0" hangingPunct="0">
              <a:defRPr sz="1200"/>
            </a:lvl1pPr>
          </a:lstStyle>
          <a:p>
            <a:pPr>
              <a:defRPr/>
            </a:pPr>
            <a:fld id="{C9D63C33-F9B3-4C57-9C6A-21221A3BCAB1}" type="slidenum">
              <a:rPr lang="cs-CZ"/>
              <a:pPr>
                <a:defRPr/>
              </a:pPr>
              <a:t>‹#›</a:t>
            </a:fld>
            <a:endParaRPr lang="cs-CZ"/>
          </a:p>
        </p:txBody>
      </p:sp>
    </p:spTree>
    <p:extLst>
      <p:ext uri="{BB962C8B-B14F-4D97-AF65-F5344CB8AC3E}">
        <p14:creationId xmlns:p14="http://schemas.microsoft.com/office/powerpoint/2010/main" val="5124261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0"/>
            <a:ext cx="2946448" cy="496017"/>
          </a:xfrm>
          <a:prstGeom prst="rect">
            <a:avLst/>
          </a:prstGeom>
          <a:noFill/>
          <a:ln w="9525">
            <a:noFill/>
            <a:miter lim="800000"/>
            <a:headEnd/>
            <a:tailEnd/>
          </a:ln>
        </p:spPr>
        <p:txBody>
          <a:bodyPr vert="horz" wrap="square" lIns="88236" tIns="44118" rIns="88236" bIns="44118" numCol="1" anchor="t" anchorCtr="0" compatLnSpc="1">
            <a:prstTxWarp prst="textNoShape">
              <a:avLst/>
            </a:prstTxWarp>
          </a:bodyPr>
          <a:lstStyle>
            <a:lvl1pPr defTabSz="882887">
              <a:defRPr sz="1200"/>
            </a:lvl1pPr>
          </a:lstStyle>
          <a:p>
            <a:pPr>
              <a:defRPr/>
            </a:pPr>
            <a:endParaRPr lang="cs-CZ"/>
          </a:p>
        </p:txBody>
      </p:sp>
      <p:sp>
        <p:nvSpPr>
          <p:cNvPr id="7171" name="Rectangle 3"/>
          <p:cNvSpPr>
            <a:spLocks noGrp="1" noChangeArrowheads="1"/>
          </p:cNvSpPr>
          <p:nvPr>
            <p:ph type="dt" idx="1"/>
          </p:nvPr>
        </p:nvSpPr>
        <p:spPr bwMode="auto">
          <a:xfrm>
            <a:off x="3849648" y="0"/>
            <a:ext cx="2946448" cy="496017"/>
          </a:xfrm>
          <a:prstGeom prst="rect">
            <a:avLst/>
          </a:prstGeom>
          <a:noFill/>
          <a:ln w="9525">
            <a:noFill/>
            <a:miter lim="800000"/>
            <a:headEnd/>
            <a:tailEnd/>
          </a:ln>
        </p:spPr>
        <p:txBody>
          <a:bodyPr vert="horz" wrap="square" lIns="88236" tIns="44118" rIns="88236" bIns="44118" numCol="1" anchor="t" anchorCtr="0" compatLnSpc="1">
            <a:prstTxWarp prst="textNoShape">
              <a:avLst/>
            </a:prstTxWarp>
          </a:bodyPr>
          <a:lstStyle>
            <a:lvl1pPr algn="r" defTabSz="882887">
              <a:defRPr sz="1200"/>
            </a:lvl1pPr>
          </a:lstStyle>
          <a:p>
            <a:pPr>
              <a:defRPr/>
            </a:pPr>
            <a:endParaRPr lang="cs-CZ"/>
          </a:p>
        </p:txBody>
      </p:sp>
      <p:sp>
        <p:nvSpPr>
          <p:cNvPr id="18436" name="Rectangle 4"/>
          <p:cNvSpPr>
            <a:spLocks noGrp="1" noRot="1" noChangeAspect="1" noChangeArrowheads="1" noTextEdit="1"/>
          </p:cNvSpPr>
          <p:nvPr>
            <p:ph type="sldImg" idx="2"/>
          </p:nvPr>
        </p:nvSpPr>
        <p:spPr bwMode="auto">
          <a:xfrm>
            <a:off x="917575" y="746125"/>
            <a:ext cx="4962525" cy="3722688"/>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78978" y="4716898"/>
            <a:ext cx="5439719" cy="4467310"/>
          </a:xfrm>
          <a:prstGeom prst="rect">
            <a:avLst/>
          </a:prstGeom>
          <a:noFill/>
          <a:ln w="9525">
            <a:noFill/>
            <a:miter lim="800000"/>
            <a:headEnd/>
            <a:tailEnd/>
          </a:ln>
        </p:spPr>
        <p:txBody>
          <a:bodyPr vert="horz" wrap="square" lIns="88236" tIns="44118" rIns="88236" bIns="44118" numCol="1" anchor="t" anchorCtr="0" compatLnSpc="1">
            <a:prstTxWarp prst="textNoShape">
              <a:avLst/>
            </a:prstTxWarp>
          </a:bodyPr>
          <a:lstStyle/>
          <a:p>
            <a:pPr lvl="0"/>
            <a:r>
              <a:rPr lang="en-US" noProof="0" smtClean="0"/>
              <a:t>Klepnutím lze upravit styly předlohy textu.</a:t>
            </a:r>
          </a:p>
          <a:p>
            <a:pPr lvl="1"/>
            <a:r>
              <a:rPr lang="en-US" noProof="0" smtClean="0"/>
              <a:t>Druhá úroveň</a:t>
            </a:r>
          </a:p>
          <a:p>
            <a:pPr lvl="2"/>
            <a:r>
              <a:rPr lang="en-US" noProof="0" smtClean="0"/>
              <a:t>Třetí úroveň</a:t>
            </a:r>
          </a:p>
          <a:p>
            <a:pPr lvl="3"/>
            <a:r>
              <a:rPr lang="en-US" noProof="0" smtClean="0"/>
              <a:t>Čtvrtá úroveň</a:t>
            </a:r>
          </a:p>
          <a:p>
            <a:pPr lvl="4"/>
            <a:r>
              <a:rPr lang="en-US" noProof="0" smtClean="0"/>
              <a:t>Pátá úroveň</a:t>
            </a:r>
          </a:p>
        </p:txBody>
      </p:sp>
      <p:sp>
        <p:nvSpPr>
          <p:cNvPr id="7174" name="Rectangle 6"/>
          <p:cNvSpPr>
            <a:spLocks noGrp="1" noChangeArrowheads="1"/>
          </p:cNvSpPr>
          <p:nvPr>
            <p:ph type="ftr" sz="quarter" idx="4"/>
          </p:nvPr>
        </p:nvSpPr>
        <p:spPr bwMode="auto">
          <a:xfrm>
            <a:off x="1" y="9432217"/>
            <a:ext cx="2946448" cy="496017"/>
          </a:xfrm>
          <a:prstGeom prst="rect">
            <a:avLst/>
          </a:prstGeom>
          <a:noFill/>
          <a:ln w="9525">
            <a:noFill/>
            <a:miter lim="800000"/>
            <a:headEnd/>
            <a:tailEnd/>
          </a:ln>
        </p:spPr>
        <p:txBody>
          <a:bodyPr vert="horz" wrap="square" lIns="88236" tIns="44118" rIns="88236" bIns="44118" numCol="1" anchor="b" anchorCtr="0" compatLnSpc="1">
            <a:prstTxWarp prst="textNoShape">
              <a:avLst/>
            </a:prstTxWarp>
          </a:bodyPr>
          <a:lstStyle>
            <a:lvl1pPr defTabSz="882887">
              <a:defRPr sz="1200"/>
            </a:lvl1pPr>
          </a:lstStyle>
          <a:p>
            <a:pPr>
              <a:defRPr/>
            </a:pPr>
            <a:endParaRPr lang="cs-CZ"/>
          </a:p>
        </p:txBody>
      </p:sp>
      <p:sp>
        <p:nvSpPr>
          <p:cNvPr id="7175" name="Rectangle 7"/>
          <p:cNvSpPr>
            <a:spLocks noGrp="1" noChangeArrowheads="1"/>
          </p:cNvSpPr>
          <p:nvPr>
            <p:ph type="sldNum" sz="quarter" idx="5"/>
          </p:nvPr>
        </p:nvSpPr>
        <p:spPr bwMode="auto">
          <a:xfrm>
            <a:off x="3849648" y="9432217"/>
            <a:ext cx="2946448" cy="496017"/>
          </a:xfrm>
          <a:prstGeom prst="rect">
            <a:avLst/>
          </a:prstGeom>
          <a:noFill/>
          <a:ln w="9525">
            <a:noFill/>
            <a:miter lim="800000"/>
            <a:headEnd/>
            <a:tailEnd/>
          </a:ln>
        </p:spPr>
        <p:txBody>
          <a:bodyPr vert="horz" wrap="square" lIns="88236" tIns="44118" rIns="88236" bIns="44118" numCol="1" anchor="b" anchorCtr="0" compatLnSpc="1">
            <a:prstTxWarp prst="textNoShape">
              <a:avLst/>
            </a:prstTxWarp>
          </a:bodyPr>
          <a:lstStyle>
            <a:lvl1pPr algn="r" defTabSz="882887">
              <a:defRPr sz="1200"/>
            </a:lvl1pPr>
          </a:lstStyle>
          <a:p>
            <a:pPr>
              <a:defRPr/>
            </a:pPr>
            <a:fld id="{99D50D7E-37D1-4B3C-9A42-EFA5707D9E30}" type="slidenum">
              <a:rPr lang="en-US"/>
              <a:pPr>
                <a:defRPr/>
              </a:pPr>
              <a:t>‹#›</a:t>
            </a:fld>
            <a:endParaRPr lang="en-US"/>
          </a:p>
        </p:txBody>
      </p:sp>
    </p:spTree>
    <p:extLst>
      <p:ext uri="{BB962C8B-B14F-4D97-AF65-F5344CB8AC3E}">
        <p14:creationId xmlns:p14="http://schemas.microsoft.com/office/powerpoint/2010/main" val="22251459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1941513" y="2060575"/>
            <a:ext cx="5583237" cy="1470025"/>
          </a:xfrm>
        </p:spPr>
        <p:txBody>
          <a:bodyPr/>
          <a:lstStyle>
            <a:lvl1pPr>
              <a:defRPr sz="3600">
                <a:solidFill>
                  <a:schemeClr val="tx1"/>
                </a:solidFill>
              </a:defRPr>
            </a:lvl1pPr>
          </a:lstStyle>
          <a:p>
            <a:r>
              <a:rPr lang="en-US"/>
              <a:t>Klepnutím lze upravit styl předlohy nadpisů.</a:t>
            </a:r>
          </a:p>
        </p:txBody>
      </p:sp>
      <p:sp>
        <p:nvSpPr>
          <p:cNvPr id="14339" name="Rectangle 3"/>
          <p:cNvSpPr>
            <a:spLocks noGrp="1" noChangeArrowheads="1"/>
          </p:cNvSpPr>
          <p:nvPr>
            <p:ph type="subTitle" idx="1"/>
          </p:nvPr>
        </p:nvSpPr>
        <p:spPr>
          <a:xfrm>
            <a:off x="468313" y="5407025"/>
            <a:ext cx="8280400" cy="1079500"/>
          </a:xfrm>
        </p:spPr>
        <p:txBody>
          <a:bodyPr/>
          <a:lstStyle>
            <a:lvl1pPr marL="0" indent="0">
              <a:spcBef>
                <a:spcPct val="5000"/>
              </a:spcBef>
              <a:buFontTx/>
              <a:buNone/>
              <a:defRPr sz="2000"/>
            </a:lvl1pPr>
          </a:lstStyle>
          <a:p>
            <a:r>
              <a:rPr lang="en-US"/>
              <a:t>Klepnutím lze upravit styl předlohy podnadpisů.</a:t>
            </a:r>
            <a:endParaRPr lang="cs-CZ"/>
          </a:p>
          <a:p>
            <a:r>
              <a:rPr lang="cs-CZ"/>
              <a:t>Ghgghgh</a:t>
            </a:r>
          </a:p>
          <a:p>
            <a:r>
              <a:rPr lang="cs-CZ"/>
              <a:t>hjhjhhj</a:t>
            </a:r>
          </a:p>
          <a:p>
            <a:endParaRPr lang="en-US"/>
          </a:p>
        </p:txBody>
      </p:sp>
      <p:sp>
        <p:nvSpPr>
          <p:cNvPr id="4" name="Rectangle 4"/>
          <p:cNvSpPr>
            <a:spLocks noGrp="1" noChangeArrowheads="1"/>
          </p:cNvSpPr>
          <p:nvPr>
            <p:ph type="dt" sz="half" idx="10"/>
          </p:nvPr>
        </p:nvSpPr>
        <p:spPr>
          <a:xfrm>
            <a:off x="7010400" y="6530975"/>
            <a:ext cx="2133600" cy="260350"/>
          </a:xfrm>
        </p:spPr>
        <p:txBody>
          <a:bodyPr/>
          <a:lstStyle>
            <a:lvl1pPr>
              <a:defRPr/>
            </a:lvl1pPr>
          </a:lstStyle>
          <a:p>
            <a:pPr>
              <a:defRPr/>
            </a:pPr>
            <a:r>
              <a:rPr lang="cs-CZ"/>
              <a:t>4/12/2008</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r>
              <a:rPr lang="cs-CZ"/>
              <a:t>4/12/2008</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cs-CZ"/>
              <a:t>strana </a:t>
            </a:r>
            <a:fld id="{9FF654AB-9D9B-4CF0-BE25-EF0A1A0FB998}" type="slidenum">
              <a:rPr lang="en-US"/>
              <a:pPr>
                <a:defRPr/>
              </a:pPr>
              <a:t>‹#›</a:t>
            </a:fld>
            <a:endParaRPr lang="en-US"/>
          </a:p>
        </p:txBody>
      </p:sp>
      <p:sp>
        <p:nvSpPr>
          <p:cNvPr id="6" name="Rectangle 7"/>
          <p:cNvSpPr>
            <a:spLocks noGrp="1" noChangeArrowheads="1"/>
          </p:cNvSpPr>
          <p:nvPr>
            <p:ph type="ftr" sz="quarter" idx="12"/>
          </p:nvPr>
        </p:nvSpPr>
        <p:spPr>
          <a:ln/>
        </p:spPr>
        <p:txBody>
          <a:bodyPr/>
          <a:lstStyle>
            <a:lvl1pPr>
              <a:defRPr/>
            </a:lvl1pPr>
          </a:lstStyle>
          <a:p>
            <a:pPr>
              <a:defRPr/>
            </a:pPr>
            <a:r>
              <a:rPr lang="cs-CZ"/>
              <a:t>Kanabinoidy &amp; halucinogeny</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70688" y="300038"/>
            <a:ext cx="2049462" cy="5854700"/>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620713" y="300038"/>
            <a:ext cx="5997575" cy="585470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r>
              <a:rPr lang="cs-CZ"/>
              <a:t>4/12/2008</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cs-CZ"/>
              <a:t>strana </a:t>
            </a:r>
            <a:fld id="{1EB30961-07C2-4E7C-891F-10C4FDBA27B6}" type="slidenum">
              <a:rPr lang="en-US"/>
              <a:pPr>
                <a:defRPr/>
              </a:pPr>
              <a:t>‹#›</a:t>
            </a:fld>
            <a:endParaRPr lang="en-US"/>
          </a:p>
        </p:txBody>
      </p:sp>
      <p:sp>
        <p:nvSpPr>
          <p:cNvPr id="6" name="Rectangle 7"/>
          <p:cNvSpPr>
            <a:spLocks noGrp="1" noChangeArrowheads="1"/>
          </p:cNvSpPr>
          <p:nvPr>
            <p:ph type="ftr" sz="quarter" idx="12"/>
          </p:nvPr>
        </p:nvSpPr>
        <p:spPr>
          <a:ln/>
        </p:spPr>
        <p:txBody>
          <a:bodyPr/>
          <a:lstStyle>
            <a:lvl1pPr>
              <a:defRPr/>
            </a:lvl1pPr>
          </a:lstStyle>
          <a:p>
            <a:pPr>
              <a:defRPr/>
            </a:pPr>
            <a:r>
              <a:rPr lang="cs-CZ"/>
              <a:t>Kanabinoidy &amp; halucinogeny</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1476375" y="300038"/>
            <a:ext cx="7343775" cy="503237"/>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620713" y="1484313"/>
            <a:ext cx="3957637" cy="4670425"/>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730750" y="1484313"/>
            <a:ext cx="3959225" cy="4670425"/>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r>
              <a:rPr lang="cs-CZ"/>
              <a:t>4/12/2008</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cs-CZ"/>
              <a:t>strana </a:t>
            </a:r>
            <a:fld id="{415DC24B-6BE6-457F-8CBE-95BA783A3DCD}" type="slidenum">
              <a:rPr lang="en-US"/>
              <a:pPr>
                <a:defRPr/>
              </a:pPr>
              <a:t>‹#›</a:t>
            </a:fld>
            <a:endParaRPr lang="en-US"/>
          </a:p>
        </p:txBody>
      </p:sp>
      <p:sp>
        <p:nvSpPr>
          <p:cNvPr id="7" name="Rectangle 7"/>
          <p:cNvSpPr>
            <a:spLocks noGrp="1" noChangeArrowheads="1"/>
          </p:cNvSpPr>
          <p:nvPr>
            <p:ph type="ftr" sz="quarter" idx="12"/>
          </p:nvPr>
        </p:nvSpPr>
        <p:spPr>
          <a:ln/>
        </p:spPr>
        <p:txBody>
          <a:bodyPr/>
          <a:lstStyle>
            <a:lvl1pPr>
              <a:defRPr/>
            </a:lvl1pPr>
          </a:lstStyle>
          <a:p>
            <a:pPr>
              <a:defRPr/>
            </a:pPr>
            <a:r>
              <a:rPr lang="cs-CZ"/>
              <a:t>Kanabinoidy &amp; halucinogeny</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Nadpis, obsah a text">
    <p:spTree>
      <p:nvGrpSpPr>
        <p:cNvPr id="1" name=""/>
        <p:cNvGrpSpPr/>
        <p:nvPr/>
      </p:nvGrpSpPr>
      <p:grpSpPr>
        <a:xfrm>
          <a:off x="0" y="0"/>
          <a:ext cx="0" cy="0"/>
          <a:chOff x="0" y="0"/>
          <a:chExt cx="0" cy="0"/>
        </a:xfrm>
      </p:grpSpPr>
      <p:sp>
        <p:nvSpPr>
          <p:cNvPr id="2" name="Nadpis 1"/>
          <p:cNvSpPr>
            <a:spLocks noGrp="1"/>
          </p:cNvSpPr>
          <p:nvPr>
            <p:ph type="title"/>
          </p:nvPr>
        </p:nvSpPr>
        <p:spPr>
          <a:xfrm>
            <a:off x="1476375" y="300038"/>
            <a:ext cx="7343775" cy="503237"/>
          </a:xfrm>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620713" y="1484313"/>
            <a:ext cx="3957637" cy="4670425"/>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730750" y="1484313"/>
            <a:ext cx="3959225" cy="4670425"/>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r>
              <a:rPr lang="cs-CZ"/>
              <a:t>4/12/2008</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cs-CZ"/>
              <a:t>strana </a:t>
            </a:r>
            <a:fld id="{54EC9AC4-D957-4633-88A9-873A64BAA225}" type="slidenum">
              <a:rPr lang="en-US"/>
              <a:pPr>
                <a:defRPr/>
              </a:pPr>
              <a:t>‹#›</a:t>
            </a:fld>
            <a:endParaRPr lang="en-US"/>
          </a:p>
        </p:txBody>
      </p:sp>
      <p:sp>
        <p:nvSpPr>
          <p:cNvPr id="7" name="Rectangle 7"/>
          <p:cNvSpPr>
            <a:spLocks noGrp="1" noChangeArrowheads="1"/>
          </p:cNvSpPr>
          <p:nvPr>
            <p:ph type="ftr" sz="quarter" idx="12"/>
          </p:nvPr>
        </p:nvSpPr>
        <p:spPr>
          <a:ln/>
        </p:spPr>
        <p:txBody>
          <a:bodyPr/>
          <a:lstStyle>
            <a:lvl1pPr>
              <a:defRPr/>
            </a:lvl1pPr>
          </a:lstStyle>
          <a:p>
            <a:pPr>
              <a:defRPr/>
            </a:pPr>
            <a:r>
              <a:rPr lang="cs-CZ"/>
              <a:t>Kanabinoidy &amp; halucinogeny</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reserve="1">
  <p:cSld name="Nadpis a text nad obsahem">
    <p:spTree>
      <p:nvGrpSpPr>
        <p:cNvPr id="1" name=""/>
        <p:cNvGrpSpPr/>
        <p:nvPr/>
      </p:nvGrpSpPr>
      <p:grpSpPr>
        <a:xfrm>
          <a:off x="0" y="0"/>
          <a:ext cx="0" cy="0"/>
          <a:chOff x="0" y="0"/>
          <a:chExt cx="0" cy="0"/>
        </a:xfrm>
      </p:grpSpPr>
      <p:sp>
        <p:nvSpPr>
          <p:cNvPr id="2" name="Nadpis 1"/>
          <p:cNvSpPr>
            <a:spLocks noGrp="1"/>
          </p:cNvSpPr>
          <p:nvPr>
            <p:ph type="title"/>
          </p:nvPr>
        </p:nvSpPr>
        <p:spPr>
          <a:xfrm>
            <a:off x="1476375" y="300038"/>
            <a:ext cx="7343775" cy="503237"/>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620713" y="1484313"/>
            <a:ext cx="8069262" cy="2259012"/>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20713" y="3895725"/>
            <a:ext cx="8069262" cy="225901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r>
              <a:rPr lang="cs-CZ"/>
              <a:t>4/12/2008</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cs-CZ"/>
              <a:t>strana </a:t>
            </a:r>
            <a:fld id="{56547EA0-2D2D-450A-8FB0-DCB6474DFAC0}" type="slidenum">
              <a:rPr lang="en-US"/>
              <a:pPr>
                <a:defRPr/>
              </a:pPr>
              <a:t>‹#›</a:t>
            </a:fld>
            <a:endParaRPr lang="en-US"/>
          </a:p>
        </p:txBody>
      </p:sp>
      <p:sp>
        <p:nvSpPr>
          <p:cNvPr id="7" name="Rectangle 7"/>
          <p:cNvSpPr>
            <a:spLocks noGrp="1" noChangeArrowheads="1"/>
          </p:cNvSpPr>
          <p:nvPr>
            <p:ph type="ftr" sz="quarter" idx="12"/>
          </p:nvPr>
        </p:nvSpPr>
        <p:spPr>
          <a:ln/>
        </p:spPr>
        <p:txBody>
          <a:bodyPr/>
          <a:lstStyle>
            <a:lvl1pPr>
              <a:defRPr/>
            </a:lvl1pPr>
          </a:lstStyle>
          <a:p>
            <a:pPr>
              <a:defRPr/>
            </a:pPr>
            <a:r>
              <a:rPr lang="cs-CZ"/>
              <a:t>Kanabinoidy &amp; halucinogeny</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verTx" preserve="1">
  <p:cSld name="Nadpis a obsah nad textem">
    <p:spTree>
      <p:nvGrpSpPr>
        <p:cNvPr id="1" name=""/>
        <p:cNvGrpSpPr/>
        <p:nvPr/>
      </p:nvGrpSpPr>
      <p:grpSpPr>
        <a:xfrm>
          <a:off x="0" y="0"/>
          <a:ext cx="0" cy="0"/>
          <a:chOff x="0" y="0"/>
          <a:chExt cx="0" cy="0"/>
        </a:xfrm>
      </p:grpSpPr>
      <p:sp>
        <p:nvSpPr>
          <p:cNvPr id="2" name="Nadpis 1"/>
          <p:cNvSpPr>
            <a:spLocks noGrp="1"/>
          </p:cNvSpPr>
          <p:nvPr>
            <p:ph type="title"/>
          </p:nvPr>
        </p:nvSpPr>
        <p:spPr>
          <a:xfrm>
            <a:off x="1476375" y="300038"/>
            <a:ext cx="7343775" cy="503237"/>
          </a:xfrm>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620713" y="1484313"/>
            <a:ext cx="8069262" cy="2259012"/>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20713" y="3895725"/>
            <a:ext cx="8069262" cy="225901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r>
              <a:rPr lang="cs-CZ"/>
              <a:t>4/12/2008</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cs-CZ"/>
              <a:t>strana </a:t>
            </a:r>
            <a:fld id="{5B6C16DE-50C2-4B30-B526-A472DE5F4EF2}" type="slidenum">
              <a:rPr lang="en-US"/>
              <a:pPr>
                <a:defRPr/>
              </a:pPr>
              <a:t>‹#›</a:t>
            </a:fld>
            <a:endParaRPr lang="en-US"/>
          </a:p>
        </p:txBody>
      </p:sp>
      <p:sp>
        <p:nvSpPr>
          <p:cNvPr id="7" name="Rectangle 7"/>
          <p:cNvSpPr>
            <a:spLocks noGrp="1" noChangeArrowheads="1"/>
          </p:cNvSpPr>
          <p:nvPr>
            <p:ph type="ftr" sz="quarter" idx="12"/>
          </p:nvPr>
        </p:nvSpPr>
        <p:spPr>
          <a:ln/>
        </p:spPr>
        <p:txBody>
          <a:bodyPr/>
          <a:lstStyle>
            <a:lvl1pPr>
              <a:defRPr/>
            </a:lvl1pPr>
          </a:lstStyle>
          <a:p>
            <a:pPr>
              <a:defRPr/>
            </a:pPr>
            <a:r>
              <a:rPr lang="cs-CZ"/>
              <a:t>Kanabinoidy &amp; halucinogeny</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woObj" preserve="1">
  <p:cSld name="Nadpis, 1 velký a 2 malé obsahy">
    <p:spTree>
      <p:nvGrpSpPr>
        <p:cNvPr id="1" name=""/>
        <p:cNvGrpSpPr/>
        <p:nvPr/>
      </p:nvGrpSpPr>
      <p:grpSpPr>
        <a:xfrm>
          <a:off x="0" y="0"/>
          <a:ext cx="0" cy="0"/>
          <a:chOff x="0" y="0"/>
          <a:chExt cx="0" cy="0"/>
        </a:xfrm>
      </p:grpSpPr>
      <p:sp>
        <p:nvSpPr>
          <p:cNvPr id="2" name="Nadpis 1"/>
          <p:cNvSpPr>
            <a:spLocks noGrp="1"/>
          </p:cNvSpPr>
          <p:nvPr>
            <p:ph type="title"/>
          </p:nvPr>
        </p:nvSpPr>
        <p:spPr>
          <a:xfrm>
            <a:off x="1476375" y="300038"/>
            <a:ext cx="7343775" cy="503237"/>
          </a:xfrm>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620713" y="1484313"/>
            <a:ext cx="3957637" cy="4670425"/>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quarter" idx="2"/>
          </p:nvPr>
        </p:nvSpPr>
        <p:spPr>
          <a:xfrm>
            <a:off x="4730750" y="1484313"/>
            <a:ext cx="3959225" cy="2259012"/>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obsah 4"/>
          <p:cNvSpPr>
            <a:spLocks noGrp="1"/>
          </p:cNvSpPr>
          <p:nvPr>
            <p:ph sz="quarter" idx="3"/>
          </p:nvPr>
        </p:nvSpPr>
        <p:spPr>
          <a:xfrm>
            <a:off x="4730750" y="3895725"/>
            <a:ext cx="3959225" cy="225901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Rectangle 4"/>
          <p:cNvSpPr>
            <a:spLocks noGrp="1" noChangeArrowheads="1"/>
          </p:cNvSpPr>
          <p:nvPr>
            <p:ph type="dt" sz="half" idx="10"/>
          </p:nvPr>
        </p:nvSpPr>
        <p:spPr>
          <a:ln/>
        </p:spPr>
        <p:txBody>
          <a:bodyPr/>
          <a:lstStyle>
            <a:lvl1pPr>
              <a:defRPr/>
            </a:lvl1pPr>
          </a:lstStyle>
          <a:p>
            <a:pPr>
              <a:defRPr/>
            </a:pPr>
            <a:r>
              <a:rPr lang="cs-CZ"/>
              <a:t>4/12/2008</a:t>
            </a:r>
            <a:endParaRPr lang="en-US"/>
          </a:p>
        </p:txBody>
      </p:sp>
      <p:sp>
        <p:nvSpPr>
          <p:cNvPr id="7" name="Rectangle 6"/>
          <p:cNvSpPr>
            <a:spLocks noGrp="1" noChangeArrowheads="1"/>
          </p:cNvSpPr>
          <p:nvPr>
            <p:ph type="sldNum" sz="quarter" idx="11"/>
          </p:nvPr>
        </p:nvSpPr>
        <p:spPr>
          <a:ln/>
        </p:spPr>
        <p:txBody>
          <a:bodyPr/>
          <a:lstStyle>
            <a:lvl1pPr>
              <a:defRPr/>
            </a:lvl1pPr>
          </a:lstStyle>
          <a:p>
            <a:pPr>
              <a:defRPr/>
            </a:pPr>
            <a:r>
              <a:rPr lang="cs-CZ"/>
              <a:t>strana </a:t>
            </a:r>
            <a:fld id="{3703C790-0B6C-4639-A800-D5F10544973D}" type="slidenum">
              <a:rPr lang="en-US"/>
              <a:pPr>
                <a:defRPr/>
              </a:pPr>
              <a:t>‹#›</a:t>
            </a:fld>
            <a:endParaRPr lang="en-US"/>
          </a:p>
        </p:txBody>
      </p:sp>
      <p:sp>
        <p:nvSpPr>
          <p:cNvPr id="8" name="Rectangle 7"/>
          <p:cNvSpPr>
            <a:spLocks noGrp="1" noChangeArrowheads="1"/>
          </p:cNvSpPr>
          <p:nvPr>
            <p:ph type="ftr" sz="quarter" idx="12"/>
          </p:nvPr>
        </p:nvSpPr>
        <p:spPr>
          <a:ln/>
        </p:spPr>
        <p:txBody>
          <a:bodyPr/>
          <a:lstStyle>
            <a:lvl1pPr>
              <a:defRPr/>
            </a:lvl1pPr>
          </a:lstStyle>
          <a:p>
            <a:pPr>
              <a:defRPr/>
            </a:pPr>
            <a:r>
              <a:rPr lang="cs-CZ"/>
              <a:t>Kanabinoidy &amp; halucinogeny</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reserve="1">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1476375" y="300038"/>
            <a:ext cx="7343775" cy="503237"/>
          </a:xfrm>
        </p:spPr>
        <p:txBody>
          <a:bodyPr/>
          <a:lstStyle/>
          <a:p>
            <a:r>
              <a:rPr lang="cs-CZ" smtClean="0"/>
              <a:t>Klepnutím lze upravit styl předlohy nadpisů.</a:t>
            </a:r>
            <a:endParaRPr lang="cs-CZ"/>
          </a:p>
        </p:txBody>
      </p:sp>
      <p:sp>
        <p:nvSpPr>
          <p:cNvPr id="3" name="Zástupný symbol pro tabulku 2"/>
          <p:cNvSpPr>
            <a:spLocks noGrp="1"/>
          </p:cNvSpPr>
          <p:nvPr>
            <p:ph type="tbl" idx="1"/>
          </p:nvPr>
        </p:nvSpPr>
        <p:spPr>
          <a:xfrm>
            <a:off x="620713" y="1484313"/>
            <a:ext cx="8069262" cy="4670425"/>
          </a:xfrm>
        </p:spPr>
        <p:txBody>
          <a:bodyPr/>
          <a:lstStyle/>
          <a:p>
            <a:pPr lvl="0"/>
            <a:endParaRPr lang="cs-CZ" noProof="0"/>
          </a:p>
        </p:txBody>
      </p:sp>
      <p:sp>
        <p:nvSpPr>
          <p:cNvPr id="4" name="Rectangle 4"/>
          <p:cNvSpPr>
            <a:spLocks noGrp="1" noChangeArrowheads="1"/>
          </p:cNvSpPr>
          <p:nvPr>
            <p:ph type="dt" sz="half" idx="10"/>
          </p:nvPr>
        </p:nvSpPr>
        <p:spPr>
          <a:ln/>
        </p:spPr>
        <p:txBody>
          <a:bodyPr/>
          <a:lstStyle>
            <a:lvl1pPr>
              <a:defRPr/>
            </a:lvl1pPr>
          </a:lstStyle>
          <a:p>
            <a:pPr>
              <a:defRPr/>
            </a:pPr>
            <a:r>
              <a:rPr lang="cs-CZ"/>
              <a:t>4/12/2008</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cs-CZ"/>
              <a:t>strana </a:t>
            </a:r>
            <a:fld id="{AD4D74CD-3E45-41A6-A175-DF708093A792}" type="slidenum">
              <a:rPr lang="en-US"/>
              <a:pPr>
                <a:defRPr/>
              </a:pPr>
              <a:t>‹#›</a:t>
            </a:fld>
            <a:endParaRPr lang="en-US"/>
          </a:p>
        </p:txBody>
      </p:sp>
      <p:sp>
        <p:nvSpPr>
          <p:cNvPr id="6" name="Rectangle 7"/>
          <p:cNvSpPr>
            <a:spLocks noGrp="1" noChangeArrowheads="1"/>
          </p:cNvSpPr>
          <p:nvPr>
            <p:ph type="ftr" sz="quarter" idx="12"/>
          </p:nvPr>
        </p:nvSpPr>
        <p:spPr>
          <a:ln/>
        </p:spPr>
        <p:txBody>
          <a:bodyPr/>
          <a:lstStyle>
            <a:lvl1pPr>
              <a:defRPr/>
            </a:lvl1pPr>
          </a:lstStyle>
          <a:p>
            <a:pPr>
              <a:defRPr/>
            </a:pPr>
            <a:r>
              <a:rPr lang="cs-CZ"/>
              <a:t>Kanabinoidy &amp; halucinogeny</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r>
              <a:rPr lang="cs-CZ"/>
              <a:t>4/12/2008</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cs-CZ"/>
              <a:t>strana </a:t>
            </a:r>
            <a:fld id="{C6E0C54E-7948-41D0-B298-58796C43BCB2}" type="slidenum">
              <a:rPr lang="en-US"/>
              <a:pPr>
                <a:defRPr/>
              </a:pPr>
              <a:t>‹#›</a:t>
            </a:fld>
            <a:endParaRPr lang="en-US"/>
          </a:p>
        </p:txBody>
      </p:sp>
      <p:sp>
        <p:nvSpPr>
          <p:cNvPr id="6" name="Rectangle 7"/>
          <p:cNvSpPr>
            <a:spLocks noGrp="1" noChangeArrowheads="1"/>
          </p:cNvSpPr>
          <p:nvPr>
            <p:ph type="ftr" sz="quarter" idx="12"/>
          </p:nvPr>
        </p:nvSpPr>
        <p:spPr>
          <a:ln/>
        </p:spPr>
        <p:txBody>
          <a:bodyPr/>
          <a:lstStyle>
            <a:lvl1pPr>
              <a:defRPr/>
            </a:lvl1pPr>
          </a:lstStyle>
          <a:p>
            <a:pPr>
              <a:defRPr/>
            </a:pPr>
            <a:r>
              <a:rPr lang="cs-CZ"/>
              <a:t>Kanabinoidy &amp; halucinogeny</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r>
              <a:rPr lang="cs-CZ"/>
              <a:t>4/12/2008</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cs-CZ"/>
              <a:t>strana </a:t>
            </a:r>
            <a:fld id="{C5E5D5D9-B72E-42B0-9769-3F25A7EEC8A1}" type="slidenum">
              <a:rPr lang="en-US"/>
              <a:pPr>
                <a:defRPr/>
              </a:pPr>
              <a:t>‹#›</a:t>
            </a:fld>
            <a:endParaRPr lang="en-US"/>
          </a:p>
        </p:txBody>
      </p:sp>
      <p:sp>
        <p:nvSpPr>
          <p:cNvPr id="6" name="Rectangle 7"/>
          <p:cNvSpPr>
            <a:spLocks noGrp="1" noChangeArrowheads="1"/>
          </p:cNvSpPr>
          <p:nvPr>
            <p:ph type="ftr" sz="quarter" idx="12"/>
          </p:nvPr>
        </p:nvSpPr>
        <p:spPr>
          <a:ln/>
        </p:spPr>
        <p:txBody>
          <a:bodyPr/>
          <a:lstStyle>
            <a:lvl1pPr>
              <a:defRPr/>
            </a:lvl1pPr>
          </a:lstStyle>
          <a:p>
            <a:pPr>
              <a:defRPr/>
            </a:pPr>
            <a:r>
              <a:rPr lang="cs-CZ"/>
              <a:t>Kanabinoidy &amp; halucinogeny</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620713" y="1484313"/>
            <a:ext cx="3957637" cy="4670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730750" y="1484313"/>
            <a:ext cx="3959225" cy="4670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r>
              <a:rPr lang="cs-CZ"/>
              <a:t>4/12/2008</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cs-CZ"/>
              <a:t>strana </a:t>
            </a:r>
            <a:fld id="{D599C2D8-8FB5-4E3F-A22C-06D98BCC3516}" type="slidenum">
              <a:rPr lang="en-US"/>
              <a:pPr>
                <a:defRPr/>
              </a:pPr>
              <a:t>‹#›</a:t>
            </a:fld>
            <a:endParaRPr lang="en-US"/>
          </a:p>
        </p:txBody>
      </p:sp>
      <p:sp>
        <p:nvSpPr>
          <p:cNvPr id="7" name="Rectangle 7"/>
          <p:cNvSpPr>
            <a:spLocks noGrp="1" noChangeArrowheads="1"/>
          </p:cNvSpPr>
          <p:nvPr>
            <p:ph type="ftr" sz="quarter" idx="12"/>
          </p:nvPr>
        </p:nvSpPr>
        <p:spPr>
          <a:ln/>
        </p:spPr>
        <p:txBody>
          <a:bodyPr/>
          <a:lstStyle>
            <a:lvl1pPr>
              <a:defRPr/>
            </a:lvl1pPr>
          </a:lstStyle>
          <a:p>
            <a:pPr>
              <a:defRPr/>
            </a:pPr>
            <a:r>
              <a:rPr lang="cs-CZ"/>
              <a:t>Kanabinoidy &amp; halucinogeny</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dt" sz="half" idx="10"/>
          </p:nvPr>
        </p:nvSpPr>
        <p:spPr>
          <a:ln/>
        </p:spPr>
        <p:txBody>
          <a:bodyPr/>
          <a:lstStyle>
            <a:lvl1pPr>
              <a:defRPr/>
            </a:lvl1pPr>
          </a:lstStyle>
          <a:p>
            <a:pPr>
              <a:defRPr/>
            </a:pPr>
            <a:r>
              <a:rPr lang="cs-CZ"/>
              <a:t>4/12/2008</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cs-CZ"/>
              <a:t>strana </a:t>
            </a:r>
            <a:fld id="{74C7E9FF-7114-4EF6-9831-CE4CBB4204E6}" type="slidenum">
              <a:rPr lang="en-US"/>
              <a:pPr>
                <a:defRPr/>
              </a:pPr>
              <a:t>‹#›</a:t>
            </a:fld>
            <a:endParaRPr lang="en-US"/>
          </a:p>
        </p:txBody>
      </p:sp>
      <p:sp>
        <p:nvSpPr>
          <p:cNvPr id="9" name="Rectangle 7"/>
          <p:cNvSpPr>
            <a:spLocks noGrp="1" noChangeArrowheads="1"/>
          </p:cNvSpPr>
          <p:nvPr>
            <p:ph type="ftr" sz="quarter" idx="12"/>
          </p:nvPr>
        </p:nvSpPr>
        <p:spPr>
          <a:ln/>
        </p:spPr>
        <p:txBody>
          <a:bodyPr/>
          <a:lstStyle>
            <a:lvl1pPr>
              <a:defRPr/>
            </a:lvl1pPr>
          </a:lstStyle>
          <a:p>
            <a:pPr>
              <a:defRPr/>
            </a:pPr>
            <a:r>
              <a:rPr lang="cs-CZ"/>
              <a:t>Kanabinoidy &amp; halucinogeny</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4"/>
          <p:cNvSpPr>
            <a:spLocks noGrp="1" noChangeArrowheads="1"/>
          </p:cNvSpPr>
          <p:nvPr>
            <p:ph type="dt" sz="half" idx="10"/>
          </p:nvPr>
        </p:nvSpPr>
        <p:spPr>
          <a:ln/>
        </p:spPr>
        <p:txBody>
          <a:bodyPr/>
          <a:lstStyle>
            <a:lvl1pPr>
              <a:defRPr/>
            </a:lvl1pPr>
          </a:lstStyle>
          <a:p>
            <a:pPr>
              <a:defRPr/>
            </a:pPr>
            <a:r>
              <a:rPr lang="cs-CZ"/>
              <a:t>4/12/2008</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cs-CZ"/>
              <a:t>strana </a:t>
            </a:r>
            <a:fld id="{478C802C-21FE-42FE-AE9C-EFCBCE42C405}" type="slidenum">
              <a:rPr lang="en-US"/>
              <a:pPr>
                <a:defRPr/>
              </a:pPr>
              <a:t>‹#›</a:t>
            </a:fld>
            <a:endParaRPr lang="en-US"/>
          </a:p>
        </p:txBody>
      </p:sp>
      <p:sp>
        <p:nvSpPr>
          <p:cNvPr id="5" name="Rectangle 7"/>
          <p:cNvSpPr>
            <a:spLocks noGrp="1" noChangeArrowheads="1"/>
          </p:cNvSpPr>
          <p:nvPr>
            <p:ph type="ftr" sz="quarter" idx="12"/>
          </p:nvPr>
        </p:nvSpPr>
        <p:spPr>
          <a:ln/>
        </p:spPr>
        <p:txBody>
          <a:bodyPr/>
          <a:lstStyle>
            <a:lvl1pPr>
              <a:defRPr/>
            </a:lvl1pPr>
          </a:lstStyle>
          <a:p>
            <a:pPr>
              <a:defRPr/>
            </a:pPr>
            <a:r>
              <a:rPr lang="cs-CZ"/>
              <a:t>Kanabinoidy &amp; halucinogeny</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cs-CZ"/>
              <a:t>4/12/2008</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cs-CZ"/>
              <a:t>strana </a:t>
            </a:r>
            <a:fld id="{8188F272-E76A-4A73-A63B-3BB481F50636}" type="slidenum">
              <a:rPr lang="en-US"/>
              <a:pPr>
                <a:defRPr/>
              </a:pPr>
              <a:t>‹#›</a:t>
            </a:fld>
            <a:endParaRPr lang="en-US"/>
          </a:p>
        </p:txBody>
      </p:sp>
      <p:sp>
        <p:nvSpPr>
          <p:cNvPr id="4" name="Rectangle 7"/>
          <p:cNvSpPr>
            <a:spLocks noGrp="1" noChangeArrowheads="1"/>
          </p:cNvSpPr>
          <p:nvPr>
            <p:ph type="ftr" sz="quarter" idx="12"/>
          </p:nvPr>
        </p:nvSpPr>
        <p:spPr>
          <a:ln/>
        </p:spPr>
        <p:txBody>
          <a:bodyPr/>
          <a:lstStyle>
            <a:lvl1pPr>
              <a:defRPr/>
            </a:lvl1pPr>
          </a:lstStyle>
          <a:p>
            <a:pPr>
              <a:defRPr/>
            </a:pPr>
            <a:r>
              <a:rPr lang="cs-CZ"/>
              <a:t>Kanabinoidy &amp; halucinogeny</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r>
              <a:rPr lang="cs-CZ"/>
              <a:t>4/12/2008</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cs-CZ"/>
              <a:t>strana </a:t>
            </a:r>
            <a:fld id="{8F4DA035-5B7D-4DF8-BA84-3648D67D227B}" type="slidenum">
              <a:rPr lang="en-US"/>
              <a:pPr>
                <a:defRPr/>
              </a:pPr>
              <a:t>‹#›</a:t>
            </a:fld>
            <a:endParaRPr lang="en-US"/>
          </a:p>
        </p:txBody>
      </p:sp>
      <p:sp>
        <p:nvSpPr>
          <p:cNvPr id="7" name="Rectangle 7"/>
          <p:cNvSpPr>
            <a:spLocks noGrp="1" noChangeArrowheads="1"/>
          </p:cNvSpPr>
          <p:nvPr>
            <p:ph type="ftr" sz="quarter" idx="12"/>
          </p:nvPr>
        </p:nvSpPr>
        <p:spPr>
          <a:ln/>
        </p:spPr>
        <p:txBody>
          <a:bodyPr/>
          <a:lstStyle>
            <a:lvl1pPr>
              <a:defRPr/>
            </a:lvl1pPr>
          </a:lstStyle>
          <a:p>
            <a:pPr>
              <a:defRPr/>
            </a:pPr>
            <a:r>
              <a:rPr lang="cs-CZ"/>
              <a:t>Kanabinoidy &amp; halucinogeny</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r>
              <a:rPr lang="cs-CZ"/>
              <a:t>4/12/2008</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cs-CZ"/>
              <a:t>strana </a:t>
            </a:r>
            <a:fld id="{7E9F8EB1-5DC1-43CF-AE3A-3435FDBF3082}" type="slidenum">
              <a:rPr lang="en-US"/>
              <a:pPr>
                <a:defRPr/>
              </a:pPr>
              <a:t>‹#›</a:t>
            </a:fld>
            <a:endParaRPr lang="en-US"/>
          </a:p>
        </p:txBody>
      </p:sp>
      <p:sp>
        <p:nvSpPr>
          <p:cNvPr id="7" name="Rectangle 7"/>
          <p:cNvSpPr>
            <a:spLocks noGrp="1" noChangeArrowheads="1"/>
          </p:cNvSpPr>
          <p:nvPr>
            <p:ph type="ftr" sz="quarter" idx="12"/>
          </p:nvPr>
        </p:nvSpPr>
        <p:spPr>
          <a:ln/>
        </p:spPr>
        <p:txBody>
          <a:bodyPr/>
          <a:lstStyle>
            <a:lvl1pPr>
              <a:defRPr/>
            </a:lvl1pPr>
          </a:lstStyle>
          <a:p>
            <a:pPr>
              <a:defRPr/>
            </a:pPr>
            <a:r>
              <a:rPr lang="cs-CZ"/>
              <a:t>Kanabinoidy &amp; halucinogeny</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9"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1476375" y="300038"/>
            <a:ext cx="7343775" cy="5032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Klepnutím lze upravit styl předlohy</a:t>
            </a:r>
          </a:p>
        </p:txBody>
      </p:sp>
      <p:sp>
        <p:nvSpPr>
          <p:cNvPr id="3075" name="Rectangle 3"/>
          <p:cNvSpPr>
            <a:spLocks noGrp="1" noChangeArrowheads="1"/>
          </p:cNvSpPr>
          <p:nvPr>
            <p:ph type="body" idx="1"/>
          </p:nvPr>
        </p:nvSpPr>
        <p:spPr bwMode="auto">
          <a:xfrm>
            <a:off x="620713" y="1484313"/>
            <a:ext cx="8069262"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Klepnutím lze upravit styly předlohy textu.</a:t>
            </a:r>
          </a:p>
          <a:p>
            <a:pPr lvl="1"/>
            <a:r>
              <a:rPr lang="en-US" smtClean="0"/>
              <a:t>Druhá úroveň</a:t>
            </a:r>
          </a:p>
          <a:p>
            <a:pPr lvl="2"/>
            <a:r>
              <a:rPr lang="en-US" smtClean="0"/>
              <a:t>Třetí úroveň</a:t>
            </a:r>
          </a:p>
          <a:p>
            <a:pPr lvl="3"/>
            <a:r>
              <a:rPr lang="en-US" smtClean="0"/>
              <a:t>Čtvrtá úroveň</a:t>
            </a:r>
          </a:p>
          <a:p>
            <a:pPr lvl="4"/>
            <a:r>
              <a:rPr lang="en-US" smtClean="0"/>
              <a:t>Pátá úroveň</a:t>
            </a:r>
          </a:p>
        </p:txBody>
      </p:sp>
      <p:sp>
        <p:nvSpPr>
          <p:cNvPr id="1028" name="Rectangle 4"/>
          <p:cNvSpPr>
            <a:spLocks noGrp="1" noChangeArrowheads="1"/>
          </p:cNvSpPr>
          <p:nvPr>
            <p:ph type="dt" sz="half" idx="2"/>
          </p:nvPr>
        </p:nvSpPr>
        <p:spPr bwMode="auto">
          <a:xfrm>
            <a:off x="7812088" y="6524625"/>
            <a:ext cx="1331912"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500" b="1">
                <a:solidFill>
                  <a:schemeClr val="bg1"/>
                </a:solidFill>
              </a:defRPr>
            </a:lvl1pPr>
          </a:lstStyle>
          <a:p>
            <a:pPr>
              <a:defRPr/>
            </a:pPr>
            <a:r>
              <a:rPr lang="cs-CZ"/>
              <a:t>4/12/2008</a:t>
            </a:r>
            <a:endParaRPr lang="en-US"/>
          </a:p>
        </p:txBody>
      </p:sp>
      <p:sp>
        <p:nvSpPr>
          <p:cNvPr id="1030" name="Rectangle 6"/>
          <p:cNvSpPr>
            <a:spLocks noGrp="1" noChangeArrowheads="1"/>
          </p:cNvSpPr>
          <p:nvPr>
            <p:ph type="sldNum" sz="quarter" idx="4"/>
          </p:nvPr>
        </p:nvSpPr>
        <p:spPr bwMode="auto">
          <a:xfrm>
            <a:off x="182563" y="6524625"/>
            <a:ext cx="971550"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500" b="1">
                <a:solidFill>
                  <a:schemeClr val="bg1"/>
                </a:solidFill>
              </a:defRPr>
            </a:lvl1pPr>
          </a:lstStyle>
          <a:p>
            <a:pPr>
              <a:defRPr/>
            </a:pPr>
            <a:r>
              <a:rPr lang="cs-CZ"/>
              <a:t>strana </a:t>
            </a:r>
            <a:fld id="{585A95A5-B88A-4CC6-8A79-ED5ADF45379F}" type="slidenum">
              <a:rPr lang="en-US"/>
              <a:pPr>
                <a:defRPr/>
              </a:pPr>
              <a:t>‹#›</a:t>
            </a:fld>
            <a:endParaRPr lang="en-US"/>
          </a:p>
        </p:txBody>
      </p:sp>
      <p:sp>
        <p:nvSpPr>
          <p:cNvPr id="1031" name="Rectangle 7"/>
          <p:cNvSpPr>
            <a:spLocks noGrp="1" noChangeArrowheads="1"/>
          </p:cNvSpPr>
          <p:nvPr>
            <p:ph type="ftr" sz="quarter" idx="3"/>
          </p:nvPr>
        </p:nvSpPr>
        <p:spPr bwMode="auto">
          <a:xfrm>
            <a:off x="1258888" y="6524625"/>
            <a:ext cx="3960812"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500"/>
            </a:lvl1pPr>
          </a:lstStyle>
          <a:p>
            <a:pPr>
              <a:defRPr/>
            </a:pPr>
            <a:r>
              <a:rPr lang="cs-CZ"/>
              <a:t>Kanabinoidy &amp; halucinogeny</a:t>
            </a:r>
          </a:p>
        </p:txBody>
      </p:sp>
    </p:spTree>
  </p:cSld>
  <p:clrMap bg1="lt1" tx1="dk1" bg2="lt2" tx2="dk2" accent1="accent1" accent2="accent2" accent3="accent3" accent4="accent4" accent5="accent5" accent6="accent6" hlink="hlink" folHlink="folHlink"/>
  <p:sldLayoutIdLst>
    <p:sldLayoutId id="2147483787" r:id="rId1"/>
    <p:sldLayoutId id="2147483786" r:id="rId2"/>
    <p:sldLayoutId id="2147483785" r:id="rId3"/>
    <p:sldLayoutId id="2147483784" r:id="rId4"/>
    <p:sldLayoutId id="2147483783" r:id="rId5"/>
    <p:sldLayoutId id="2147483782" r:id="rId6"/>
    <p:sldLayoutId id="2147483781" r:id="rId7"/>
    <p:sldLayoutId id="2147483780" r:id="rId8"/>
    <p:sldLayoutId id="2147483779" r:id="rId9"/>
    <p:sldLayoutId id="2147483778" r:id="rId10"/>
    <p:sldLayoutId id="2147483777" r:id="rId11"/>
    <p:sldLayoutId id="2147483776" r:id="rId12"/>
    <p:sldLayoutId id="2147483775" r:id="rId13"/>
    <p:sldLayoutId id="2147483774" r:id="rId14"/>
    <p:sldLayoutId id="2147483773" r:id="rId15"/>
    <p:sldLayoutId id="2147483772" r:id="rId16"/>
    <p:sldLayoutId id="2147483771" r:id="rId17"/>
  </p:sldLayoutIdLst>
  <p:hf sldNum="0" hdr="0"/>
  <p:txStyles>
    <p:titleStyle>
      <a:lvl1pPr algn="l" rtl="0" eaLnBrk="0" fontAlgn="base" hangingPunct="0">
        <a:spcBef>
          <a:spcPct val="0"/>
        </a:spcBef>
        <a:spcAft>
          <a:spcPct val="0"/>
        </a:spcAft>
        <a:defRPr sz="3200" b="1">
          <a:solidFill>
            <a:schemeClr val="bg1"/>
          </a:solidFill>
          <a:latin typeface="+mj-lt"/>
          <a:ea typeface="+mj-ea"/>
          <a:cs typeface="+mj-cs"/>
        </a:defRPr>
      </a:lvl1pPr>
      <a:lvl2pPr algn="l" rtl="0" eaLnBrk="0" fontAlgn="base" hangingPunct="0">
        <a:spcBef>
          <a:spcPct val="0"/>
        </a:spcBef>
        <a:spcAft>
          <a:spcPct val="0"/>
        </a:spcAft>
        <a:defRPr sz="3200" b="1">
          <a:solidFill>
            <a:schemeClr val="bg1"/>
          </a:solidFill>
          <a:latin typeface="Arial" charset="0"/>
        </a:defRPr>
      </a:lvl2pPr>
      <a:lvl3pPr algn="l" rtl="0" eaLnBrk="0" fontAlgn="base" hangingPunct="0">
        <a:spcBef>
          <a:spcPct val="0"/>
        </a:spcBef>
        <a:spcAft>
          <a:spcPct val="0"/>
        </a:spcAft>
        <a:defRPr sz="3200" b="1">
          <a:solidFill>
            <a:schemeClr val="bg1"/>
          </a:solidFill>
          <a:latin typeface="Arial" charset="0"/>
        </a:defRPr>
      </a:lvl3pPr>
      <a:lvl4pPr algn="l" rtl="0" eaLnBrk="0" fontAlgn="base" hangingPunct="0">
        <a:spcBef>
          <a:spcPct val="0"/>
        </a:spcBef>
        <a:spcAft>
          <a:spcPct val="0"/>
        </a:spcAft>
        <a:defRPr sz="3200" b="1">
          <a:solidFill>
            <a:schemeClr val="bg1"/>
          </a:solidFill>
          <a:latin typeface="Arial" charset="0"/>
        </a:defRPr>
      </a:lvl4pPr>
      <a:lvl5pPr algn="l" rtl="0" eaLnBrk="0" fontAlgn="base" hangingPunct="0">
        <a:spcBef>
          <a:spcPct val="0"/>
        </a:spcBef>
        <a:spcAft>
          <a:spcPct val="0"/>
        </a:spcAft>
        <a:defRPr sz="3200" b="1">
          <a:solidFill>
            <a:schemeClr val="bg1"/>
          </a:solidFill>
          <a:latin typeface="Arial" charset="0"/>
        </a:defRPr>
      </a:lvl5pPr>
      <a:lvl6pPr marL="457200" algn="l" rtl="0" fontAlgn="base">
        <a:spcBef>
          <a:spcPct val="0"/>
        </a:spcBef>
        <a:spcAft>
          <a:spcPct val="0"/>
        </a:spcAft>
        <a:defRPr sz="3200" b="1">
          <a:solidFill>
            <a:schemeClr val="bg1"/>
          </a:solidFill>
          <a:latin typeface="Arial" charset="0"/>
        </a:defRPr>
      </a:lvl6pPr>
      <a:lvl7pPr marL="914400" algn="l" rtl="0" fontAlgn="base">
        <a:spcBef>
          <a:spcPct val="0"/>
        </a:spcBef>
        <a:spcAft>
          <a:spcPct val="0"/>
        </a:spcAft>
        <a:defRPr sz="3200" b="1">
          <a:solidFill>
            <a:schemeClr val="bg1"/>
          </a:solidFill>
          <a:latin typeface="Arial" charset="0"/>
        </a:defRPr>
      </a:lvl7pPr>
      <a:lvl8pPr marL="1371600" algn="l" rtl="0" fontAlgn="base">
        <a:spcBef>
          <a:spcPct val="0"/>
        </a:spcBef>
        <a:spcAft>
          <a:spcPct val="0"/>
        </a:spcAft>
        <a:defRPr sz="3200" b="1">
          <a:solidFill>
            <a:schemeClr val="bg1"/>
          </a:solidFill>
          <a:latin typeface="Arial" charset="0"/>
        </a:defRPr>
      </a:lvl8pPr>
      <a:lvl9pPr marL="1828800" algn="l" rtl="0" fontAlgn="base">
        <a:spcBef>
          <a:spcPct val="0"/>
        </a:spcBef>
        <a:spcAft>
          <a:spcPct val="0"/>
        </a:spcAft>
        <a:defRPr sz="3200" b="1">
          <a:solidFill>
            <a:schemeClr val="bg1"/>
          </a:solidFill>
          <a:latin typeface="Arial" charset="0"/>
        </a:defRPr>
      </a:lvl9pPr>
    </p:titleStyle>
    <p:bodyStyle>
      <a:lvl1pPr marL="342900" indent="-342900" algn="l" rtl="0" eaLnBrk="0" fontAlgn="base" hangingPunct="0">
        <a:spcBef>
          <a:spcPct val="20000"/>
        </a:spcBef>
        <a:spcAft>
          <a:spcPct val="0"/>
        </a:spcAft>
        <a:buClr>
          <a:schemeClr val="accent2"/>
        </a:buClr>
        <a:buSzPct val="13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130000"/>
        <a:buChar char="•"/>
        <a:defRPr sz="2800">
          <a:solidFill>
            <a:schemeClr val="tx1"/>
          </a:solidFill>
          <a:latin typeface="+mn-lt"/>
        </a:defRPr>
      </a:lvl2pPr>
      <a:lvl3pPr marL="1143000" indent="-228600" algn="l" rtl="0" eaLnBrk="0" fontAlgn="base" hangingPunct="0">
        <a:spcBef>
          <a:spcPct val="20000"/>
        </a:spcBef>
        <a:spcAft>
          <a:spcPct val="0"/>
        </a:spcAft>
        <a:buClr>
          <a:schemeClr val="accent2"/>
        </a:buClr>
        <a:buSzPct val="130000"/>
        <a:buChar char="•"/>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130000"/>
        <a:buChar char="•"/>
        <a:defRPr sz="2000">
          <a:solidFill>
            <a:schemeClr val="tx1"/>
          </a:solidFill>
          <a:latin typeface="+mn-lt"/>
        </a:defRPr>
      </a:lvl4pPr>
      <a:lvl5pPr marL="2057400" indent="-228600" algn="l" rtl="0" eaLnBrk="0" fontAlgn="base" hangingPunct="0">
        <a:spcBef>
          <a:spcPct val="20000"/>
        </a:spcBef>
        <a:spcAft>
          <a:spcPct val="0"/>
        </a:spcAft>
        <a:buClr>
          <a:schemeClr val="accent2"/>
        </a:buClr>
        <a:buSzPct val="130000"/>
        <a:buChar char="•"/>
        <a:defRPr sz="2000">
          <a:solidFill>
            <a:schemeClr val="tx1"/>
          </a:solidFill>
          <a:latin typeface="+mn-lt"/>
        </a:defRPr>
      </a:lvl5pPr>
      <a:lvl6pPr marL="2514600" indent="-228600" algn="l" rtl="0" fontAlgn="base">
        <a:spcBef>
          <a:spcPct val="20000"/>
        </a:spcBef>
        <a:spcAft>
          <a:spcPct val="0"/>
        </a:spcAft>
        <a:buClr>
          <a:schemeClr val="accent2"/>
        </a:buClr>
        <a:buSzPct val="130000"/>
        <a:buChar char="•"/>
        <a:defRPr sz="2000">
          <a:solidFill>
            <a:schemeClr val="tx1"/>
          </a:solidFill>
          <a:latin typeface="+mn-lt"/>
        </a:defRPr>
      </a:lvl6pPr>
      <a:lvl7pPr marL="2971800" indent="-228600" algn="l" rtl="0" fontAlgn="base">
        <a:spcBef>
          <a:spcPct val="20000"/>
        </a:spcBef>
        <a:spcAft>
          <a:spcPct val="0"/>
        </a:spcAft>
        <a:buClr>
          <a:schemeClr val="accent2"/>
        </a:buClr>
        <a:buSzPct val="130000"/>
        <a:buChar char="•"/>
        <a:defRPr sz="2000">
          <a:solidFill>
            <a:schemeClr val="tx1"/>
          </a:solidFill>
          <a:latin typeface="+mn-lt"/>
        </a:defRPr>
      </a:lvl7pPr>
      <a:lvl8pPr marL="3429000" indent="-228600" algn="l" rtl="0" fontAlgn="base">
        <a:spcBef>
          <a:spcPct val="20000"/>
        </a:spcBef>
        <a:spcAft>
          <a:spcPct val="0"/>
        </a:spcAft>
        <a:buClr>
          <a:schemeClr val="accent2"/>
        </a:buClr>
        <a:buSzPct val="130000"/>
        <a:buChar char="•"/>
        <a:defRPr sz="2000">
          <a:solidFill>
            <a:schemeClr val="tx1"/>
          </a:solidFill>
          <a:latin typeface="+mn-lt"/>
        </a:defRPr>
      </a:lvl8pPr>
      <a:lvl9pPr marL="3886200" indent="-228600" algn="l" rtl="0" fontAlgn="base">
        <a:spcBef>
          <a:spcPct val="20000"/>
        </a:spcBef>
        <a:spcAft>
          <a:spcPct val="0"/>
        </a:spcAft>
        <a:buClr>
          <a:schemeClr val="accent2"/>
        </a:buClr>
        <a:buSzPct val="130000"/>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belackova@adiktologie.cz"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954213" y="1370013"/>
            <a:ext cx="5821362" cy="3006725"/>
          </a:xfrm>
        </p:spPr>
        <p:txBody>
          <a:bodyPr/>
          <a:lstStyle/>
          <a:p>
            <a:pPr eaLnBrk="1" hangingPunct="1"/>
            <a:r>
              <a:rPr lang="en-US" sz="2800" u="sng" dirty="0" err="1" smtClean="0"/>
              <a:t>Marihuanov</a:t>
            </a:r>
            <a:r>
              <a:rPr lang="cs-CZ" sz="2800" u="sng" dirty="0" smtClean="0"/>
              <a:t>é trhy v ČR – přístupy různých drogových </a:t>
            </a:r>
            <a:r>
              <a:rPr lang="cs-CZ" sz="2800" u="sng" dirty="0" smtClean="0"/>
              <a:t>politik a dopad na veřejné zdraví</a:t>
            </a:r>
            <a:r>
              <a:rPr lang="cs-CZ" sz="2800" u="sng" dirty="0" smtClean="0"/>
              <a:t/>
            </a:r>
            <a:br>
              <a:rPr lang="cs-CZ" sz="2800" u="sng" dirty="0" smtClean="0"/>
            </a:br>
            <a:r>
              <a:rPr lang="cs-CZ" sz="2800" b="0" i="1" dirty="0" smtClean="0"/>
              <a:t>Závěry </a:t>
            </a:r>
            <a:r>
              <a:rPr lang="cs-CZ" sz="2800" b="0" i="1" dirty="0" smtClean="0"/>
              <a:t>1. fáze studie</a:t>
            </a:r>
            <a:br>
              <a:rPr lang="cs-CZ" sz="2800" b="0" i="1" dirty="0" smtClean="0"/>
            </a:br>
            <a:r>
              <a:rPr lang="cs-CZ" sz="2800" b="0" i="1" dirty="0" smtClean="0"/>
              <a:t>2008 - 2010</a:t>
            </a:r>
            <a:endParaRPr lang="cs-CZ" sz="2800" u="sng" dirty="0" smtClean="0"/>
          </a:p>
        </p:txBody>
      </p:sp>
      <p:sp>
        <p:nvSpPr>
          <p:cNvPr id="5123" name="Rectangle 3"/>
          <p:cNvSpPr>
            <a:spLocks noGrp="1" noChangeArrowheads="1"/>
          </p:cNvSpPr>
          <p:nvPr>
            <p:ph type="subTitle" idx="1"/>
          </p:nvPr>
        </p:nvSpPr>
        <p:spPr>
          <a:xfrm>
            <a:off x="468312" y="5389563"/>
            <a:ext cx="8523287" cy="1371600"/>
          </a:xfrm>
        </p:spPr>
        <p:txBody>
          <a:bodyPr/>
          <a:lstStyle/>
          <a:p>
            <a:pPr eaLnBrk="1" hangingPunct="1">
              <a:lnSpc>
                <a:spcPct val="80000"/>
              </a:lnSpc>
            </a:pPr>
            <a:r>
              <a:rPr lang="cs-CZ" sz="2200" b="1" i="1" dirty="0" smtClean="0"/>
              <a:t>Vedoucí studie: </a:t>
            </a:r>
            <a:r>
              <a:rPr lang="cs-CZ" sz="2200" i="1" dirty="0" smtClean="0"/>
              <a:t>MUDr. Tomáš Zábranský, PhD.</a:t>
            </a:r>
          </a:p>
          <a:p>
            <a:pPr eaLnBrk="1" hangingPunct="1">
              <a:lnSpc>
                <a:spcPct val="80000"/>
              </a:lnSpc>
            </a:pPr>
            <a:r>
              <a:rPr lang="cs-CZ" sz="2200" b="1" i="1" dirty="0" smtClean="0"/>
              <a:t>Koordinátor studie: </a:t>
            </a:r>
            <a:r>
              <a:rPr lang="cs-CZ" sz="2200" i="1" dirty="0" smtClean="0"/>
              <a:t>Ing. Mgr. Vendula Běláčková</a:t>
            </a:r>
          </a:p>
          <a:p>
            <a:r>
              <a:rPr lang="cs-CZ" sz="1400" i="1" dirty="0" smtClean="0"/>
              <a:t>Finanční podpora: </a:t>
            </a:r>
            <a:r>
              <a:rPr lang="cs-CZ" sz="1400" i="1" dirty="0"/>
              <a:t>Open Society </a:t>
            </a:r>
            <a:r>
              <a:rPr lang="cs-CZ" sz="1400" i="1" dirty="0" err="1"/>
              <a:t>Fund</a:t>
            </a:r>
            <a:r>
              <a:rPr lang="cs-CZ" sz="1400" i="1" dirty="0"/>
              <a:t>, </a:t>
            </a:r>
            <a:r>
              <a:rPr lang="cs-CZ" sz="1400" i="1" dirty="0" err="1"/>
              <a:t>Global</a:t>
            </a:r>
            <a:r>
              <a:rPr lang="cs-CZ" sz="1400" i="1" dirty="0"/>
              <a:t> </a:t>
            </a:r>
            <a:r>
              <a:rPr lang="cs-CZ" sz="1400" i="1" dirty="0" err="1"/>
              <a:t>Drug</a:t>
            </a:r>
            <a:r>
              <a:rPr lang="cs-CZ" sz="1400" i="1" dirty="0"/>
              <a:t> </a:t>
            </a:r>
            <a:r>
              <a:rPr lang="cs-CZ" sz="1400" i="1" dirty="0" err="1"/>
              <a:t>Policy</a:t>
            </a:r>
            <a:r>
              <a:rPr lang="cs-CZ" sz="1400" i="1" dirty="0"/>
              <a:t> </a:t>
            </a:r>
            <a:r>
              <a:rPr lang="cs-CZ" sz="1400" i="1" dirty="0" smtClean="0"/>
              <a:t>Program; Národní </a:t>
            </a:r>
            <a:r>
              <a:rPr lang="cs-CZ" sz="1400" i="1" dirty="0"/>
              <a:t>monitorovací středisko pro drogy a drogové </a:t>
            </a:r>
            <a:r>
              <a:rPr lang="cs-CZ" sz="1400" i="1" dirty="0" smtClean="0"/>
              <a:t>závislosti; Florida </a:t>
            </a:r>
            <a:r>
              <a:rPr lang="cs-CZ" sz="1400" i="1" dirty="0" err="1"/>
              <a:t>State</a:t>
            </a:r>
            <a:r>
              <a:rPr lang="cs-CZ" sz="1400" i="1" dirty="0"/>
              <a:t> University, </a:t>
            </a:r>
            <a:r>
              <a:rPr lang="cs-CZ" sz="1400" i="1" dirty="0" err="1"/>
              <a:t>College</a:t>
            </a:r>
            <a:r>
              <a:rPr lang="cs-CZ" sz="1400" i="1" dirty="0"/>
              <a:t> </a:t>
            </a:r>
            <a:r>
              <a:rPr lang="cs-CZ" sz="1400" i="1" dirty="0" err="1"/>
              <a:t>of</a:t>
            </a:r>
            <a:r>
              <a:rPr lang="cs-CZ" sz="1400" i="1" dirty="0"/>
              <a:t> </a:t>
            </a:r>
            <a:r>
              <a:rPr lang="cs-CZ" sz="1400" i="1" dirty="0" err="1"/>
              <a:t>Social</a:t>
            </a:r>
            <a:r>
              <a:rPr lang="cs-CZ" sz="1400" i="1" dirty="0"/>
              <a:t> </a:t>
            </a:r>
            <a:r>
              <a:rPr lang="cs-CZ" sz="1400" i="1" dirty="0" err="1" smtClean="0"/>
              <a:t>Sciences</a:t>
            </a:r>
            <a:r>
              <a:rPr lang="cs-CZ" sz="1400" i="1" dirty="0" smtClean="0"/>
              <a:t>; </a:t>
            </a:r>
            <a:r>
              <a:rPr lang="cs-CZ" sz="1400" i="1" dirty="0" err="1" smtClean="0"/>
              <a:t>Fulbrightova</a:t>
            </a:r>
            <a:r>
              <a:rPr lang="cs-CZ" sz="1400" i="1" dirty="0" smtClean="0"/>
              <a:t> </a:t>
            </a:r>
            <a:r>
              <a:rPr lang="cs-CZ" sz="1400" i="1" dirty="0"/>
              <a:t>komise</a:t>
            </a:r>
            <a:endParaRPr lang="en-GB" sz="1400" dirty="0"/>
          </a:p>
          <a:p>
            <a:pPr eaLnBrk="1" hangingPunct="1">
              <a:lnSpc>
                <a:spcPct val="80000"/>
              </a:lnSpc>
            </a:pPr>
            <a:endParaRPr lang="cs-CZ" sz="1400" i="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Cena marihuany dle CS 2008</a:t>
            </a:r>
            <a:endParaRPr lang="en-GB" dirty="0"/>
          </a:p>
        </p:txBody>
      </p:sp>
      <p:sp>
        <p:nvSpPr>
          <p:cNvPr id="4" name="Zástupný symbol pro datum 3"/>
          <p:cNvSpPr>
            <a:spLocks noGrp="1"/>
          </p:cNvSpPr>
          <p:nvPr>
            <p:ph type="dt" sz="half" idx="10"/>
          </p:nvPr>
        </p:nvSpPr>
        <p:spPr/>
        <p:txBody>
          <a:bodyPr/>
          <a:lstStyle/>
          <a:p>
            <a:pPr>
              <a:defRPr/>
            </a:pPr>
            <a:r>
              <a:rPr lang="cs-CZ" smtClean="0"/>
              <a:t>4/12/2008</a:t>
            </a:r>
            <a:endParaRPr lang="en-US"/>
          </a:p>
        </p:txBody>
      </p:sp>
      <p:sp>
        <p:nvSpPr>
          <p:cNvPr id="5" name="Zástupný symbol pro zápatí 4"/>
          <p:cNvSpPr>
            <a:spLocks noGrp="1"/>
          </p:cNvSpPr>
          <p:nvPr>
            <p:ph type="ftr" sz="quarter" idx="12"/>
          </p:nvPr>
        </p:nvSpPr>
        <p:spPr/>
        <p:txBody>
          <a:bodyPr/>
          <a:lstStyle/>
          <a:p>
            <a:pPr>
              <a:defRPr/>
            </a:pPr>
            <a:r>
              <a:rPr lang="cs-CZ" dirty="0" err="1" smtClean="0"/>
              <a:t>Kanabinoidy</a:t>
            </a:r>
            <a:r>
              <a:rPr lang="cs-CZ" dirty="0" smtClean="0"/>
              <a:t> &amp; halucinogeny</a:t>
            </a:r>
            <a:endParaRPr lang="cs-CZ" dirty="0"/>
          </a:p>
        </p:txBody>
      </p:sp>
      <p:graphicFrame>
        <p:nvGraphicFramePr>
          <p:cNvPr id="6" name="graf 9"/>
          <p:cNvGraphicFramePr>
            <a:graphicFrameLocks noGrp="1"/>
          </p:cNvGraphicFramePr>
          <p:nvPr>
            <p:ph idx="1"/>
            <p:extLst>
              <p:ext uri="{D42A27DB-BD31-4B8C-83A1-F6EECF244321}">
                <p14:modId xmlns:p14="http://schemas.microsoft.com/office/powerpoint/2010/main" val="390250113"/>
              </p:ext>
            </p:extLst>
          </p:nvPr>
        </p:nvGraphicFramePr>
        <p:xfrm>
          <a:off x="348456" y="1179513"/>
          <a:ext cx="8332787" cy="4141787"/>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ovéPole 6"/>
          <p:cNvSpPr txBox="1"/>
          <p:nvPr/>
        </p:nvSpPr>
        <p:spPr>
          <a:xfrm>
            <a:off x="495300" y="5384800"/>
            <a:ext cx="8039100" cy="1200329"/>
          </a:xfrm>
          <a:prstGeom prst="rect">
            <a:avLst/>
          </a:prstGeom>
          <a:noFill/>
        </p:spPr>
        <p:txBody>
          <a:bodyPr wrap="square" rtlCol="0">
            <a:spAutoFit/>
          </a:bodyPr>
          <a:lstStyle/>
          <a:p>
            <a:r>
              <a:rPr lang="cs-CZ" sz="2400" b="1" i="1" dirty="0" smtClean="0"/>
              <a:t>Průměr: </a:t>
            </a:r>
            <a:r>
              <a:rPr lang="cs-CZ" sz="2400" i="1" dirty="0" smtClean="0"/>
              <a:t>134 </a:t>
            </a:r>
            <a:r>
              <a:rPr lang="cs-CZ" sz="2400" i="1" dirty="0"/>
              <a:t>Kč/g </a:t>
            </a:r>
            <a:r>
              <a:rPr lang="cs-CZ" sz="2400" i="1" dirty="0" err="1"/>
              <a:t>outdoor</a:t>
            </a:r>
            <a:r>
              <a:rPr lang="cs-CZ" sz="2400" i="1" dirty="0"/>
              <a:t>, 164 Kč/g </a:t>
            </a:r>
            <a:r>
              <a:rPr lang="cs-CZ" sz="2400" i="1" dirty="0" err="1"/>
              <a:t>indoor</a:t>
            </a:r>
            <a:r>
              <a:rPr lang="cs-CZ" sz="2400" i="1" dirty="0"/>
              <a:t>, 225 </a:t>
            </a:r>
            <a:r>
              <a:rPr lang="cs-CZ" sz="2400" i="1" dirty="0" smtClean="0"/>
              <a:t>Kč/g</a:t>
            </a:r>
          </a:p>
          <a:p>
            <a:r>
              <a:rPr lang="cs-CZ" sz="2400" b="1" i="1" dirty="0" smtClean="0"/>
              <a:t>CENU</a:t>
            </a:r>
            <a:r>
              <a:rPr lang="cs-CZ" sz="2400" i="1" dirty="0" smtClean="0"/>
              <a:t> nad 200 Kč zaplatila cca 1/5 uživatelů nebo 1/3 těch, co platili – nižší ceny než NPC</a:t>
            </a:r>
            <a:endParaRPr lang="en-GB" sz="2400" i="1" dirty="0"/>
          </a:p>
        </p:txBody>
      </p:sp>
    </p:spTree>
    <p:extLst>
      <p:ext uri="{BB962C8B-B14F-4D97-AF65-F5344CB8AC3E}">
        <p14:creationId xmlns:p14="http://schemas.microsoft.com/office/powerpoint/2010/main" val="545277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POKLES CEN: </a:t>
            </a:r>
            <a:r>
              <a:rPr lang="cs-CZ" dirty="0" smtClean="0"/>
              <a:t>konkurence a pokles zisků na černém trhu</a:t>
            </a:r>
            <a:endParaRPr lang="en-GB" dirty="0"/>
          </a:p>
        </p:txBody>
      </p:sp>
      <p:sp>
        <p:nvSpPr>
          <p:cNvPr id="3" name="Zástupný symbol pro obsah 2"/>
          <p:cNvSpPr>
            <a:spLocks noGrp="1"/>
          </p:cNvSpPr>
          <p:nvPr>
            <p:ph idx="1"/>
          </p:nvPr>
        </p:nvSpPr>
        <p:spPr/>
        <p:txBody>
          <a:bodyPr/>
          <a:lstStyle/>
          <a:p>
            <a:r>
              <a:rPr lang="cs-CZ" sz="2200" i="1" u="sng" dirty="0" smtClean="0"/>
              <a:t>Nemůžeš </a:t>
            </a:r>
            <a:r>
              <a:rPr lang="cs-CZ" sz="2200" i="1" u="sng" dirty="0"/>
              <a:t>si dovolit tak vydělávat, tak jak se na to vydělávalo před pěti lety</a:t>
            </a:r>
            <a:r>
              <a:rPr lang="cs-CZ" sz="2200" i="1" dirty="0"/>
              <a:t>. Třeba ten kamarád Nikolas, ten si na tom vydělal pěkný peníze kdysi, ale dneska už je na tom nikdy neudělá takový jako dřív, posunulo se to. Jak říkám, 250 byla kdysi cena, dneska už je to na 200. A jsou lidi, který ti tady řeknou jiný čísla, protože si to </a:t>
            </a:r>
            <a:r>
              <a:rPr lang="cs-CZ" sz="2200" i="1" dirty="0" err="1" smtClean="0"/>
              <a:t>kupujou</a:t>
            </a:r>
            <a:r>
              <a:rPr lang="cs-CZ" sz="2200" i="1" dirty="0" smtClean="0"/>
              <a:t> </a:t>
            </a:r>
            <a:r>
              <a:rPr lang="cs-CZ" sz="2200" i="1" dirty="0"/>
              <a:t>někde za 150. A kdybych já řekl, ne, 250 a brčko si nedáme a běž někam do zimy, tak on už nepřijde. (Zdenko, 25</a:t>
            </a:r>
            <a:r>
              <a:rPr lang="cs-CZ" sz="2200" i="1" dirty="0" smtClean="0"/>
              <a:t>)</a:t>
            </a:r>
          </a:p>
          <a:p>
            <a:pPr marL="0" indent="0">
              <a:buNone/>
            </a:pPr>
            <a:endParaRPr lang="cs-CZ" sz="2200" i="1" dirty="0" smtClean="0"/>
          </a:p>
          <a:p>
            <a:pPr marL="0" indent="0">
              <a:buNone/>
            </a:pPr>
            <a:r>
              <a:rPr lang="cs-CZ" sz="2200" b="1" i="1" dirty="0" smtClean="0">
                <a:solidFill>
                  <a:srgbClr val="FF0000"/>
                </a:solidFill>
              </a:rPr>
              <a:t>→</a:t>
            </a:r>
            <a:r>
              <a:rPr lang="cs-CZ" sz="2200" b="1" i="1" dirty="0" smtClean="0"/>
              <a:t> koncoví prodejci menší zisky (velké obraty rizikové)</a:t>
            </a:r>
          </a:p>
          <a:p>
            <a:pPr marL="0" indent="0">
              <a:buNone/>
            </a:pPr>
            <a:r>
              <a:rPr lang="cs-CZ" sz="2200" b="1" i="1" dirty="0">
                <a:solidFill>
                  <a:srgbClr val="FF0000"/>
                </a:solidFill>
              </a:rPr>
              <a:t>→</a:t>
            </a:r>
            <a:r>
              <a:rPr lang="cs-CZ" sz="2200" b="1" i="1" dirty="0"/>
              <a:t> </a:t>
            </a:r>
            <a:r>
              <a:rPr lang="cs-CZ" sz="2200" b="1" i="1" dirty="0" smtClean="0"/>
              <a:t>odstranění jedné úrovně černého trhu</a:t>
            </a:r>
          </a:p>
          <a:p>
            <a:pPr marL="0" indent="0">
              <a:buNone/>
            </a:pPr>
            <a:r>
              <a:rPr lang="cs-CZ" sz="2200" b="1" i="1" dirty="0" smtClean="0">
                <a:solidFill>
                  <a:srgbClr val="FF0000"/>
                </a:solidFill>
              </a:rPr>
              <a:t>→</a:t>
            </a:r>
            <a:r>
              <a:rPr lang="cs-CZ" sz="2200" b="1" i="1" dirty="0" smtClean="0"/>
              <a:t> zmenšení podílu černého trhu</a:t>
            </a:r>
          </a:p>
          <a:p>
            <a:pPr marL="0" indent="0">
              <a:buNone/>
            </a:pPr>
            <a:endParaRPr lang="cs-CZ" sz="2200" i="1" dirty="0" smtClean="0"/>
          </a:p>
          <a:p>
            <a:endParaRPr lang="cs-CZ" sz="2200" i="1" dirty="0" smtClean="0"/>
          </a:p>
          <a:p>
            <a:endParaRPr lang="en-GB" sz="2200" i="1" dirty="0"/>
          </a:p>
          <a:p>
            <a:endParaRPr lang="en-GB" dirty="0"/>
          </a:p>
        </p:txBody>
      </p:sp>
      <p:sp>
        <p:nvSpPr>
          <p:cNvPr id="4" name="Zástupný symbol pro datum 3"/>
          <p:cNvSpPr>
            <a:spLocks noGrp="1"/>
          </p:cNvSpPr>
          <p:nvPr>
            <p:ph type="dt" sz="half" idx="10"/>
          </p:nvPr>
        </p:nvSpPr>
        <p:spPr/>
        <p:txBody>
          <a:bodyPr/>
          <a:lstStyle/>
          <a:p>
            <a:pPr>
              <a:defRPr/>
            </a:pPr>
            <a:r>
              <a:rPr lang="cs-CZ" smtClean="0"/>
              <a:t>4/12/2008</a:t>
            </a:r>
            <a:endParaRPr lang="en-US"/>
          </a:p>
        </p:txBody>
      </p:sp>
      <p:sp>
        <p:nvSpPr>
          <p:cNvPr id="5" name="Zástupný symbol pro zápatí 4"/>
          <p:cNvSpPr>
            <a:spLocks noGrp="1"/>
          </p:cNvSpPr>
          <p:nvPr>
            <p:ph type="ftr" sz="quarter" idx="12"/>
          </p:nvPr>
        </p:nvSpPr>
        <p:spPr/>
        <p:txBody>
          <a:bodyPr/>
          <a:lstStyle/>
          <a:p>
            <a:pPr>
              <a:defRPr/>
            </a:pPr>
            <a:r>
              <a:rPr lang="cs-CZ" smtClean="0"/>
              <a:t>Kanabinoidy &amp; halucinogeny</a:t>
            </a:r>
            <a:endParaRPr lang="cs-CZ"/>
          </a:p>
        </p:txBody>
      </p:sp>
    </p:spTree>
    <p:extLst>
      <p:ext uri="{BB962C8B-B14F-4D97-AF65-F5344CB8AC3E}">
        <p14:creationId xmlns:p14="http://schemas.microsoft.com/office/powerpoint/2010/main" val="37199755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KONCOVÝ PRODEJ</a:t>
            </a:r>
            <a:endParaRPr lang="en-GB" dirty="0"/>
          </a:p>
        </p:txBody>
      </p:sp>
      <p:sp>
        <p:nvSpPr>
          <p:cNvPr id="3" name="Zástupný symbol pro obsah 2"/>
          <p:cNvSpPr>
            <a:spLocks noGrp="1"/>
          </p:cNvSpPr>
          <p:nvPr>
            <p:ph idx="1"/>
          </p:nvPr>
        </p:nvSpPr>
        <p:spPr>
          <a:xfrm>
            <a:off x="277812" y="1016000"/>
            <a:ext cx="8408988" cy="4846639"/>
          </a:xfrm>
        </p:spPr>
        <p:txBody>
          <a:bodyPr/>
          <a:lstStyle/>
          <a:p>
            <a:r>
              <a:rPr lang="cs-CZ" i="1" u="sng" dirty="0"/>
              <a:t>p</a:t>
            </a:r>
            <a:r>
              <a:rPr lang="cs-CZ" i="1" u="sng" dirty="0" smtClean="0"/>
              <a:t>ěstitel → překupník → </a:t>
            </a:r>
          </a:p>
          <a:p>
            <a:pPr marL="0" indent="0">
              <a:buNone/>
            </a:pPr>
            <a:r>
              <a:rPr lang="cs-CZ" sz="2200" b="1" i="1" u="sng" dirty="0" smtClean="0">
                <a:solidFill>
                  <a:srgbClr val="C00000"/>
                </a:solidFill>
              </a:rPr>
              <a:t>NPC: </a:t>
            </a:r>
            <a:r>
              <a:rPr lang="cs-CZ" sz="2200" i="1" u="sng" dirty="0" smtClean="0"/>
              <a:t>dealer </a:t>
            </a:r>
            <a:r>
              <a:rPr lang="cs-CZ" sz="2200" i="1" u="sng" dirty="0"/>
              <a:t>pro veřejnost (bary, parky, koleje): </a:t>
            </a:r>
            <a:r>
              <a:rPr lang="cs-CZ" sz="2200" b="1" i="1" dirty="0"/>
              <a:t>Prostě to </a:t>
            </a:r>
            <a:r>
              <a:rPr lang="cs-CZ" sz="2200" b="1" i="1" dirty="0" err="1"/>
              <a:t>maj</a:t>
            </a:r>
            <a:r>
              <a:rPr lang="cs-CZ" sz="2200" b="1" i="1" dirty="0"/>
              <a:t> za draho a ani toho víc </a:t>
            </a:r>
            <a:r>
              <a:rPr lang="cs-CZ" sz="2200" b="1" i="1" dirty="0" err="1"/>
              <a:t>nemaj</a:t>
            </a:r>
            <a:r>
              <a:rPr lang="cs-CZ" sz="2200" i="1" dirty="0"/>
              <a:t>, takže není možná u nich </a:t>
            </a:r>
            <a:r>
              <a:rPr lang="cs-CZ" sz="2200" i="1" dirty="0" err="1"/>
              <a:t>ňákou</a:t>
            </a:r>
            <a:r>
              <a:rPr lang="cs-CZ" sz="2200" i="1" dirty="0"/>
              <a:t>, v podstatě moc velkou, slevu za množství vyjednat, protože zase oni nechtěj toho mít u sebe přehnaně moc, </a:t>
            </a:r>
            <a:r>
              <a:rPr lang="cs-CZ" sz="2200" b="1" i="1" dirty="0"/>
              <a:t>tím, že </a:t>
            </a:r>
            <a:r>
              <a:rPr lang="cs-CZ" sz="2200" b="1" i="1" dirty="0" err="1"/>
              <a:t>stojej</a:t>
            </a:r>
            <a:r>
              <a:rPr lang="cs-CZ" sz="2200" b="1" i="1" dirty="0"/>
              <a:t> na ulici</a:t>
            </a:r>
            <a:r>
              <a:rPr lang="cs-CZ" sz="2200" i="1" dirty="0"/>
              <a:t>, že jo. (Kevin, 24</a:t>
            </a:r>
            <a:r>
              <a:rPr lang="cs-CZ" sz="2200" i="1" dirty="0" smtClean="0"/>
              <a:t>)</a:t>
            </a:r>
          </a:p>
          <a:p>
            <a:pPr marL="0" indent="0">
              <a:buNone/>
            </a:pPr>
            <a:r>
              <a:rPr lang="cs-CZ" sz="2200" b="1" i="1" dirty="0" smtClean="0">
                <a:solidFill>
                  <a:srgbClr val="C00000"/>
                </a:solidFill>
              </a:rPr>
              <a:t>STUDIE:</a:t>
            </a:r>
            <a:endParaRPr lang="en-GB" sz="2200" b="1" i="1" dirty="0">
              <a:solidFill>
                <a:srgbClr val="C00000"/>
              </a:solidFill>
            </a:endParaRPr>
          </a:p>
          <a:p>
            <a:r>
              <a:rPr lang="cs-CZ" sz="2200" i="1" u="sng" dirty="0" smtClean="0"/>
              <a:t>dealer </a:t>
            </a:r>
            <a:r>
              <a:rPr lang="cs-CZ" sz="2200" i="1" u="sng" dirty="0" smtClean="0"/>
              <a:t>pro známé: </a:t>
            </a:r>
            <a:r>
              <a:rPr lang="cs-CZ" sz="2200" i="1" dirty="0"/>
              <a:t>On teda </a:t>
            </a:r>
            <a:r>
              <a:rPr lang="cs-CZ" sz="2200" b="1" i="1" dirty="0"/>
              <a:t>neprodával nikdy cizím lidem,</a:t>
            </a:r>
            <a:r>
              <a:rPr lang="cs-CZ" sz="2200" i="1" dirty="0"/>
              <a:t> jo, vždycky se vědělo okruh lidí, kterým jakoby věřil, tak oni si to samozřejmě u něj brali ve větším množství, takže. A kam to pak dali dál, to už je mu jedno, jo. (Lenka, 26)</a:t>
            </a:r>
            <a:endParaRPr lang="en-GB" sz="2200" i="1" dirty="0"/>
          </a:p>
          <a:p>
            <a:r>
              <a:rPr lang="cs-CZ" sz="2200" i="1" u="sng" dirty="0" err="1" smtClean="0"/>
              <a:t>rozprodávač</a:t>
            </a:r>
            <a:r>
              <a:rPr lang="cs-CZ" sz="2200" i="1" u="sng" dirty="0"/>
              <a:t>:</a:t>
            </a:r>
            <a:r>
              <a:rPr lang="cs-CZ" sz="2200" i="1" u="sng" dirty="0" smtClean="0"/>
              <a:t> </a:t>
            </a:r>
            <a:r>
              <a:rPr lang="cs-CZ" sz="2200" i="1" dirty="0" smtClean="0"/>
              <a:t>Oni </a:t>
            </a:r>
            <a:r>
              <a:rPr lang="cs-CZ" sz="2200" i="1" dirty="0"/>
              <a:t>už si podle mě budou </a:t>
            </a:r>
            <a:r>
              <a:rPr lang="cs-CZ" sz="2200" b="1" i="1" dirty="0"/>
              <a:t>kupovat vždycky ve více, jim to vyjde </a:t>
            </a:r>
            <a:r>
              <a:rPr lang="cs-CZ" sz="2200" b="1" i="1" dirty="0" err="1"/>
              <a:t>levnějc</a:t>
            </a:r>
            <a:r>
              <a:rPr lang="cs-CZ" sz="2200" b="1" i="1" dirty="0"/>
              <a:t> </a:t>
            </a:r>
            <a:r>
              <a:rPr lang="cs-CZ" sz="2200" i="1" dirty="0"/>
              <a:t>a něco </a:t>
            </a:r>
            <a:r>
              <a:rPr lang="cs-CZ" sz="2200" i="1" dirty="0" err="1"/>
              <a:t>daj</a:t>
            </a:r>
            <a:r>
              <a:rPr lang="cs-CZ" sz="2200" i="1" dirty="0"/>
              <a:t> někomu, když se někdo staví, tak aby nemuseli chodit jak já, tak prostě že jim to </a:t>
            </a:r>
            <a:r>
              <a:rPr lang="cs-CZ" sz="2200" i="1" dirty="0" err="1"/>
              <a:t>daj</a:t>
            </a:r>
            <a:r>
              <a:rPr lang="cs-CZ" sz="2200" i="1" dirty="0"/>
              <a:t> sami od sebe. (Ondra, 25</a:t>
            </a:r>
            <a:r>
              <a:rPr lang="cs-CZ" sz="2200" i="1" dirty="0" smtClean="0"/>
              <a:t>)</a:t>
            </a:r>
          </a:p>
          <a:p>
            <a:endParaRPr lang="en-GB" sz="2200" i="1" dirty="0"/>
          </a:p>
          <a:p>
            <a:pPr lvl="1"/>
            <a:endParaRPr lang="cs-CZ" i="1" u="sng" dirty="0" smtClean="0"/>
          </a:p>
          <a:p>
            <a:endParaRPr lang="en-GB" i="1" u="sng" dirty="0"/>
          </a:p>
        </p:txBody>
      </p:sp>
      <p:sp>
        <p:nvSpPr>
          <p:cNvPr id="4" name="Zástupný symbol pro datum 3"/>
          <p:cNvSpPr>
            <a:spLocks noGrp="1"/>
          </p:cNvSpPr>
          <p:nvPr>
            <p:ph type="dt" sz="half" idx="10"/>
          </p:nvPr>
        </p:nvSpPr>
        <p:spPr/>
        <p:txBody>
          <a:bodyPr/>
          <a:lstStyle/>
          <a:p>
            <a:pPr>
              <a:defRPr/>
            </a:pPr>
            <a:r>
              <a:rPr lang="cs-CZ" smtClean="0"/>
              <a:t>4/12/2008</a:t>
            </a:r>
            <a:endParaRPr lang="en-US"/>
          </a:p>
        </p:txBody>
      </p:sp>
      <p:sp>
        <p:nvSpPr>
          <p:cNvPr id="5" name="Zástupný symbol pro zápatí 4"/>
          <p:cNvSpPr>
            <a:spLocks noGrp="1"/>
          </p:cNvSpPr>
          <p:nvPr>
            <p:ph type="ftr" sz="quarter" idx="12"/>
          </p:nvPr>
        </p:nvSpPr>
        <p:spPr/>
        <p:txBody>
          <a:bodyPr/>
          <a:lstStyle/>
          <a:p>
            <a:pPr>
              <a:defRPr/>
            </a:pPr>
            <a:r>
              <a:rPr lang="cs-CZ" smtClean="0"/>
              <a:t>Kanabinoidy &amp; halucinogeny</a:t>
            </a:r>
            <a:endParaRPr lang="cs-CZ"/>
          </a:p>
        </p:txBody>
      </p:sp>
    </p:spTree>
    <p:extLst>
      <p:ext uri="{BB962C8B-B14F-4D97-AF65-F5344CB8AC3E}">
        <p14:creationId xmlns:p14="http://schemas.microsoft.com/office/powerpoint/2010/main" val="37037548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SROVNÁNÍ S </a:t>
            </a:r>
            <a:r>
              <a:rPr lang="cs-CZ" dirty="0" smtClean="0"/>
              <a:t>USA I.</a:t>
            </a:r>
            <a:endParaRPr lang="en-GB" dirty="0"/>
          </a:p>
        </p:txBody>
      </p:sp>
      <p:sp>
        <p:nvSpPr>
          <p:cNvPr id="3" name="Zástupný symbol pro obsah 2"/>
          <p:cNvSpPr>
            <a:spLocks noGrp="1"/>
          </p:cNvSpPr>
          <p:nvPr>
            <p:ph idx="1"/>
          </p:nvPr>
        </p:nvSpPr>
        <p:spPr>
          <a:xfrm>
            <a:off x="215900" y="1155700"/>
            <a:ext cx="8928100" cy="4884739"/>
          </a:xfrm>
        </p:spPr>
        <p:txBody>
          <a:bodyPr/>
          <a:lstStyle/>
          <a:p>
            <a:pPr marL="0" indent="0">
              <a:buNone/>
            </a:pPr>
            <a:r>
              <a:rPr lang="cs-CZ" sz="2800" b="1" i="1" u="sng" dirty="0" smtClean="0"/>
              <a:t>Z důvodu většího důrazu na vymáhání práva:</a:t>
            </a:r>
          </a:p>
          <a:p>
            <a:pPr marL="0" indent="0">
              <a:buNone/>
            </a:pPr>
            <a:r>
              <a:rPr lang="cs-CZ" sz="2800" b="1" i="1" dirty="0" smtClean="0"/>
              <a:t>Př. </a:t>
            </a:r>
            <a:r>
              <a:rPr lang="en-US" sz="2800" i="1" dirty="0"/>
              <a:t>Marijuana </a:t>
            </a:r>
            <a:r>
              <a:rPr lang="en-US" sz="2800" i="1" dirty="0" err="1"/>
              <a:t>growhouse</a:t>
            </a:r>
            <a:r>
              <a:rPr lang="en-US" sz="2800" i="1" dirty="0"/>
              <a:t> act: 15 </a:t>
            </a:r>
            <a:r>
              <a:rPr lang="cs-CZ" sz="2800" i="1" dirty="0" smtClean="0"/>
              <a:t>let min. sazba; </a:t>
            </a:r>
            <a:br>
              <a:rPr lang="cs-CZ" sz="2800" i="1" dirty="0" smtClean="0"/>
            </a:br>
            <a:r>
              <a:rPr lang="cs-CZ" sz="2800" i="1" dirty="0" smtClean="0"/>
              <a:t>do 20 g pro vlastní </a:t>
            </a:r>
            <a:r>
              <a:rPr lang="cs-CZ" sz="2800" i="1" dirty="0" err="1" smtClean="0"/>
              <a:t>pořebu</a:t>
            </a:r>
            <a:r>
              <a:rPr lang="cs-CZ" sz="2800" i="1" dirty="0" smtClean="0"/>
              <a:t> 1 rok vězení</a:t>
            </a:r>
          </a:p>
          <a:p>
            <a:pPr>
              <a:buFont typeface="Wingdings" pitchFamily="2" charset="2"/>
              <a:buChar char="§"/>
            </a:pPr>
            <a:r>
              <a:rPr lang="cs-CZ" sz="2400" i="1" dirty="0" smtClean="0"/>
              <a:t>větší </a:t>
            </a:r>
            <a:r>
              <a:rPr lang="cs-CZ" sz="2400" i="1" dirty="0"/>
              <a:t>význam </a:t>
            </a:r>
            <a:r>
              <a:rPr lang="cs-CZ" sz="2400" i="1" u="sng" dirty="0"/>
              <a:t>přátelských</a:t>
            </a:r>
            <a:r>
              <a:rPr lang="cs-CZ" sz="2400" i="1" dirty="0"/>
              <a:t> vztahů </a:t>
            </a:r>
            <a:r>
              <a:rPr lang="cs-CZ" sz="2400" i="1" dirty="0" smtClean="0"/>
              <a:t>a </a:t>
            </a:r>
            <a:r>
              <a:rPr lang="cs-CZ" sz="2400" i="1" dirty="0"/>
              <a:t>nákupu pro kamaráda → </a:t>
            </a:r>
            <a:r>
              <a:rPr lang="cs-CZ" sz="2400" i="1" u="sng" dirty="0" err="1" smtClean="0"/>
              <a:t>reciprokace</a:t>
            </a:r>
            <a:r>
              <a:rPr lang="cs-CZ" sz="2400" i="1" dirty="0" smtClean="0"/>
              <a:t>, dopad </a:t>
            </a:r>
            <a:r>
              <a:rPr lang="cs-CZ" sz="2400" i="1" dirty="0"/>
              <a:t>na míru </a:t>
            </a:r>
            <a:r>
              <a:rPr lang="cs-CZ" sz="2400" i="1" dirty="0" smtClean="0"/>
              <a:t>užívání </a:t>
            </a:r>
            <a:r>
              <a:rPr lang="cs-CZ" sz="2400" b="1" i="1" dirty="0" smtClean="0">
                <a:solidFill>
                  <a:srgbClr val="C00000"/>
                </a:solidFill>
              </a:rPr>
              <a:t>(83% vs. 71% v ČR)</a:t>
            </a:r>
          </a:p>
          <a:p>
            <a:pPr>
              <a:buFont typeface="Wingdings" pitchFamily="2" charset="2"/>
              <a:buChar char="§"/>
            </a:pPr>
            <a:r>
              <a:rPr lang="cs-CZ" sz="2400" i="1" dirty="0" smtClean="0"/>
              <a:t>nákup ve větším množství</a:t>
            </a:r>
            <a:endParaRPr lang="cs-CZ" sz="2400" i="1" dirty="0"/>
          </a:p>
          <a:p>
            <a:pPr>
              <a:buFont typeface="Wingdings" pitchFamily="2" charset="2"/>
              <a:buChar char="§"/>
            </a:pPr>
            <a:r>
              <a:rPr lang="cs-CZ" sz="2400" i="1" dirty="0" smtClean="0"/>
              <a:t>ve </a:t>
            </a:r>
            <a:r>
              <a:rPr lang="cs-CZ" sz="2400" i="1" dirty="0" smtClean="0"/>
              <a:t>stejném období </a:t>
            </a:r>
            <a:r>
              <a:rPr lang="cs-CZ" sz="2400" i="1" u="sng" dirty="0" smtClean="0"/>
              <a:t>nárůst cen </a:t>
            </a:r>
            <a:r>
              <a:rPr lang="cs-CZ" sz="2400" i="1" dirty="0" smtClean="0"/>
              <a:t>z důvodu policejních zátahů po zastřelení studentky</a:t>
            </a:r>
          </a:p>
          <a:p>
            <a:pPr>
              <a:buFont typeface="Wingdings" pitchFamily="2" charset="2"/>
              <a:buChar char="§"/>
            </a:pPr>
            <a:r>
              <a:rPr lang="cs-CZ" sz="2400" i="1" u="sng" dirty="0" err="1" smtClean="0"/>
              <a:t>outdoor</a:t>
            </a:r>
            <a:r>
              <a:rPr lang="cs-CZ" sz="2400" i="1" u="sng" dirty="0" smtClean="0"/>
              <a:t> </a:t>
            </a:r>
            <a:r>
              <a:rPr lang="cs-CZ" sz="2400" i="1" dirty="0" smtClean="0"/>
              <a:t>pěstování předmětem zájmu </a:t>
            </a:r>
            <a:r>
              <a:rPr lang="cs-CZ" sz="2400" i="1" u="sng" dirty="0" smtClean="0"/>
              <a:t>policejních složek </a:t>
            </a:r>
            <a:r>
              <a:rPr lang="cs-CZ" sz="2400" i="1" dirty="0" smtClean="0"/>
              <a:t>(málo provozované, </a:t>
            </a:r>
            <a:r>
              <a:rPr lang="cs-CZ" sz="2400" b="1" i="1" dirty="0" smtClean="0">
                <a:solidFill>
                  <a:srgbClr val="C00000"/>
                </a:solidFill>
              </a:rPr>
              <a:t>1% </a:t>
            </a:r>
            <a:r>
              <a:rPr lang="cs-CZ" sz="2400" b="1" i="1" dirty="0" err="1" smtClean="0">
                <a:solidFill>
                  <a:srgbClr val="C00000"/>
                </a:solidFill>
              </a:rPr>
              <a:t>vs</a:t>
            </a:r>
            <a:r>
              <a:rPr lang="cs-CZ" sz="2400" b="1" i="1" dirty="0" smtClean="0">
                <a:solidFill>
                  <a:srgbClr val="C00000"/>
                </a:solidFill>
              </a:rPr>
              <a:t> 9% v ČR</a:t>
            </a:r>
            <a:r>
              <a:rPr lang="cs-CZ" sz="2400" b="1" i="1" dirty="0"/>
              <a:t> </a:t>
            </a:r>
            <a:r>
              <a:rPr lang="cs-CZ" sz="2400" i="1" dirty="0" smtClean="0"/>
              <a:t>)</a:t>
            </a:r>
            <a:endParaRPr lang="cs-CZ" sz="2400" i="1" dirty="0" smtClean="0"/>
          </a:p>
          <a:p>
            <a:pPr>
              <a:buFont typeface="Wingdings" pitchFamily="2" charset="2"/>
              <a:buChar char="§"/>
            </a:pPr>
            <a:r>
              <a:rPr lang="cs-CZ" sz="2400" i="1" u="sng" dirty="0" smtClean="0"/>
              <a:t>riziko okradení pro </a:t>
            </a:r>
            <a:r>
              <a:rPr lang="cs-CZ" sz="2400" i="1" u="sng" dirty="0" err="1" smtClean="0"/>
              <a:t>indoor</a:t>
            </a:r>
            <a:r>
              <a:rPr lang="cs-CZ" sz="2400" i="1" u="sng" dirty="0" smtClean="0"/>
              <a:t> pěstitele a prodejce </a:t>
            </a:r>
            <a:r>
              <a:rPr lang="cs-CZ" sz="2400" i="1" dirty="0" smtClean="0"/>
              <a:t>– většina zažila vloupání nebo ozbrojené přepadení</a:t>
            </a:r>
          </a:p>
          <a:p>
            <a:pPr>
              <a:buFont typeface="Wingdings" pitchFamily="2" charset="2"/>
              <a:buChar char="§"/>
            </a:pPr>
            <a:endParaRPr lang="en-GB" i="1" dirty="0"/>
          </a:p>
        </p:txBody>
      </p:sp>
      <p:sp>
        <p:nvSpPr>
          <p:cNvPr id="4" name="Zástupný symbol pro datum 3"/>
          <p:cNvSpPr>
            <a:spLocks noGrp="1"/>
          </p:cNvSpPr>
          <p:nvPr>
            <p:ph type="dt" sz="half" idx="10"/>
          </p:nvPr>
        </p:nvSpPr>
        <p:spPr/>
        <p:txBody>
          <a:bodyPr/>
          <a:lstStyle/>
          <a:p>
            <a:pPr>
              <a:defRPr/>
            </a:pPr>
            <a:r>
              <a:rPr lang="cs-CZ" smtClean="0"/>
              <a:t>4/12/2008</a:t>
            </a:r>
            <a:endParaRPr lang="en-US"/>
          </a:p>
        </p:txBody>
      </p:sp>
      <p:sp>
        <p:nvSpPr>
          <p:cNvPr id="5" name="Zástupný symbol pro zápatí 4"/>
          <p:cNvSpPr>
            <a:spLocks noGrp="1"/>
          </p:cNvSpPr>
          <p:nvPr>
            <p:ph type="ftr" sz="quarter" idx="12"/>
          </p:nvPr>
        </p:nvSpPr>
        <p:spPr/>
        <p:txBody>
          <a:bodyPr/>
          <a:lstStyle/>
          <a:p>
            <a:pPr>
              <a:defRPr/>
            </a:pPr>
            <a:r>
              <a:rPr lang="cs-CZ" smtClean="0"/>
              <a:t>Kanabinoidy &amp; halucinogeny</a:t>
            </a:r>
            <a:endParaRPr lang="cs-CZ"/>
          </a:p>
        </p:txBody>
      </p:sp>
    </p:spTree>
    <p:extLst>
      <p:ext uri="{BB962C8B-B14F-4D97-AF65-F5344CB8AC3E}">
        <p14:creationId xmlns:p14="http://schemas.microsoft.com/office/powerpoint/2010/main" val="39415156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SROVNÁNÍ S USA II.</a:t>
            </a:r>
            <a:endParaRPr lang="en-GB" dirty="0"/>
          </a:p>
        </p:txBody>
      </p:sp>
      <p:sp>
        <p:nvSpPr>
          <p:cNvPr id="4" name="Zástupný symbol pro datum 3"/>
          <p:cNvSpPr>
            <a:spLocks noGrp="1"/>
          </p:cNvSpPr>
          <p:nvPr>
            <p:ph type="dt" sz="half" idx="10"/>
          </p:nvPr>
        </p:nvSpPr>
        <p:spPr/>
        <p:txBody>
          <a:bodyPr/>
          <a:lstStyle/>
          <a:p>
            <a:pPr>
              <a:defRPr/>
            </a:pPr>
            <a:r>
              <a:rPr lang="cs-CZ" smtClean="0"/>
              <a:t>4/12/2008</a:t>
            </a:r>
            <a:endParaRPr lang="en-US"/>
          </a:p>
        </p:txBody>
      </p:sp>
      <p:sp>
        <p:nvSpPr>
          <p:cNvPr id="5" name="Zástupný symbol pro zápatí 4"/>
          <p:cNvSpPr>
            <a:spLocks noGrp="1"/>
          </p:cNvSpPr>
          <p:nvPr>
            <p:ph type="ftr" sz="quarter" idx="12"/>
          </p:nvPr>
        </p:nvSpPr>
        <p:spPr/>
        <p:txBody>
          <a:bodyPr/>
          <a:lstStyle/>
          <a:p>
            <a:pPr>
              <a:defRPr/>
            </a:pPr>
            <a:r>
              <a:rPr lang="cs-CZ" smtClean="0"/>
              <a:t>Kanabinoidy &amp; halucinogeny</a:t>
            </a:r>
            <a:endParaRPr lang="cs-CZ"/>
          </a:p>
        </p:txBody>
      </p:sp>
      <p:graphicFrame>
        <p:nvGraphicFramePr>
          <p:cNvPr id="8" name="Zástupný symbol pro obsah 7"/>
          <p:cNvGraphicFramePr>
            <a:graphicFrameLocks noGrp="1"/>
          </p:cNvGraphicFramePr>
          <p:nvPr>
            <p:ph idx="1"/>
            <p:extLst>
              <p:ext uri="{D42A27DB-BD31-4B8C-83A1-F6EECF244321}">
                <p14:modId xmlns:p14="http://schemas.microsoft.com/office/powerpoint/2010/main" val="3801808885"/>
              </p:ext>
            </p:extLst>
          </p:nvPr>
        </p:nvGraphicFramePr>
        <p:xfrm>
          <a:off x="341312" y="1143000"/>
          <a:ext cx="8485187" cy="4076700"/>
        </p:xfrm>
        <a:graphic>
          <a:graphicData uri="http://schemas.openxmlformats.org/drawingml/2006/chart">
            <c:chart xmlns:c="http://schemas.openxmlformats.org/drawingml/2006/chart" xmlns:r="http://schemas.openxmlformats.org/officeDocument/2006/relationships" r:id="rId2"/>
          </a:graphicData>
        </a:graphic>
      </p:graphicFrame>
      <p:sp>
        <p:nvSpPr>
          <p:cNvPr id="6" name="Zástupný symbol pro obsah 2"/>
          <p:cNvSpPr txBox="1">
            <a:spLocks/>
          </p:cNvSpPr>
          <p:nvPr/>
        </p:nvSpPr>
        <p:spPr bwMode="auto">
          <a:xfrm>
            <a:off x="668338" y="5245100"/>
            <a:ext cx="8069262" cy="121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13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130000"/>
              <a:buChar char="•"/>
              <a:defRPr sz="2800">
                <a:solidFill>
                  <a:schemeClr val="tx1"/>
                </a:solidFill>
                <a:latin typeface="+mn-lt"/>
              </a:defRPr>
            </a:lvl2pPr>
            <a:lvl3pPr marL="1143000" indent="-228600" algn="l" rtl="0" eaLnBrk="0" fontAlgn="base" hangingPunct="0">
              <a:spcBef>
                <a:spcPct val="20000"/>
              </a:spcBef>
              <a:spcAft>
                <a:spcPct val="0"/>
              </a:spcAft>
              <a:buClr>
                <a:schemeClr val="accent2"/>
              </a:buClr>
              <a:buSzPct val="130000"/>
              <a:buChar char="•"/>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130000"/>
              <a:buChar char="•"/>
              <a:defRPr sz="2000">
                <a:solidFill>
                  <a:schemeClr val="tx1"/>
                </a:solidFill>
                <a:latin typeface="+mn-lt"/>
              </a:defRPr>
            </a:lvl4pPr>
            <a:lvl5pPr marL="2057400" indent="-228600" algn="l" rtl="0" eaLnBrk="0" fontAlgn="base" hangingPunct="0">
              <a:spcBef>
                <a:spcPct val="20000"/>
              </a:spcBef>
              <a:spcAft>
                <a:spcPct val="0"/>
              </a:spcAft>
              <a:buClr>
                <a:schemeClr val="accent2"/>
              </a:buClr>
              <a:buSzPct val="130000"/>
              <a:buChar char="•"/>
              <a:defRPr sz="2000">
                <a:solidFill>
                  <a:schemeClr val="tx1"/>
                </a:solidFill>
                <a:latin typeface="+mn-lt"/>
              </a:defRPr>
            </a:lvl5pPr>
            <a:lvl6pPr marL="2514600" indent="-228600" algn="l" rtl="0" fontAlgn="base">
              <a:spcBef>
                <a:spcPct val="20000"/>
              </a:spcBef>
              <a:spcAft>
                <a:spcPct val="0"/>
              </a:spcAft>
              <a:buClr>
                <a:schemeClr val="accent2"/>
              </a:buClr>
              <a:buSzPct val="130000"/>
              <a:buChar char="•"/>
              <a:defRPr sz="2000">
                <a:solidFill>
                  <a:schemeClr val="tx1"/>
                </a:solidFill>
                <a:latin typeface="+mn-lt"/>
              </a:defRPr>
            </a:lvl6pPr>
            <a:lvl7pPr marL="2971800" indent="-228600" algn="l" rtl="0" fontAlgn="base">
              <a:spcBef>
                <a:spcPct val="20000"/>
              </a:spcBef>
              <a:spcAft>
                <a:spcPct val="0"/>
              </a:spcAft>
              <a:buClr>
                <a:schemeClr val="accent2"/>
              </a:buClr>
              <a:buSzPct val="130000"/>
              <a:buChar char="•"/>
              <a:defRPr sz="2000">
                <a:solidFill>
                  <a:schemeClr val="tx1"/>
                </a:solidFill>
                <a:latin typeface="+mn-lt"/>
              </a:defRPr>
            </a:lvl7pPr>
            <a:lvl8pPr marL="3429000" indent="-228600" algn="l" rtl="0" fontAlgn="base">
              <a:spcBef>
                <a:spcPct val="20000"/>
              </a:spcBef>
              <a:spcAft>
                <a:spcPct val="0"/>
              </a:spcAft>
              <a:buClr>
                <a:schemeClr val="accent2"/>
              </a:buClr>
              <a:buSzPct val="130000"/>
              <a:buChar char="•"/>
              <a:defRPr sz="2000">
                <a:solidFill>
                  <a:schemeClr val="tx1"/>
                </a:solidFill>
                <a:latin typeface="+mn-lt"/>
              </a:defRPr>
            </a:lvl8pPr>
            <a:lvl9pPr marL="3886200" indent="-228600" algn="l" rtl="0" fontAlgn="base">
              <a:spcBef>
                <a:spcPct val="20000"/>
              </a:spcBef>
              <a:spcAft>
                <a:spcPct val="0"/>
              </a:spcAft>
              <a:buClr>
                <a:schemeClr val="accent2"/>
              </a:buClr>
              <a:buSzPct val="130000"/>
              <a:buChar char="•"/>
              <a:defRPr sz="2000">
                <a:solidFill>
                  <a:schemeClr val="tx1"/>
                </a:solidFill>
                <a:latin typeface="+mn-lt"/>
              </a:defRPr>
            </a:lvl9pPr>
          </a:lstStyle>
          <a:p>
            <a:r>
              <a:rPr lang="cs-CZ" sz="2200" dirty="0" smtClean="0"/>
              <a:t>V ČR marihuana levnější, k dostání zdarma, pěstitelé</a:t>
            </a:r>
          </a:p>
          <a:p>
            <a:pPr marL="0" indent="0">
              <a:buFontTx/>
              <a:buNone/>
            </a:pPr>
            <a:r>
              <a:rPr lang="cs-CZ" sz="2200" b="1" i="1" dirty="0" smtClean="0">
                <a:solidFill>
                  <a:srgbClr val="C00000"/>
                </a:solidFill>
              </a:rPr>
              <a:t>X </a:t>
            </a:r>
            <a:r>
              <a:rPr lang="cs-CZ" sz="2200" b="1" i="1" dirty="0" smtClean="0"/>
              <a:t>uživatelé sami kontrolují své užívání</a:t>
            </a:r>
          </a:p>
          <a:p>
            <a:r>
              <a:rPr lang="cs-CZ" sz="2200" b="1" i="1" dirty="0" smtClean="0"/>
              <a:t>nákup v menším, nákup není sociální situace</a:t>
            </a:r>
            <a:endParaRPr lang="cs-CZ" sz="2200" b="1" i="1" dirty="0" smtClean="0">
              <a:solidFill>
                <a:srgbClr val="C00000"/>
              </a:solidFill>
            </a:endParaRPr>
          </a:p>
          <a:p>
            <a:endParaRPr lang="cs-CZ" sz="2800" b="1" i="1" dirty="0">
              <a:solidFill>
                <a:srgbClr val="C00000"/>
              </a:solidFill>
            </a:endParaRPr>
          </a:p>
        </p:txBody>
      </p:sp>
    </p:spTree>
    <p:extLst>
      <p:ext uri="{BB962C8B-B14F-4D97-AF65-F5344CB8AC3E}">
        <p14:creationId xmlns:p14="http://schemas.microsoft.com/office/powerpoint/2010/main" val="8690273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idx="4294967295"/>
          </p:nvPr>
        </p:nvSpPr>
        <p:spPr>
          <a:xfrm>
            <a:off x="519113" y="2112963"/>
            <a:ext cx="5821362" cy="3006725"/>
          </a:xfrm>
        </p:spPr>
        <p:txBody>
          <a:bodyPr/>
          <a:lstStyle/>
          <a:p>
            <a:pPr eaLnBrk="1" hangingPunct="1"/>
            <a:r>
              <a:rPr lang="cs-CZ" sz="2800" dirty="0" smtClean="0">
                <a:solidFill>
                  <a:schemeClr val="tx1"/>
                </a:solidFill>
              </a:rPr>
              <a:t>Děkuji za pozornost!</a:t>
            </a:r>
            <a:br>
              <a:rPr lang="cs-CZ" sz="2800" dirty="0" smtClean="0">
                <a:solidFill>
                  <a:schemeClr val="tx1"/>
                </a:solidFill>
              </a:rPr>
            </a:br>
            <a:r>
              <a:rPr lang="cs-CZ" sz="2800" b="0" dirty="0">
                <a:solidFill>
                  <a:schemeClr val="tx1"/>
                </a:solidFill>
              </a:rPr>
              <a:t/>
            </a:r>
            <a:br>
              <a:rPr lang="cs-CZ" sz="2800" b="0" dirty="0">
                <a:solidFill>
                  <a:schemeClr val="tx1"/>
                </a:solidFill>
              </a:rPr>
            </a:br>
            <a:r>
              <a:rPr lang="cs-CZ" sz="2800" b="0" dirty="0" smtClean="0">
                <a:solidFill>
                  <a:schemeClr val="tx1"/>
                </a:solidFill>
                <a:hlinkClick r:id="rId2"/>
              </a:rPr>
              <a:t>belackova@adiktologie.cz</a:t>
            </a:r>
            <a:r>
              <a:rPr lang="cs-CZ" sz="2800" b="0" dirty="0" smtClean="0">
                <a:solidFill>
                  <a:schemeClr val="tx1"/>
                </a:solidFill>
              </a:rPr>
              <a:t/>
            </a:r>
            <a:br>
              <a:rPr lang="cs-CZ" sz="2800" b="0" dirty="0" smtClean="0">
                <a:solidFill>
                  <a:schemeClr val="tx1"/>
                </a:solidFill>
              </a:rPr>
            </a:br>
            <a:r>
              <a:rPr lang="cs-CZ" sz="2800" dirty="0" smtClean="0">
                <a:solidFill>
                  <a:schemeClr val="tx1"/>
                </a:solidFill>
              </a:rPr>
              <a:t/>
            </a:r>
            <a:br>
              <a:rPr lang="cs-CZ" sz="2800" dirty="0" smtClean="0">
                <a:solidFill>
                  <a:schemeClr val="tx1"/>
                </a:solidFill>
              </a:rPr>
            </a:br>
            <a:r>
              <a:rPr lang="cs-CZ" sz="2800" dirty="0" smtClean="0">
                <a:solidFill>
                  <a:schemeClr val="tx1"/>
                </a:solidFill>
              </a:rPr>
              <a:t/>
            </a:r>
            <a:br>
              <a:rPr lang="cs-CZ" sz="2800" dirty="0" smtClean="0">
                <a:solidFill>
                  <a:schemeClr val="tx1"/>
                </a:solidFill>
              </a:rPr>
            </a:br>
            <a:endParaRPr lang="cs-CZ" sz="2400" b="0" i="1" u="sng" dirty="0" smtClean="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MARIHUANOVÉ TRHY V ČR </a:t>
            </a:r>
            <a:endParaRPr lang="en-GB" dirty="0"/>
          </a:p>
        </p:txBody>
      </p:sp>
      <p:sp>
        <p:nvSpPr>
          <p:cNvPr id="3" name="Zástupný symbol pro obsah 2"/>
          <p:cNvSpPr>
            <a:spLocks noGrp="1"/>
          </p:cNvSpPr>
          <p:nvPr>
            <p:ph idx="1"/>
          </p:nvPr>
        </p:nvSpPr>
        <p:spPr>
          <a:xfrm>
            <a:off x="468313" y="1230313"/>
            <a:ext cx="8069262" cy="4670425"/>
          </a:xfrm>
        </p:spPr>
        <p:txBody>
          <a:bodyPr/>
          <a:lstStyle/>
          <a:p>
            <a:pPr marL="457200" indent="-457200">
              <a:buFont typeface="+mj-lt"/>
              <a:buAutoNum type="alphaLcParenR"/>
            </a:pPr>
            <a:r>
              <a:rPr lang="cs-CZ" sz="2200" i="1" dirty="0" smtClean="0"/>
              <a:t>vyhodnotit </a:t>
            </a:r>
            <a:r>
              <a:rPr lang="cs-CZ" sz="2200" b="1" i="1" dirty="0"/>
              <a:t>změnu legislativy upravující držení</a:t>
            </a:r>
            <a:r>
              <a:rPr lang="cs-CZ" sz="2200" i="1" dirty="0"/>
              <a:t>, výrobu a distribuci marihuany srovnáním situace na trhu před a po zavedení nové legislativní úpravy nakládání s konopnými drogami (paragrafy  283–287 zákona č. 40/2009, v účinnosti od 1. ledna 2010); </a:t>
            </a:r>
            <a:endParaRPr lang="en-GB" sz="2200" i="1" dirty="0"/>
          </a:p>
          <a:p>
            <a:pPr marL="457200" indent="-457200">
              <a:buFont typeface="+mj-lt"/>
              <a:buAutoNum type="alphaLcParenR"/>
            </a:pPr>
            <a:r>
              <a:rPr lang="cs-CZ" sz="2200" i="1" dirty="0" smtClean="0"/>
              <a:t>popsat </a:t>
            </a:r>
            <a:r>
              <a:rPr lang="cs-CZ" sz="2200" b="1" i="1" dirty="0"/>
              <a:t>tržní procesy a sociální sítě </a:t>
            </a:r>
            <a:r>
              <a:rPr lang="cs-CZ" sz="2200" i="1" dirty="0"/>
              <a:t>spojené se získáváním marihuany na uživatelské </a:t>
            </a:r>
            <a:r>
              <a:rPr lang="cs-CZ" sz="2200" i="1" dirty="0" smtClean="0"/>
              <a:t>úrovni; </a:t>
            </a:r>
            <a:endParaRPr lang="en-GB" sz="2200" i="1" dirty="0"/>
          </a:p>
          <a:p>
            <a:pPr marL="457200" indent="-457200">
              <a:buFont typeface="+mj-lt"/>
              <a:buAutoNum type="alphaLcParenR"/>
            </a:pPr>
            <a:r>
              <a:rPr lang="cs-CZ" sz="2200" i="1" dirty="0" smtClean="0"/>
              <a:t>analyzovat </a:t>
            </a:r>
            <a:r>
              <a:rPr lang="cs-CZ" sz="2200" b="1" i="1" dirty="0"/>
              <a:t>strukturu velkoprodeje a produkce marihuany </a:t>
            </a:r>
            <a:r>
              <a:rPr lang="cs-CZ" sz="2200" i="1" dirty="0"/>
              <a:t>a jejích zprostředkovatelů s koncovým trhem a vytvořit model marihuanového trhu v České republice;</a:t>
            </a:r>
            <a:endParaRPr lang="en-GB" sz="2200" i="1" dirty="0"/>
          </a:p>
          <a:p>
            <a:pPr marL="457200" indent="-457200">
              <a:buFont typeface="+mj-lt"/>
              <a:buAutoNum type="alphaLcParenR"/>
            </a:pPr>
            <a:r>
              <a:rPr lang="cs-CZ" sz="2200" b="1" i="1" dirty="0" smtClean="0"/>
              <a:t>porovnat </a:t>
            </a:r>
            <a:r>
              <a:rPr lang="cs-CZ" sz="2200" b="1" i="1" dirty="0"/>
              <a:t>tržní procesy </a:t>
            </a:r>
            <a:r>
              <a:rPr lang="cs-CZ" sz="2200" i="1" dirty="0"/>
              <a:t>v oblasti získávání marihuany v prostředí dvou odlišných drogových politik na příkladu České republiky a Spojených států amerických (severní </a:t>
            </a:r>
            <a:r>
              <a:rPr lang="cs-CZ" sz="2200" i="1" dirty="0" smtClean="0"/>
              <a:t>Florida)</a:t>
            </a:r>
            <a:endParaRPr lang="en-GB" sz="2200" i="1" dirty="0"/>
          </a:p>
        </p:txBody>
      </p:sp>
      <p:sp>
        <p:nvSpPr>
          <p:cNvPr id="4" name="Zástupný symbol pro datum 3"/>
          <p:cNvSpPr>
            <a:spLocks noGrp="1"/>
          </p:cNvSpPr>
          <p:nvPr>
            <p:ph type="dt" sz="half" idx="10"/>
          </p:nvPr>
        </p:nvSpPr>
        <p:spPr/>
        <p:txBody>
          <a:bodyPr/>
          <a:lstStyle/>
          <a:p>
            <a:pPr>
              <a:defRPr/>
            </a:pPr>
            <a:r>
              <a:rPr lang="cs-CZ" smtClean="0"/>
              <a:t>4/12/2008</a:t>
            </a:r>
            <a:endParaRPr lang="en-US"/>
          </a:p>
        </p:txBody>
      </p:sp>
      <p:sp>
        <p:nvSpPr>
          <p:cNvPr id="5" name="Zástupný symbol pro zápatí 4"/>
          <p:cNvSpPr>
            <a:spLocks noGrp="1"/>
          </p:cNvSpPr>
          <p:nvPr>
            <p:ph type="ftr" sz="quarter" idx="12"/>
          </p:nvPr>
        </p:nvSpPr>
        <p:spPr/>
        <p:txBody>
          <a:bodyPr/>
          <a:lstStyle/>
          <a:p>
            <a:pPr>
              <a:defRPr/>
            </a:pPr>
            <a:r>
              <a:rPr lang="cs-CZ" dirty="0" err="1" smtClean="0"/>
              <a:t>Kanabinoidy</a:t>
            </a:r>
            <a:r>
              <a:rPr lang="cs-CZ" dirty="0" smtClean="0"/>
              <a:t> &amp; halucinogeny</a:t>
            </a:r>
            <a:endParaRPr lang="cs-CZ" dirty="0"/>
          </a:p>
        </p:txBody>
      </p:sp>
    </p:spTree>
    <p:extLst>
      <p:ext uri="{BB962C8B-B14F-4D97-AF65-F5344CB8AC3E}">
        <p14:creationId xmlns:p14="http://schemas.microsoft.com/office/powerpoint/2010/main" val="28341549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76375" y="300038"/>
            <a:ext cx="7502525" cy="503237"/>
          </a:xfrm>
        </p:spPr>
        <p:txBody>
          <a:bodyPr/>
          <a:lstStyle/>
          <a:p>
            <a:r>
              <a:rPr lang="cs-CZ" dirty="0" smtClean="0"/>
              <a:t>DES</a:t>
            </a:r>
            <a:r>
              <a:rPr lang="en-US" dirty="0" smtClean="0"/>
              <a:t>IGN</a:t>
            </a:r>
            <a:r>
              <a:rPr lang="cs-CZ" dirty="0" smtClean="0"/>
              <a:t> </a:t>
            </a:r>
            <a:r>
              <a:rPr lang="cs-CZ" dirty="0" smtClean="0"/>
              <a:t>STUDIE</a:t>
            </a:r>
            <a:endParaRPr lang="en-GB" dirty="0"/>
          </a:p>
        </p:txBody>
      </p:sp>
      <p:graphicFrame>
        <p:nvGraphicFramePr>
          <p:cNvPr id="6" name="Zástupný symbol pro obsah 5"/>
          <p:cNvGraphicFramePr>
            <a:graphicFrameLocks noGrp="1"/>
          </p:cNvGraphicFramePr>
          <p:nvPr>
            <p:ph idx="1"/>
            <p:extLst>
              <p:ext uri="{D42A27DB-BD31-4B8C-83A1-F6EECF244321}">
                <p14:modId xmlns:p14="http://schemas.microsoft.com/office/powerpoint/2010/main" val="1318497844"/>
              </p:ext>
            </p:extLst>
          </p:nvPr>
        </p:nvGraphicFramePr>
        <p:xfrm>
          <a:off x="571499" y="4203699"/>
          <a:ext cx="8077201" cy="2350788"/>
        </p:xfrm>
        <a:graphic>
          <a:graphicData uri="http://schemas.openxmlformats.org/drawingml/2006/table">
            <a:tbl>
              <a:tblPr>
                <a:tableStyleId>{5C22544A-7EE6-4342-B048-85BDC9FD1C3A}</a:tableStyleId>
              </a:tblPr>
              <a:tblGrid>
                <a:gridCol w="4321843"/>
                <a:gridCol w="1770747"/>
                <a:gridCol w="1984611"/>
              </a:tblGrid>
              <a:tr h="546753">
                <a:tc>
                  <a:txBody>
                    <a:bodyPr/>
                    <a:lstStyle/>
                    <a:p>
                      <a:pPr>
                        <a:lnSpc>
                          <a:spcPct val="115000"/>
                        </a:lnSpc>
                        <a:spcAft>
                          <a:spcPts val="0"/>
                        </a:spcAft>
                      </a:pPr>
                      <a:r>
                        <a:rPr lang="cs-CZ" sz="2200" b="1" i="1" dirty="0">
                          <a:effectLst/>
                        </a:rPr>
                        <a:t>kvalitativní charakteristika </a:t>
                      </a:r>
                      <a:endParaRPr lang="en-GB" sz="2200" b="1" i="1" dirty="0">
                        <a:effectLst/>
                        <a:latin typeface="Calibri"/>
                        <a:ea typeface="Calibri"/>
                        <a:cs typeface="Times New Roman"/>
                      </a:endParaRPr>
                    </a:p>
                  </a:txBody>
                  <a:tcPr marL="68580" marR="68580" marT="0" marB="0" anchor="ctr"/>
                </a:tc>
                <a:tc>
                  <a:txBody>
                    <a:bodyPr/>
                    <a:lstStyle/>
                    <a:p>
                      <a:pPr>
                        <a:lnSpc>
                          <a:spcPct val="115000"/>
                        </a:lnSpc>
                        <a:spcAft>
                          <a:spcPts val="0"/>
                        </a:spcAft>
                      </a:pPr>
                      <a:endParaRPr lang="en-GB" sz="22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cs-CZ" sz="2200" dirty="0">
                          <a:effectLst/>
                        </a:rPr>
                        <a:t> </a:t>
                      </a:r>
                      <a:endParaRPr lang="en-GB" sz="2200" dirty="0">
                        <a:effectLst/>
                        <a:latin typeface="Calibri"/>
                        <a:ea typeface="Calibri"/>
                        <a:cs typeface="Times New Roman"/>
                      </a:endParaRPr>
                    </a:p>
                  </a:txBody>
                  <a:tcPr marL="68580" marR="68580" marT="0" marB="0"/>
                </a:tc>
              </a:tr>
              <a:tr h="326556">
                <a:tc>
                  <a:txBody>
                    <a:bodyPr/>
                    <a:lstStyle/>
                    <a:p>
                      <a:pPr>
                        <a:lnSpc>
                          <a:spcPct val="115000"/>
                        </a:lnSpc>
                        <a:spcAft>
                          <a:spcPts val="0"/>
                        </a:spcAft>
                      </a:pPr>
                      <a:r>
                        <a:rPr lang="cs-CZ" sz="2200" dirty="0">
                          <a:effectLst/>
                        </a:rPr>
                        <a:t>uživatel (pouze)</a:t>
                      </a:r>
                      <a:endParaRPr lang="en-GB" sz="22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cs-CZ" sz="2200">
                          <a:effectLst/>
                        </a:rPr>
                        <a:t>17 osob</a:t>
                      </a:r>
                      <a:endParaRPr lang="en-GB" sz="2200">
                        <a:effectLst/>
                        <a:latin typeface="Calibri"/>
                        <a:ea typeface="Calibri"/>
                        <a:cs typeface="Times New Roman"/>
                      </a:endParaRPr>
                    </a:p>
                  </a:txBody>
                  <a:tcPr marL="68580" marR="68580" marT="0" marB="0" anchor="ctr"/>
                </a:tc>
                <a:tc>
                  <a:txBody>
                    <a:bodyPr/>
                    <a:lstStyle/>
                    <a:p>
                      <a:pPr>
                        <a:lnSpc>
                          <a:spcPct val="115000"/>
                        </a:lnSpc>
                        <a:spcAft>
                          <a:spcPts val="0"/>
                        </a:spcAft>
                      </a:pPr>
                      <a:r>
                        <a:rPr lang="cs-CZ" sz="2200">
                          <a:effectLst/>
                        </a:rPr>
                        <a:t>27,9 %</a:t>
                      </a:r>
                      <a:endParaRPr lang="en-GB" sz="2200">
                        <a:effectLst/>
                        <a:latin typeface="Calibri"/>
                        <a:ea typeface="Calibri"/>
                        <a:cs typeface="Times New Roman"/>
                      </a:endParaRPr>
                    </a:p>
                  </a:txBody>
                  <a:tcPr marL="68580" marR="68580" marT="0" marB="0"/>
                </a:tc>
              </a:tr>
              <a:tr h="326556">
                <a:tc>
                  <a:txBody>
                    <a:bodyPr/>
                    <a:lstStyle/>
                    <a:p>
                      <a:pPr>
                        <a:lnSpc>
                          <a:spcPct val="115000"/>
                        </a:lnSpc>
                        <a:spcAft>
                          <a:spcPts val="0"/>
                        </a:spcAft>
                      </a:pPr>
                      <a:r>
                        <a:rPr lang="cs-CZ" sz="2200" dirty="0">
                          <a:effectLst/>
                        </a:rPr>
                        <a:t>pěstitel</a:t>
                      </a:r>
                      <a:endParaRPr lang="en-GB" sz="22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cs-CZ" sz="2200" dirty="0">
                          <a:effectLst/>
                        </a:rPr>
                        <a:t>27 osob</a:t>
                      </a:r>
                      <a:endParaRPr lang="en-GB" sz="22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cs-CZ" sz="2200">
                          <a:effectLst/>
                        </a:rPr>
                        <a:t>44,3 %</a:t>
                      </a:r>
                      <a:endParaRPr lang="en-GB" sz="2200">
                        <a:effectLst/>
                        <a:latin typeface="Calibri"/>
                        <a:ea typeface="Calibri"/>
                        <a:cs typeface="Times New Roman"/>
                      </a:endParaRPr>
                    </a:p>
                  </a:txBody>
                  <a:tcPr marL="68580" marR="68580" marT="0" marB="0"/>
                </a:tc>
              </a:tr>
              <a:tr h="326556">
                <a:tc>
                  <a:txBody>
                    <a:bodyPr/>
                    <a:lstStyle/>
                    <a:p>
                      <a:pPr>
                        <a:lnSpc>
                          <a:spcPct val="115000"/>
                        </a:lnSpc>
                        <a:spcAft>
                          <a:spcPts val="0"/>
                        </a:spcAft>
                      </a:pPr>
                      <a:r>
                        <a:rPr lang="cs-CZ" sz="2200" dirty="0">
                          <a:effectLst/>
                        </a:rPr>
                        <a:t>prodejce</a:t>
                      </a:r>
                      <a:endParaRPr lang="en-GB" sz="22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cs-CZ" sz="2200" dirty="0">
                          <a:effectLst/>
                        </a:rPr>
                        <a:t>13 osob</a:t>
                      </a:r>
                      <a:endParaRPr lang="en-GB" sz="22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cs-CZ" sz="2200" dirty="0">
                          <a:effectLst/>
                        </a:rPr>
                        <a:t>21,3 %</a:t>
                      </a:r>
                      <a:endParaRPr lang="en-GB" sz="2200" dirty="0">
                        <a:effectLst/>
                        <a:latin typeface="Calibri"/>
                        <a:ea typeface="Calibri"/>
                        <a:cs typeface="Times New Roman"/>
                      </a:endParaRPr>
                    </a:p>
                  </a:txBody>
                  <a:tcPr marL="68580" marR="68580" marT="0" marB="0"/>
                </a:tc>
              </a:tr>
              <a:tr h="326556">
                <a:tc>
                  <a:txBody>
                    <a:bodyPr/>
                    <a:lstStyle/>
                    <a:p>
                      <a:pPr>
                        <a:lnSpc>
                          <a:spcPct val="115000"/>
                        </a:lnSpc>
                        <a:spcAft>
                          <a:spcPts val="0"/>
                        </a:spcAft>
                      </a:pPr>
                      <a:r>
                        <a:rPr lang="cs-CZ" sz="2200">
                          <a:effectLst/>
                        </a:rPr>
                        <a:t>Policie ČR / jiné</a:t>
                      </a:r>
                      <a:endParaRPr lang="en-GB" sz="2200">
                        <a:effectLst/>
                        <a:latin typeface="Calibri"/>
                        <a:ea typeface="Calibri"/>
                        <a:cs typeface="Times New Roman"/>
                      </a:endParaRPr>
                    </a:p>
                  </a:txBody>
                  <a:tcPr marL="68580" marR="68580" marT="0" marB="0" anchor="ctr"/>
                </a:tc>
                <a:tc>
                  <a:txBody>
                    <a:bodyPr/>
                    <a:lstStyle/>
                    <a:p>
                      <a:pPr>
                        <a:lnSpc>
                          <a:spcPct val="115000"/>
                        </a:lnSpc>
                        <a:spcAft>
                          <a:spcPts val="0"/>
                        </a:spcAft>
                      </a:pPr>
                      <a:r>
                        <a:rPr lang="cs-CZ" sz="2200">
                          <a:effectLst/>
                        </a:rPr>
                        <a:t>4 osoby</a:t>
                      </a:r>
                      <a:endParaRPr lang="en-GB" sz="2200">
                        <a:effectLst/>
                        <a:latin typeface="Calibri"/>
                        <a:ea typeface="Calibri"/>
                        <a:cs typeface="Times New Roman"/>
                      </a:endParaRPr>
                    </a:p>
                  </a:txBody>
                  <a:tcPr marL="68580" marR="68580" marT="0" marB="0" anchor="ctr"/>
                </a:tc>
                <a:tc>
                  <a:txBody>
                    <a:bodyPr/>
                    <a:lstStyle/>
                    <a:p>
                      <a:pPr>
                        <a:lnSpc>
                          <a:spcPct val="115000"/>
                        </a:lnSpc>
                        <a:spcAft>
                          <a:spcPts val="0"/>
                        </a:spcAft>
                      </a:pPr>
                      <a:r>
                        <a:rPr lang="cs-CZ" sz="2200" dirty="0">
                          <a:effectLst/>
                        </a:rPr>
                        <a:t>6,6 %</a:t>
                      </a:r>
                      <a:endParaRPr lang="en-GB" sz="2200" dirty="0">
                        <a:effectLst/>
                        <a:latin typeface="Calibri"/>
                        <a:ea typeface="Calibri"/>
                        <a:cs typeface="Times New Roman"/>
                      </a:endParaRPr>
                    </a:p>
                  </a:txBody>
                  <a:tcPr marL="68580" marR="68580" marT="0" marB="0"/>
                </a:tc>
              </a:tr>
              <a:tr h="326556">
                <a:tc>
                  <a:txBody>
                    <a:bodyPr/>
                    <a:lstStyle/>
                    <a:p>
                      <a:pPr>
                        <a:lnSpc>
                          <a:spcPct val="115000"/>
                        </a:lnSpc>
                        <a:spcAft>
                          <a:spcPts val="0"/>
                        </a:spcAft>
                      </a:pPr>
                      <a:r>
                        <a:rPr lang="cs-CZ" sz="2200" dirty="0">
                          <a:effectLst/>
                        </a:rPr>
                        <a:t>Celkem</a:t>
                      </a:r>
                      <a:endParaRPr lang="en-GB" sz="22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cs-CZ" sz="2200">
                          <a:effectLst/>
                        </a:rPr>
                        <a:t>61 osob</a:t>
                      </a:r>
                      <a:endParaRPr lang="en-GB" sz="2200">
                        <a:effectLst/>
                        <a:latin typeface="Calibri"/>
                        <a:ea typeface="Calibri"/>
                        <a:cs typeface="Times New Roman"/>
                      </a:endParaRPr>
                    </a:p>
                  </a:txBody>
                  <a:tcPr marL="68580" marR="68580" marT="0" marB="0" anchor="ctr"/>
                </a:tc>
                <a:tc>
                  <a:txBody>
                    <a:bodyPr/>
                    <a:lstStyle/>
                    <a:p>
                      <a:pPr>
                        <a:lnSpc>
                          <a:spcPct val="115000"/>
                        </a:lnSpc>
                        <a:spcAft>
                          <a:spcPts val="0"/>
                        </a:spcAft>
                      </a:pPr>
                      <a:r>
                        <a:rPr lang="cs-CZ" sz="2200" dirty="0">
                          <a:effectLst/>
                        </a:rPr>
                        <a:t> </a:t>
                      </a:r>
                      <a:endParaRPr lang="en-GB" sz="2200" dirty="0">
                        <a:effectLst/>
                        <a:latin typeface="Calibri"/>
                        <a:ea typeface="Calibri"/>
                        <a:cs typeface="Times New Roman"/>
                      </a:endParaRPr>
                    </a:p>
                  </a:txBody>
                  <a:tcPr marL="68580" marR="68580" marT="0" marB="0"/>
                </a:tc>
              </a:tr>
            </a:tbl>
          </a:graphicData>
        </a:graphic>
      </p:graphicFrame>
      <p:sp>
        <p:nvSpPr>
          <p:cNvPr id="4" name="Zástupný symbol pro datum 3"/>
          <p:cNvSpPr>
            <a:spLocks noGrp="1"/>
          </p:cNvSpPr>
          <p:nvPr>
            <p:ph type="dt" sz="half" idx="10"/>
          </p:nvPr>
        </p:nvSpPr>
        <p:spPr/>
        <p:txBody>
          <a:bodyPr/>
          <a:lstStyle/>
          <a:p>
            <a:pPr>
              <a:defRPr/>
            </a:pPr>
            <a:endParaRPr lang="en-US" dirty="0"/>
          </a:p>
        </p:txBody>
      </p:sp>
      <p:sp>
        <p:nvSpPr>
          <p:cNvPr id="5" name="Zástupný symbol pro zápatí 4"/>
          <p:cNvSpPr>
            <a:spLocks noGrp="1"/>
          </p:cNvSpPr>
          <p:nvPr>
            <p:ph type="ftr" sz="quarter" idx="12"/>
          </p:nvPr>
        </p:nvSpPr>
        <p:spPr/>
        <p:txBody>
          <a:bodyPr/>
          <a:lstStyle/>
          <a:p>
            <a:pPr>
              <a:defRPr/>
            </a:pPr>
            <a:endParaRPr lang="cs-CZ" dirty="0"/>
          </a:p>
        </p:txBody>
      </p:sp>
      <p:graphicFrame>
        <p:nvGraphicFramePr>
          <p:cNvPr id="7" name="Tabulka 6"/>
          <p:cNvGraphicFramePr>
            <a:graphicFrameLocks noGrp="1"/>
          </p:cNvGraphicFramePr>
          <p:nvPr>
            <p:extLst>
              <p:ext uri="{D42A27DB-BD31-4B8C-83A1-F6EECF244321}">
                <p14:modId xmlns:p14="http://schemas.microsoft.com/office/powerpoint/2010/main" val="2210185536"/>
              </p:ext>
            </p:extLst>
          </p:nvPr>
        </p:nvGraphicFramePr>
        <p:xfrm>
          <a:off x="323850" y="2092186"/>
          <a:ext cx="8559799" cy="1697494"/>
        </p:xfrm>
        <a:graphic>
          <a:graphicData uri="http://schemas.openxmlformats.org/drawingml/2006/table">
            <a:tbl>
              <a:tblPr firstRow="1" firstCol="1" lastRow="1" lastCol="1" bandRow="1" bandCol="1">
                <a:tableStyleId>{5C22544A-7EE6-4342-B048-85BDC9FD1C3A}</a:tableStyleId>
              </a:tblPr>
              <a:tblGrid>
                <a:gridCol w="4826000"/>
                <a:gridCol w="2100522"/>
                <a:gridCol w="1633277"/>
              </a:tblGrid>
              <a:tr h="346214">
                <a:tc>
                  <a:txBody>
                    <a:bodyPr/>
                    <a:lstStyle/>
                    <a:p>
                      <a:pPr>
                        <a:lnSpc>
                          <a:spcPct val="115000"/>
                        </a:lnSpc>
                        <a:spcAft>
                          <a:spcPts val="0"/>
                        </a:spcAft>
                      </a:pPr>
                      <a:r>
                        <a:rPr lang="cs-CZ" sz="1600" dirty="0">
                          <a:effectLst/>
                        </a:rPr>
                        <a:t>období</a:t>
                      </a:r>
                      <a:endParaRPr lang="en-GB" sz="1600" dirty="0">
                        <a:effectLst/>
                        <a:latin typeface="Calibri"/>
                        <a:ea typeface="Calibri"/>
                        <a:cs typeface="Times New Roman"/>
                      </a:endParaRPr>
                    </a:p>
                  </a:txBody>
                  <a:tcPr marL="68580" marR="68580" marT="0" marB="0"/>
                </a:tc>
                <a:tc>
                  <a:txBody>
                    <a:bodyPr/>
                    <a:lstStyle/>
                    <a:p>
                      <a:pPr algn="r">
                        <a:lnSpc>
                          <a:spcPct val="115000"/>
                        </a:lnSpc>
                        <a:spcAft>
                          <a:spcPts val="0"/>
                        </a:spcAft>
                      </a:pPr>
                      <a:r>
                        <a:rPr lang="cs-CZ" sz="2000" dirty="0">
                          <a:effectLst/>
                        </a:rPr>
                        <a:t>X. 2009 – I. 2010</a:t>
                      </a:r>
                      <a:endParaRPr lang="en-GB" sz="20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US" sz="1800" b="1" kern="1200" dirty="0" smtClean="0">
                          <a:solidFill>
                            <a:schemeClr val="lt1"/>
                          </a:solidFill>
                          <a:effectLst/>
                          <a:latin typeface="+mn-lt"/>
                          <a:ea typeface="+mn-ea"/>
                          <a:cs typeface="+mn-cs"/>
                        </a:rPr>
                        <a:t>III. – V. 2009</a:t>
                      </a:r>
                      <a:endParaRPr lang="en-GB" sz="1600" dirty="0">
                        <a:effectLst/>
                        <a:latin typeface="Calibri"/>
                        <a:ea typeface="Calibri"/>
                        <a:cs typeface="Times New Roman"/>
                      </a:endParaRPr>
                    </a:p>
                  </a:txBody>
                  <a:tcPr marL="68580" marR="68580" marT="0" marB="0"/>
                </a:tc>
              </a:tr>
              <a:tr h="337820">
                <a:tc>
                  <a:txBody>
                    <a:bodyPr/>
                    <a:lstStyle/>
                    <a:p>
                      <a:pPr>
                        <a:lnSpc>
                          <a:spcPct val="115000"/>
                        </a:lnSpc>
                        <a:spcAft>
                          <a:spcPts val="0"/>
                        </a:spcAft>
                      </a:pPr>
                      <a:r>
                        <a:rPr lang="cs-CZ" sz="1600" dirty="0">
                          <a:effectLst/>
                        </a:rPr>
                        <a:t>podíl žen</a:t>
                      </a:r>
                      <a:endParaRPr lang="en-GB" sz="1600" dirty="0">
                        <a:effectLst/>
                        <a:latin typeface="Calibri"/>
                        <a:ea typeface="Calibri"/>
                        <a:cs typeface="Times New Roman"/>
                      </a:endParaRPr>
                    </a:p>
                  </a:txBody>
                  <a:tcPr marL="68580" marR="68580" marT="0" marB="0"/>
                </a:tc>
                <a:tc>
                  <a:txBody>
                    <a:bodyPr/>
                    <a:lstStyle/>
                    <a:p>
                      <a:pPr algn="r">
                        <a:lnSpc>
                          <a:spcPct val="115000"/>
                        </a:lnSpc>
                        <a:spcAft>
                          <a:spcPts val="0"/>
                        </a:spcAft>
                      </a:pPr>
                      <a:r>
                        <a:rPr lang="cs-CZ" sz="2000" b="1" dirty="0">
                          <a:solidFill>
                            <a:schemeClr val="bg1"/>
                          </a:solidFill>
                          <a:effectLst/>
                        </a:rPr>
                        <a:t>22 %</a:t>
                      </a:r>
                      <a:endParaRPr lang="en-GB" sz="2000" b="1" dirty="0">
                        <a:solidFill>
                          <a:schemeClr val="bg1"/>
                        </a:solidFill>
                        <a:effectLst/>
                        <a:latin typeface="Calibri"/>
                        <a:ea typeface="Calibri"/>
                        <a:cs typeface="Times New Roman"/>
                      </a:endParaRPr>
                    </a:p>
                  </a:txBody>
                  <a:tcPr marL="68580" marR="68580" marT="0" marB="0">
                    <a:solidFill>
                      <a:schemeClr val="tx1"/>
                    </a:solidFill>
                  </a:tcPr>
                </a:tc>
                <a:tc>
                  <a:txBody>
                    <a:bodyPr/>
                    <a:lstStyle/>
                    <a:p>
                      <a:pPr algn="r">
                        <a:lnSpc>
                          <a:spcPct val="115000"/>
                        </a:lnSpc>
                        <a:spcAft>
                          <a:spcPts val="0"/>
                        </a:spcAft>
                      </a:pPr>
                      <a:r>
                        <a:rPr lang="cs-CZ" sz="2000" dirty="0" smtClean="0">
                          <a:effectLst/>
                          <a:latin typeface="Calibri"/>
                          <a:ea typeface="Calibri"/>
                          <a:cs typeface="Times New Roman"/>
                        </a:rPr>
                        <a:t>27% </a:t>
                      </a:r>
                      <a:endParaRPr lang="en-GB" sz="2000" dirty="0">
                        <a:effectLst/>
                        <a:latin typeface="Calibri"/>
                        <a:ea typeface="Calibri"/>
                        <a:cs typeface="Times New Roman"/>
                      </a:endParaRPr>
                    </a:p>
                  </a:txBody>
                  <a:tcPr marL="68580" marR="68580" marT="0" marB="0"/>
                </a:tc>
              </a:tr>
              <a:tr h="337820">
                <a:tc>
                  <a:txBody>
                    <a:bodyPr/>
                    <a:lstStyle/>
                    <a:p>
                      <a:pPr>
                        <a:lnSpc>
                          <a:spcPct val="115000"/>
                        </a:lnSpc>
                        <a:spcAft>
                          <a:spcPts val="0"/>
                        </a:spcAft>
                      </a:pPr>
                      <a:r>
                        <a:rPr lang="cs-CZ" sz="1600" dirty="0">
                          <a:effectLst/>
                        </a:rPr>
                        <a:t>věk (min / průměr – </a:t>
                      </a:r>
                      <a:r>
                        <a:rPr lang="cs-CZ" sz="1600" dirty="0" err="1">
                          <a:effectLst/>
                        </a:rPr>
                        <a:t>median</a:t>
                      </a:r>
                      <a:r>
                        <a:rPr lang="cs-CZ" sz="1600" dirty="0">
                          <a:effectLst/>
                        </a:rPr>
                        <a:t> /</a:t>
                      </a:r>
                      <a:r>
                        <a:rPr lang="cs-CZ" sz="1600" dirty="0" err="1">
                          <a:effectLst/>
                        </a:rPr>
                        <a:t>max</a:t>
                      </a:r>
                      <a:r>
                        <a:rPr lang="cs-CZ" sz="1600" dirty="0">
                          <a:effectLst/>
                        </a:rPr>
                        <a:t>)</a:t>
                      </a:r>
                      <a:endParaRPr lang="en-GB" sz="1600" dirty="0">
                        <a:effectLst/>
                        <a:latin typeface="Calibri"/>
                        <a:ea typeface="Calibri"/>
                        <a:cs typeface="Times New Roman"/>
                      </a:endParaRPr>
                    </a:p>
                  </a:txBody>
                  <a:tcPr marL="68580" marR="68580" marT="0" marB="0"/>
                </a:tc>
                <a:tc>
                  <a:txBody>
                    <a:bodyPr/>
                    <a:lstStyle/>
                    <a:p>
                      <a:pPr algn="r">
                        <a:lnSpc>
                          <a:spcPct val="115000"/>
                        </a:lnSpc>
                        <a:spcAft>
                          <a:spcPts val="0"/>
                        </a:spcAft>
                      </a:pPr>
                      <a:r>
                        <a:rPr lang="cs-CZ" sz="2000" b="1" dirty="0">
                          <a:solidFill>
                            <a:schemeClr val="bg1"/>
                          </a:solidFill>
                          <a:effectLst/>
                        </a:rPr>
                        <a:t>17 / 28 / 28 /46</a:t>
                      </a:r>
                      <a:endParaRPr lang="en-GB" sz="2000" b="1" dirty="0">
                        <a:solidFill>
                          <a:schemeClr val="bg1"/>
                        </a:solidFill>
                        <a:effectLst/>
                        <a:latin typeface="Calibri"/>
                        <a:ea typeface="Calibri"/>
                        <a:cs typeface="Times New Roman"/>
                      </a:endParaRPr>
                    </a:p>
                  </a:txBody>
                  <a:tcPr marL="68580" marR="68580" marT="0" marB="0">
                    <a:solidFill>
                      <a:schemeClr val="tx1"/>
                    </a:solidFill>
                  </a:tcPr>
                </a:tc>
                <a:tc>
                  <a:txBody>
                    <a:bodyPr/>
                    <a:lstStyle/>
                    <a:p>
                      <a:pPr algn="r">
                        <a:lnSpc>
                          <a:spcPct val="115000"/>
                        </a:lnSpc>
                        <a:spcAft>
                          <a:spcPts val="0"/>
                        </a:spcAft>
                      </a:pPr>
                      <a:r>
                        <a:rPr lang="en-US" sz="2000" b="1" kern="1200" dirty="0" smtClean="0">
                          <a:solidFill>
                            <a:schemeClr val="lt1"/>
                          </a:solidFill>
                          <a:effectLst/>
                          <a:latin typeface="+mn-lt"/>
                          <a:ea typeface="+mn-ea"/>
                          <a:cs typeface="+mn-cs"/>
                        </a:rPr>
                        <a:t>18/29/25/61</a:t>
                      </a:r>
                      <a:endParaRPr lang="en-GB" sz="2000" dirty="0">
                        <a:effectLst/>
                        <a:latin typeface="Calibri"/>
                        <a:ea typeface="Calibri"/>
                        <a:cs typeface="Times New Roman"/>
                      </a:endParaRPr>
                    </a:p>
                  </a:txBody>
                  <a:tcPr marL="68580" marR="68580" marT="0" marB="0"/>
                </a:tc>
              </a:tr>
              <a:tr h="337820">
                <a:tc>
                  <a:txBody>
                    <a:bodyPr/>
                    <a:lstStyle/>
                    <a:p>
                      <a:pPr>
                        <a:lnSpc>
                          <a:spcPct val="115000"/>
                        </a:lnSpc>
                        <a:spcAft>
                          <a:spcPts val="0"/>
                        </a:spcAft>
                      </a:pPr>
                      <a:r>
                        <a:rPr lang="cs-CZ" sz="1600" dirty="0">
                          <a:effectLst/>
                        </a:rPr>
                        <a:t>finanční kompenzace za účast ve studii</a:t>
                      </a:r>
                      <a:endParaRPr lang="en-GB" sz="1600" dirty="0">
                        <a:effectLst/>
                        <a:latin typeface="Calibri"/>
                        <a:ea typeface="Calibri"/>
                        <a:cs typeface="Times New Roman"/>
                      </a:endParaRPr>
                    </a:p>
                  </a:txBody>
                  <a:tcPr marL="68580" marR="68580" marT="0" marB="0"/>
                </a:tc>
                <a:tc>
                  <a:txBody>
                    <a:bodyPr/>
                    <a:lstStyle/>
                    <a:p>
                      <a:pPr algn="r">
                        <a:lnSpc>
                          <a:spcPct val="115000"/>
                        </a:lnSpc>
                        <a:spcAft>
                          <a:spcPts val="0"/>
                        </a:spcAft>
                      </a:pPr>
                      <a:r>
                        <a:rPr lang="cs-CZ" sz="2000" b="1">
                          <a:solidFill>
                            <a:schemeClr val="bg1"/>
                          </a:solidFill>
                          <a:effectLst/>
                        </a:rPr>
                        <a:t>600 </a:t>
                      </a:r>
                      <a:r>
                        <a:rPr lang="cs-CZ" sz="2000" b="1" smtClean="0">
                          <a:solidFill>
                            <a:schemeClr val="bg1"/>
                          </a:solidFill>
                          <a:effectLst/>
                        </a:rPr>
                        <a:t>Kč</a:t>
                      </a:r>
                      <a:endParaRPr lang="en-GB" sz="2000" b="1" dirty="0">
                        <a:solidFill>
                          <a:schemeClr val="bg1"/>
                        </a:solidFill>
                        <a:effectLst/>
                        <a:latin typeface="Calibri"/>
                        <a:ea typeface="Calibri"/>
                        <a:cs typeface="Times New Roman"/>
                      </a:endParaRPr>
                    </a:p>
                  </a:txBody>
                  <a:tcPr marL="68580" marR="68580" marT="0" marB="0">
                    <a:solidFill>
                      <a:schemeClr val="tx1"/>
                    </a:solidFill>
                  </a:tcPr>
                </a:tc>
                <a:tc>
                  <a:txBody>
                    <a:bodyPr/>
                    <a:lstStyle/>
                    <a:p>
                      <a:pPr algn="r">
                        <a:lnSpc>
                          <a:spcPct val="115000"/>
                        </a:lnSpc>
                        <a:spcAft>
                          <a:spcPts val="0"/>
                        </a:spcAft>
                      </a:pPr>
                      <a:r>
                        <a:rPr lang="cs-CZ" sz="2000" dirty="0" err="1" smtClean="0">
                          <a:effectLst/>
                          <a:latin typeface="Calibri"/>
                          <a:ea typeface="Calibri"/>
                          <a:cs typeface="Times New Roman"/>
                        </a:rPr>
                        <a:t>n.a</a:t>
                      </a:r>
                      <a:r>
                        <a:rPr lang="cs-CZ" sz="2000" dirty="0" smtClean="0">
                          <a:effectLst/>
                          <a:latin typeface="Calibri"/>
                          <a:ea typeface="Calibri"/>
                          <a:cs typeface="Times New Roman"/>
                        </a:rPr>
                        <a:t>.</a:t>
                      </a:r>
                      <a:endParaRPr lang="en-GB" sz="2000" dirty="0">
                        <a:effectLst/>
                        <a:latin typeface="Calibri"/>
                        <a:ea typeface="Calibri"/>
                        <a:cs typeface="Times New Roman"/>
                      </a:endParaRPr>
                    </a:p>
                  </a:txBody>
                  <a:tcPr marL="68580" marR="68580" marT="0" marB="0"/>
                </a:tc>
              </a:tr>
              <a:tr h="337820">
                <a:tc>
                  <a:txBody>
                    <a:bodyPr/>
                    <a:lstStyle/>
                    <a:p>
                      <a:pPr>
                        <a:lnSpc>
                          <a:spcPct val="115000"/>
                        </a:lnSpc>
                        <a:spcAft>
                          <a:spcPts val="0"/>
                        </a:spcAft>
                      </a:pPr>
                      <a:r>
                        <a:rPr lang="cs-CZ" sz="1600" dirty="0">
                          <a:effectLst/>
                        </a:rPr>
                        <a:t>průměrná délka rozhovoru </a:t>
                      </a:r>
                      <a:endParaRPr lang="en-GB" sz="1600" dirty="0">
                        <a:effectLst/>
                        <a:latin typeface="Calibri"/>
                        <a:ea typeface="Calibri"/>
                        <a:cs typeface="Times New Roman"/>
                      </a:endParaRPr>
                    </a:p>
                  </a:txBody>
                  <a:tcPr marL="68580" marR="68580" marT="0" marB="0"/>
                </a:tc>
                <a:tc>
                  <a:txBody>
                    <a:bodyPr/>
                    <a:lstStyle/>
                    <a:p>
                      <a:pPr algn="r">
                        <a:lnSpc>
                          <a:spcPct val="115000"/>
                        </a:lnSpc>
                        <a:spcAft>
                          <a:spcPts val="0"/>
                        </a:spcAft>
                      </a:pPr>
                      <a:r>
                        <a:rPr lang="cs-CZ" sz="2000" dirty="0">
                          <a:effectLst/>
                        </a:rPr>
                        <a:t>69 min</a:t>
                      </a:r>
                      <a:endParaRPr lang="en-GB" sz="2000" dirty="0">
                        <a:effectLst/>
                        <a:latin typeface="Calibri"/>
                        <a:ea typeface="Calibri"/>
                        <a:cs typeface="Times New Roman"/>
                      </a:endParaRPr>
                    </a:p>
                  </a:txBody>
                  <a:tcPr marL="68580" marR="68580" marT="0" marB="0"/>
                </a:tc>
                <a:tc>
                  <a:txBody>
                    <a:bodyPr/>
                    <a:lstStyle/>
                    <a:p>
                      <a:pPr algn="r">
                        <a:lnSpc>
                          <a:spcPct val="115000"/>
                        </a:lnSpc>
                        <a:spcAft>
                          <a:spcPts val="0"/>
                        </a:spcAft>
                      </a:pPr>
                      <a:r>
                        <a:rPr lang="cs-CZ" sz="2000" dirty="0" smtClean="0">
                          <a:effectLst/>
                          <a:latin typeface="Calibri"/>
                          <a:ea typeface="Calibri"/>
                          <a:cs typeface="Times New Roman"/>
                        </a:rPr>
                        <a:t>79</a:t>
                      </a:r>
                      <a:r>
                        <a:rPr lang="cs-CZ" sz="2000" baseline="0" dirty="0" smtClean="0">
                          <a:effectLst/>
                          <a:latin typeface="Calibri"/>
                          <a:ea typeface="Calibri"/>
                          <a:cs typeface="Times New Roman"/>
                        </a:rPr>
                        <a:t> min</a:t>
                      </a:r>
                      <a:endParaRPr lang="en-GB" sz="2000" dirty="0">
                        <a:effectLst/>
                        <a:latin typeface="Calibri"/>
                        <a:ea typeface="Calibri"/>
                        <a:cs typeface="Times New Roman"/>
                      </a:endParaRPr>
                    </a:p>
                  </a:txBody>
                  <a:tcPr marL="68580" marR="68580" marT="0" marB="0"/>
                </a:tc>
              </a:tr>
            </a:tbl>
          </a:graphicData>
        </a:graphic>
      </p:graphicFrame>
      <p:sp>
        <p:nvSpPr>
          <p:cNvPr id="3" name="TextovéPole 2"/>
          <p:cNvSpPr txBox="1"/>
          <p:nvPr/>
        </p:nvSpPr>
        <p:spPr>
          <a:xfrm>
            <a:off x="558800" y="1193800"/>
            <a:ext cx="8089900" cy="707886"/>
          </a:xfrm>
          <a:prstGeom prst="rect">
            <a:avLst/>
          </a:prstGeom>
          <a:noFill/>
        </p:spPr>
        <p:txBody>
          <a:bodyPr wrap="square" rtlCol="0">
            <a:spAutoFit/>
          </a:bodyPr>
          <a:lstStyle/>
          <a:p>
            <a:pPr marL="342900" indent="-342900">
              <a:buFont typeface="Wingdings" pitchFamily="2" charset="2"/>
              <a:buChar char="§"/>
            </a:pPr>
            <a:r>
              <a:rPr lang="en-US" b="1" i="1" dirty="0" err="1" smtClean="0"/>
              <a:t>Kvantitativn</a:t>
            </a:r>
            <a:r>
              <a:rPr lang="cs-CZ" b="1" i="1" dirty="0" smtClean="0"/>
              <a:t>í data</a:t>
            </a:r>
            <a:r>
              <a:rPr lang="cs-CZ" dirty="0" smtClean="0"/>
              <a:t>: CS 2008 a NSDUH 2008</a:t>
            </a:r>
          </a:p>
          <a:p>
            <a:pPr marL="342900" indent="-342900">
              <a:buFont typeface="Wingdings" pitchFamily="2" charset="2"/>
              <a:buChar char="§"/>
            </a:pPr>
            <a:r>
              <a:rPr lang="cs-CZ" b="1" i="1" dirty="0" smtClean="0"/>
              <a:t>Kvalitativní data</a:t>
            </a:r>
            <a:r>
              <a:rPr lang="cs-CZ" dirty="0" smtClean="0"/>
              <a:t>: polo-strukturované rozhovory</a:t>
            </a:r>
            <a:endParaRPr lang="cs-CZ" dirty="0"/>
          </a:p>
        </p:txBody>
      </p:sp>
    </p:spTree>
    <p:extLst>
      <p:ext uri="{BB962C8B-B14F-4D97-AF65-F5344CB8AC3E}">
        <p14:creationId xmlns:p14="http://schemas.microsoft.com/office/powerpoint/2010/main" val="13547854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smtClean="0"/>
              <a:t>TRH S MARIHUANOU V </a:t>
            </a:r>
            <a:r>
              <a:rPr lang="cs-CZ" i="1" dirty="0" smtClean="0"/>
              <a:t>ČR I.</a:t>
            </a:r>
            <a:endParaRPr lang="en-GB" i="1" dirty="0"/>
          </a:p>
        </p:txBody>
      </p:sp>
      <p:sp>
        <p:nvSpPr>
          <p:cNvPr id="3" name="Zástupný symbol pro obsah 2"/>
          <p:cNvSpPr>
            <a:spLocks noGrp="1"/>
          </p:cNvSpPr>
          <p:nvPr>
            <p:ph idx="1"/>
          </p:nvPr>
        </p:nvSpPr>
        <p:spPr>
          <a:xfrm>
            <a:off x="620713" y="1219201"/>
            <a:ext cx="8069262" cy="4935538"/>
          </a:xfrm>
        </p:spPr>
        <p:txBody>
          <a:bodyPr/>
          <a:lstStyle/>
          <a:p>
            <a:pPr marL="0" indent="0">
              <a:buNone/>
            </a:pPr>
            <a:r>
              <a:rPr lang="cs-CZ" sz="2400" u="sng" dirty="0" smtClean="0"/>
              <a:t>1/ Trh s marihuanou před rokem 1989:</a:t>
            </a:r>
          </a:p>
          <a:p>
            <a:r>
              <a:rPr lang="cs-CZ" sz="2200" b="1" i="1" dirty="0" smtClean="0"/>
              <a:t>Nikdy </a:t>
            </a:r>
            <a:r>
              <a:rPr lang="cs-CZ" sz="2200" b="1" i="1" dirty="0"/>
              <a:t>jsem za komunistů nekupoval</a:t>
            </a:r>
            <a:r>
              <a:rPr lang="cs-CZ" sz="2200" i="1" dirty="0"/>
              <a:t>, to ne. Vždycky to bylo od kamarádů, který vypěstovali nebo něco. Vím, že jednou, to byla dobrá příhoda, přišel kamarád a říkal, že zná nějaký lidi, který </a:t>
            </a:r>
            <a:r>
              <a:rPr lang="cs-CZ" sz="2200" i="1" dirty="0" err="1"/>
              <a:t>vařej</a:t>
            </a:r>
            <a:r>
              <a:rPr lang="cs-CZ" sz="2200" i="1" dirty="0"/>
              <a:t> perník v Hostivaři a že </a:t>
            </a:r>
            <a:r>
              <a:rPr lang="cs-CZ" sz="2200" i="1" dirty="0" err="1"/>
              <a:t>maj</a:t>
            </a:r>
            <a:r>
              <a:rPr lang="cs-CZ" sz="2200" i="1" dirty="0"/>
              <a:t> pytel trávy, kterou na nic </a:t>
            </a:r>
            <a:r>
              <a:rPr lang="cs-CZ" sz="2200" i="1" dirty="0" err="1"/>
              <a:t>nepotřebujou</a:t>
            </a:r>
            <a:r>
              <a:rPr lang="cs-CZ" sz="2200" i="1" dirty="0"/>
              <a:t>, říkali, že to je </a:t>
            </a:r>
            <a:r>
              <a:rPr lang="cs-CZ" sz="2200" i="1" dirty="0" err="1"/>
              <a:t>nazajímá</a:t>
            </a:r>
            <a:r>
              <a:rPr lang="cs-CZ" sz="2200" i="1" dirty="0"/>
              <a:t>, to nám dali </a:t>
            </a:r>
            <a:r>
              <a:rPr lang="cs-CZ" sz="2200" i="1" dirty="0" smtClean="0"/>
              <a:t>zadarmo </a:t>
            </a:r>
            <a:r>
              <a:rPr lang="cs-CZ" sz="2200" i="1" dirty="0"/>
              <a:t>a s tím jsme se zase sebrali a odjel. (Petr, 46</a:t>
            </a:r>
            <a:r>
              <a:rPr lang="cs-CZ" i="1" dirty="0" smtClean="0"/>
              <a:t>)</a:t>
            </a:r>
          </a:p>
          <a:p>
            <a:pPr marL="0" indent="0">
              <a:buNone/>
            </a:pPr>
            <a:r>
              <a:rPr lang="cs-CZ" sz="2400" u="sng" dirty="0" smtClean="0"/>
              <a:t>2/ V 90. letech vznik černého trhu s dováženou marihuanou, od r. 2000 rozšíření </a:t>
            </a:r>
            <a:r>
              <a:rPr lang="cs-CZ" sz="2400" u="sng" dirty="0" err="1" smtClean="0"/>
              <a:t>indoor</a:t>
            </a:r>
            <a:r>
              <a:rPr lang="cs-CZ" sz="2400" u="sng" dirty="0" smtClean="0"/>
              <a:t> marihuany:</a:t>
            </a:r>
          </a:p>
          <a:p>
            <a:r>
              <a:rPr lang="cs-CZ" sz="2200" i="1" dirty="0" smtClean="0"/>
              <a:t>Zjistil </a:t>
            </a:r>
            <a:r>
              <a:rPr lang="cs-CZ" sz="2200" i="1" dirty="0"/>
              <a:t>jsem, že oni tady o tom vůbec nic neví. Že to byli prostě takoví lidi, který prostě já </a:t>
            </a:r>
            <a:r>
              <a:rPr lang="cs-CZ" sz="2200" b="1" i="1" dirty="0"/>
              <a:t>jsem sem přivez „</a:t>
            </a:r>
            <a:r>
              <a:rPr lang="cs-CZ" sz="2200" b="1" i="1" dirty="0" err="1"/>
              <a:t>skéro</a:t>
            </a:r>
            <a:r>
              <a:rPr lang="cs-CZ" sz="2200" b="1" i="1" dirty="0"/>
              <a:t>“ a oni tady kouřili ty venky</a:t>
            </a:r>
            <a:r>
              <a:rPr lang="cs-CZ" sz="2200" i="1" dirty="0"/>
              <a:t> a takový. A prostě bylo to před těma 7 </a:t>
            </a:r>
            <a:r>
              <a:rPr lang="cs-CZ" sz="2200" i="1" dirty="0" err="1"/>
              <a:t>rokama</a:t>
            </a:r>
            <a:r>
              <a:rPr lang="cs-CZ" sz="2200" i="1" dirty="0"/>
              <a:t> úplně jiný</a:t>
            </a:r>
            <a:r>
              <a:rPr lang="cs-CZ" sz="2200" i="1" dirty="0" smtClean="0"/>
              <a:t>. </a:t>
            </a:r>
            <a:r>
              <a:rPr lang="cs-CZ" sz="2200" i="1" dirty="0"/>
              <a:t>(Rudolf, 28)</a:t>
            </a:r>
            <a:endParaRPr lang="en-GB" sz="2200" i="1" dirty="0"/>
          </a:p>
          <a:p>
            <a:pPr marL="0" indent="0">
              <a:buNone/>
            </a:pPr>
            <a:endParaRPr lang="en-GB" u="sng" dirty="0"/>
          </a:p>
          <a:p>
            <a:endParaRPr lang="en-GB" dirty="0"/>
          </a:p>
        </p:txBody>
      </p:sp>
      <p:sp>
        <p:nvSpPr>
          <p:cNvPr id="4" name="Zástupný symbol pro datum 3"/>
          <p:cNvSpPr>
            <a:spLocks noGrp="1"/>
          </p:cNvSpPr>
          <p:nvPr>
            <p:ph type="dt" sz="half" idx="10"/>
          </p:nvPr>
        </p:nvSpPr>
        <p:spPr/>
        <p:txBody>
          <a:bodyPr/>
          <a:lstStyle/>
          <a:p>
            <a:pPr>
              <a:defRPr/>
            </a:pPr>
            <a:r>
              <a:rPr lang="cs-CZ" smtClean="0"/>
              <a:t>4/12/2008</a:t>
            </a:r>
            <a:endParaRPr lang="en-US"/>
          </a:p>
        </p:txBody>
      </p:sp>
      <p:sp>
        <p:nvSpPr>
          <p:cNvPr id="5" name="Zástupný symbol pro zápatí 4"/>
          <p:cNvSpPr>
            <a:spLocks noGrp="1"/>
          </p:cNvSpPr>
          <p:nvPr>
            <p:ph type="ftr" sz="quarter" idx="12"/>
          </p:nvPr>
        </p:nvSpPr>
        <p:spPr/>
        <p:txBody>
          <a:bodyPr/>
          <a:lstStyle/>
          <a:p>
            <a:pPr>
              <a:defRPr/>
            </a:pPr>
            <a:r>
              <a:rPr lang="cs-CZ" smtClean="0"/>
              <a:t>Kanabinoidy &amp; halucinogeny</a:t>
            </a:r>
            <a:endParaRPr lang="cs-CZ"/>
          </a:p>
        </p:txBody>
      </p:sp>
    </p:spTree>
    <p:extLst>
      <p:ext uri="{BB962C8B-B14F-4D97-AF65-F5344CB8AC3E}">
        <p14:creationId xmlns:p14="http://schemas.microsoft.com/office/powerpoint/2010/main" val="19399628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a:t>TRH S MARIHUANOU V ČR </a:t>
            </a:r>
            <a:r>
              <a:rPr lang="cs-CZ" i="1" dirty="0" smtClean="0"/>
              <a:t>II.</a:t>
            </a:r>
            <a:endParaRPr lang="en-GB" dirty="0"/>
          </a:p>
        </p:txBody>
      </p:sp>
      <p:sp>
        <p:nvSpPr>
          <p:cNvPr id="3" name="Zástupný symbol pro obsah 2"/>
          <p:cNvSpPr>
            <a:spLocks noGrp="1"/>
          </p:cNvSpPr>
          <p:nvPr>
            <p:ph idx="1"/>
          </p:nvPr>
        </p:nvSpPr>
        <p:spPr>
          <a:xfrm>
            <a:off x="468313" y="1143000"/>
            <a:ext cx="8069262" cy="5321299"/>
          </a:xfrm>
        </p:spPr>
        <p:txBody>
          <a:bodyPr/>
          <a:lstStyle/>
          <a:p>
            <a:pPr marL="0" indent="0">
              <a:buNone/>
            </a:pPr>
            <a:r>
              <a:rPr lang="cs-CZ" u="sng" dirty="0"/>
              <a:t>3</a:t>
            </a:r>
            <a:r>
              <a:rPr lang="cs-CZ" u="sng" dirty="0" smtClean="0"/>
              <a:t>/ </a:t>
            </a:r>
            <a:r>
              <a:rPr lang="cs-CZ" u="sng" dirty="0" smtClean="0"/>
              <a:t>rozšíření </a:t>
            </a:r>
            <a:r>
              <a:rPr lang="cs-CZ" u="sng" dirty="0"/>
              <a:t>domácího </a:t>
            </a:r>
            <a:r>
              <a:rPr lang="cs-CZ" u="sng" dirty="0" err="1"/>
              <a:t>indoor</a:t>
            </a:r>
            <a:r>
              <a:rPr lang="cs-CZ" u="sng" dirty="0"/>
              <a:t> pěstování: </a:t>
            </a:r>
            <a:endParaRPr lang="cs-CZ" u="sng" dirty="0" smtClean="0"/>
          </a:p>
          <a:p>
            <a:pPr>
              <a:buFont typeface="Wingdings" pitchFamily="2" charset="2"/>
              <a:buChar char="§"/>
            </a:pPr>
            <a:r>
              <a:rPr lang="cs-CZ" i="1" dirty="0" smtClean="0"/>
              <a:t>u </a:t>
            </a:r>
            <a:r>
              <a:rPr lang="cs-CZ" i="1" dirty="0" err="1" smtClean="0"/>
              <a:t>outdooru</a:t>
            </a:r>
            <a:r>
              <a:rPr lang="cs-CZ" i="1" dirty="0" smtClean="0"/>
              <a:t> riziko okradení </a:t>
            </a:r>
            <a:r>
              <a:rPr lang="cs-CZ" sz="2200" i="1" dirty="0" smtClean="0"/>
              <a:t>(187a v roce 1998 </a:t>
            </a:r>
            <a:r>
              <a:rPr lang="cs-CZ" sz="2200" b="1" i="1" dirty="0" smtClean="0"/>
              <a:t>X</a:t>
            </a:r>
            <a:r>
              <a:rPr lang="cs-CZ" sz="2200" i="1" dirty="0" smtClean="0"/>
              <a:t> nový </a:t>
            </a:r>
            <a:r>
              <a:rPr lang="cs-CZ" sz="2200" i="1" dirty="0" smtClean="0"/>
              <a:t>TZ – pěstovat u někoho možné)</a:t>
            </a:r>
            <a:endParaRPr lang="cs-CZ" sz="2200" i="1" dirty="0"/>
          </a:p>
          <a:p>
            <a:pPr>
              <a:buFont typeface="Wingdings" pitchFamily="2" charset="2"/>
              <a:buChar char="§"/>
            </a:pPr>
            <a:r>
              <a:rPr lang="cs-CZ" i="1" dirty="0"/>
              <a:t>nákladné, přebytky jsou umisťovány na </a:t>
            </a:r>
            <a:r>
              <a:rPr lang="cs-CZ" i="1" dirty="0" smtClean="0"/>
              <a:t>trh </a:t>
            </a:r>
            <a:r>
              <a:rPr lang="cs-CZ" sz="2200" i="1" dirty="0" smtClean="0"/>
              <a:t>(nový TZ – společné pěstování snižující náklady organizovaný zločin)</a:t>
            </a:r>
          </a:p>
          <a:p>
            <a:pPr>
              <a:buFont typeface="Wingdings" pitchFamily="2" charset="2"/>
              <a:buChar char="§"/>
            </a:pPr>
            <a:r>
              <a:rPr lang="cs-CZ" i="1" dirty="0" smtClean="0"/>
              <a:t>PRODEJ: </a:t>
            </a:r>
          </a:p>
          <a:p>
            <a:pPr lvl="1">
              <a:buFont typeface="Arial" pitchFamily="34" charset="0"/>
              <a:buChar char="•"/>
            </a:pPr>
            <a:r>
              <a:rPr lang="cs-CZ" sz="2200" i="1" dirty="0" smtClean="0"/>
              <a:t>překupníkovi (cca 200 g – 1 kg)</a:t>
            </a:r>
          </a:p>
          <a:p>
            <a:pPr lvl="1">
              <a:buFont typeface="Arial" pitchFamily="34" charset="0"/>
              <a:buChar char="•"/>
            </a:pPr>
            <a:r>
              <a:rPr lang="cs-CZ" sz="2200" i="1" dirty="0" smtClean="0"/>
              <a:t>známému / uživateli ve větších objemech (10 – 100 g)</a:t>
            </a:r>
          </a:p>
          <a:p>
            <a:pPr lvl="1">
              <a:buFont typeface="Arial" pitchFamily="34" charset="0"/>
              <a:buChar char="•"/>
            </a:pPr>
            <a:r>
              <a:rPr lang="cs-CZ" sz="2200" i="1" dirty="0" smtClean="0"/>
              <a:t>koncovému uživateli po gramech (RIZIKO)</a:t>
            </a:r>
          </a:p>
          <a:p>
            <a:pPr marL="0" indent="0">
              <a:buNone/>
            </a:pPr>
            <a:endParaRPr lang="en-GB" i="1" dirty="0" smtClean="0"/>
          </a:p>
          <a:p>
            <a:pPr marL="0" indent="0">
              <a:buNone/>
            </a:pPr>
            <a:endParaRPr lang="en-GB" dirty="0"/>
          </a:p>
        </p:txBody>
      </p:sp>
      <p:sp>
        <p:nvSpPr>
          <p:cNvPr id="4" name="Zástupný symbol pro datum 3"/>
          <p:cNvSpPr>
            <a:spLocks noGrp="1"/>
          </p:cNvSpPr>
          <p:nvPr>
            <p:ph type="dt" sz="half" idx="10"/>
          </p:nvPr>
        </p:nvSpPr>
        <p:spPr/>
        <p:txBody>
          <a:bodyPr/>
          <a:lstStyle/>
          <a:p>
            <a:pPr>
              <a:defRPr/>
            </a:pPr>
            <a:r>
              <a:rPr lang="cs-CZ" smtClean="0"/>
              <a:t>4/12/2008</a:t>
            </a:r>
            <a:endParaRPr lang="en-US"/>
          </a:p>
        </p:txBody>
      </p:sp>
      <p:sp>
        <p:nvSpPr>
          <p:cNvPr id="5" name="Zástupný symbol pro zápatí 4"/>
          <p:cNvSpPr>
            <a:spLocks noGrp="1"/>
          </p:cNvSpPr>
          <p:nvPr>
            <p:ph type="ftr" sz="quarter" idx="12"/>
          </p:nvPr>
        </p:nvSpPr>
        <p:spPr/>
        <p:txBody>
          <a:bodyPr/>
          <a:lstStyle/>
          <a:p>
            <a:pPr>
              <a:defRPr/>
            </a:pPr>
            <a:r>
              <a:rPr lang="cs-CZ" smtClean="0"/>
              <a:t>Kanabinoidy &amp; halucinogeny</a:t>
            </a:r>
            <a:endParaRPr lang="cs-CZ"/>
          </a:p>
        </p:txBody>
      </p:sp>
    </p:spTree>
    <p:extLst>
      <p:ext uri="{BB962C8B-B14F-4D97-AF65-F5344CB8AC3E}">
        <p14:creationId xmlns:p14="http://schemas.microsoft.com/office/powerpoint/2010/main" val="30186570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a:t>TRH S MARIHUANOU V ČR </a:t>
            </a:r>
            <a:r>
              <a:rPr lang="cs-CZ" i="1" dirty="0" smtClean="0"/>
              <a:t>III.</a:t>
            </a:r>
            <a:endParaRPr lang="en-GB" dirty="0"/>
          </a:p>
        </p:txBody>
      </p:sp>
      <p:sp>
        <p:nvSpPr>
          <p:cNvPr id="3" name="Zástupný symbol pro obsah 2"/>
          <p:cNvSpPr>
            <a:spLocks noGrp="1"/>
          </p:cNvSpPr>
          <p:nvPr>
            <p:ph idx="1"/>
          </p:nvPr>
        </p:nvSpPr>
        <p:spPr>
          <a:xfrm>
            <a:off x="430213" y="1244601"/>
            <a:ext cx="8069262" cy="4884738"/>
          </a:xfrm>
        </p:spPr>
        <p:txBody>
          <a:bodyPr/>
          <a:lstStyle/>
          <a:p>
            <a:pPr marL="0" indent="0">
              <a:buNone/>
            </a:pPr>
            <a:r>
              <a:rPr lang="cs-CZ" u="sng" dirty="0"/>
              <a:t>4</a:t>
            </a:r>
            <a:r>
              <a:rPr lang="cs-CZ" u="sng" dirty="0" smtClean="0"/>
              <a:t>/ </a:t>
            </a:r>
            <a:r>
              <a:rPr lang="cs-CZ" u="sng" dirty="0" smtClean="0"/>
              <a:t>rozmach </a:t>
            </a:r>
            <a:r>
              <a:rPr lang="cs-CZ" u="sng" dirty="0" err="1"/>
              <a:t>velkopěstíren</a:t>
            </a:r>
            <a:r>
              <a:rPr lang="cs-CZ" u="sng" dirty="0"/>
              <a:t> organizovaných občany vietnamské </a:t>
            </a:r>
            <a:r>
              <a:rPr lang="cs-CZ" u="sng" dirty="0" smtClean="0"/>
              <a:t>národnosti</a:t>
            </a:r>
            <a:r>
              <a:rPr lang="cs-CZ" dirty="0" smtClean="0"/>
              <a:t>:</a:t>
            </a:r>
          </a:p>
          <a:p>
            <a:pPr>
              <a:buFont typeface="Wingdings" pitchFamily="2" charset="2"/>
              <a:buChar char="§"/>
            </a:pPr>
            <a:r>
              <a:rPr lang="cs-CZ" sz="2400" dirty="0" smtClean="0"/>
              <a:t>odstranili </a:t>
            </a:r>
            <a:r>
              <a:rPr lang="cs-CZ" sz="2400" dirty="0"/>
              <a:t>minimálně jednu velkoobchodní úroveň trhu dumpingovými </a:t>
            </a:r>
            <a:r>
              <a:rPr lang="cs-CZ" sz="2400" dirty="0" smtClean="0"/>
              <a:t>cenami</a:t>
            </a:r>
          </a:p>
          <a:p>
            <a:r>
              <a:rPr lang="cs-CZ" sz="2200" i="1" dirty="0" smtClean="0"/>
              <a:t>No, v </a:t>
            </a:r>
            <a:r>
              <a:rPr lang="cs-CZ" sz="2200" i="1" dirty="0" err="1" smtClean="0"/>
              <a:t>tý</a:t>
            </a:r>
            <a:r>
              <a:rPr lang="cs-CZ" sz="2200" i="1" dirty="0" smtClean="0"/>
              <a:t> době nebyl problém prodat gram za 120, 130 korun [při odběru 1 kg] a … pak začali Vietnamci a najednou přišli za </a:t>
            </a:r>
            <a:r>
              <a:rPr lang="cs-CZ" sz="2200" i="1" dirty="0" err="1" smtClean="0"/>
              <a:t>někym</a:t>
            </a:r>
            <a:r>
              <a:rPr lang="cs-CZ" sz="2200" i="1" dirty="0" smtClean="0"/>
              <a:t>, klidně, koho neznali a dali mu kilo na dluh a prodali mu ho za 90 korun, takže najednou nikdo nechtěl kupovat od </a:t>
            </a:r>
            <a:r>
              <a:rPr lang="cs-CZ" sz="2200" i="1" dirty="0" err="1" smtClean="0"/>
              <a:t>těhle</a:t>
            </a:r>
            <a:r>
              <a:rPr lang="cs-CZ" sz="2200" i="1" dirty="0" smtClean="0"/>
              <a:t> zdrojů, který byly zaběhnutý, kde sice byla kvalita, ale byla dána i </a:t>
            </a:r>
            <a:r>
              <a:rPr lang="cs-CZ" sz="2200" i="1" dirty="0" err="1" smtClean="0"/>
              <a:t>ňáká</a:t>
            </a:r>
            <a:r>
              <a:rPr lang="cs-CZ" sz="2200" i="1" dirty="0" smtClean="0"/>
              <a:t> cena. To, že byla i kvalita jinde, to ty lidi nezajímalo, protože ty lidi, který od nás brali za 130 a najednou to mohli mít za 90, takže se na nás vykašlali. Najednou byl problém udat i to, co člověk vypěstoval, takže se přestávalo vyplácet to dělat. (Jan, 31)</a:t>
            </a:r>
            <a:endParaRPr lang="en-GB" sz="2200" i="1" dirty="0"/>
          </a:p>
          <a:p>
            <a:pPr marL="457200" lvl="1" indent="0">
              <a:buNone/>
            </a:pPr>
            <a:endParaRPr lang="cs-CZ" sz="1800" i="1" dirty="0" smtClean="0"/>
          </a:p>
          <a:p>
            <a:pPr marL="0" indent="0">
              <a:buNone/>
            </a:pPr>
            <a:endParaRPr lang="en-GB" dirty="0"/>
          </a:p>
        </p:txBody>
      </p:sp>
      <p:sp>
        <p:nvSpPr>
          <p:cNvPr id="4" name="Zástupný symbol pro datum 3"/>
          <p:cNvSpPr>
            <a:spLocks noGrp="1"/>
          </p:cNvSpPr>
          <p:nvPr>
            <p:ph type="dt" sz="half" idx="10"/>
          </p:nvPr>
        </p:nvSpPr>
        <p:spPr/>
        <p:txBody>
          <a:bodyPr/>
          <a:lstStyle/>
          <a:p>
            <a:pPr>
              <a:defRPr/>
            </a:pPr>
            <a:r>
              <a:rPr lang="cs-CZ" smtClean="0"/>
              <a:t>4/12/2008</a:t>
            </a:r>
            <a:endParaRPr lang="en-US"/>
          </a:p>
        </p:txBody>
      </p:sp>
      <p:sp>
        <p:nvSpPr>
          <p:cNvPr id="5" name="Zástupný symbol pro zápatí 4"/>
          <p:cNvSpPr>
            <a:spLocks noGrp="1"/>
          </p:cNvSpPr>
          <p:nvPr>
            <p:ph type="ftr" sz="quarter" idx="12"/>
          </p:nvPr>
        </p:nvSpPr>
        <p:spPr/>
        <p:txBody>
          <a:bodyPr/>
          <a:lstStyle/>
          <a:p>
            <a:pPr>
              <a:defRPr/>
            </a:pPr>
            <a:r>
              <a:rPr lang="cs-CZ" smtClean="0"/>
              <a:t>Kanabinoidy &amp; halucinogeny</a:t>
            </a:r>
            <a:endParaRPr lang="cs-CZ"/>
          </a:p>
        </p:txBody>
      </p:sp>
    </p:spTree>
    <p:extLst>
      <p:ext uri="{BB962C8B-B14F-4D97-AF65-F5344CB8AC3E}">
        <p14:creationId xmlns:p14="http://schemas.microsoft.com/office/powerpoint/2010/main" val="37983255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TRH S MARIHUANOU a kvalita</a:t>
            </a:r>
            <a:endParaRPr lang="en-GB" dirty="0"/>
          </a:p>
        </p:txBody>
      </p:sp>
      <p:sp>
        <p:nvSpPr>
          <p:cNvPr id="3" name="Zástupný symbol pro obsah 2"/>
          <p:cNvSpPr>
            <a:spLocks noGrp="1"/>
          </p:cNvSpPr>
          <p:nvPr>
            <p:ph idx="1"/>
          </p:nvPr>
        </p:nvSpPr>
        <p:spPr>
          <a:xfrm>
            <a:off x="406400" y="1054100"/>
            <a:ext cx="8534400" cy="5100639"/>
          </a:xfrm>
        </p:spPr>
        <p:txBody>
          <a:bodyPr/>
          <a:lstStyle/>
          <a:p>
            <a:r>
              <a:rPr lang="cs-CZ" sz="2400" i="1" u="sng" dirty="0" err="1" smtClean="0"/>
              <a:t>Outdoor</a:t>
            </a:r>
            <a:r>
              <a:rPr lang="cs-CZ" sz="2400" i="1" u="sng" dirty="0" smtClean="0"/>
              <a:t> marihuana kvalitní, ale větší objemy: </a:t>
            </a:r>
            <a:r>
              <a:rPr lang="cs-CZ" sz="2200" i="1" dirty="0" smtClean="0"/>
              <a:t>Venkovní </a:t>
            </a:r>
            <a:r>
              <a:rPr lang="cs-CZ" sz="2200" i="1" dirty="0" err="1"/>
              <a:t>ganža</a:t>
            </a:r>
            <a:r>
              <a:rPr lang="cs-CZ" sz="2200" i="1" dirty="0"/>
              <a:t> zase by pro mě měla tu nevýhodu, že abych docílil </a:t>
            </a:r>
            <a:r>
              <a:rPr lang="cs-CZ" sz="2200" i="1" dirty="0" err="1"/>
              <a:t>žádanýho</a:t>
            </a:r>
            <a:r>
              <a:rPr lang="cs-CZ" sz="2200" i="1" dirty="0"/>
              <a:t> rauše, tak bych si strašně zaneřádil plíce. Z tohohle jako vyždímat </a:t>
            </a:r>
            <a:r>
              <a:rPr lang="cs-CZ" sz="2200" i="1" dirty="0" err="1"/>
              <a:t>ňákej</a:t>
            </a:r>
            <a:r>
              <a:rPr lang="cs-CZ" sz="2200" i="1" dirty="0"/>
              <a:t> </a:t>
            </a:r>
            <a:r>
              <a:rPr lang="cs-CZ" sz="2200" i="1" dirty="0" err="1"/>
              <a:t>pořádnej</a:t>
            </a:r>
            <a:r>
              <a:rPr lang="cs-CZ" sz="2200" i="1" dirty="0"/>
              <a:t> stav, třeba tvůrčí, je skoro nemožný bez toho, aby se člověk </a:t>
            </a:r>
            <a:r>
              <a:rPr lang="cs-CZ" sz="2200" i="1" dirty="0" smtClean="0"/>
              <a:t>neudusil </a:t>
            </a:r>
            <a:r>
              <a:rPr lang="cs-CZ" sz="2200" i="1" dirty="0"/>
              <a:t>jako tím. (Kevin, 24)</a:t>
            </a:r>
            <a:endParaRPr lang="en-GB" sz="2200" i="1" dirty="0"/>
          </a:p>
          <a:p>
            <a:r>
              <a:rPr lang="cs-CZ" sz="2400" i="1" u="sng" dirty="0" smtClean="0"/>
              <a:t>Produkt vietnamských pěstíren nepovažován za kvalitní: </a:t>
            </a:r>
            <a:r>
              <a:rPr lang="cs-CZ" sz="2200" i="1" dirty="0" smtClean="0"/>
              <a:t>U </a:t>
            </a:r>
            <a:r>
              <a:rPr lang="cs-CZ" sz="2200" i="1" dirty="0"/>
              <a:t>Aleše je to malá domácí skříň, kde se o to opravdu hodně stará a člověk se může spolehnout na to, že třeba vypláchne </a:t>
            </a:r>
            <a:r>
              <a:rPr lang="cs-CZ" sz="2200" i="1" dirty="0" smtClean="0"/>
              <a:t>hnojiva. </a:t>
            </a:r>
            <a:r>
              <a:rPr lang="cs-CZ" sz="2200" i="1" dirty="0"/>
              <a:t>To je jeden z rozdílů když to pěstuje někdo ve </a:t>
            </a:r>
            <a:r>
              <a:rPr lang="cs-CZ" sz="2200" i="1" dirty="0" err="1"/>
              <a:t>velkopěstírně</a:t>
            </a:r>
            <a:r>
              <a:rPr lang="cs-CZ" sz="2200" i="1" dirty="0"/>
              <a:t> a snaží se nahnat co největší výnos, tak kolikrát ani pořádně </a:t>
            </a:r>
            <a:r>
              <a:rPr lang="cs-CZ" sz="2200" i="1" dirty="0" err="1"/>
              <a:t>nevyplachujou</a:t>
            </a:r>
            <a:r>
              <a:rPr lang="cs-CZ" sz="2200" i="1" dirty="0"/>
              <a:t> ty hnojiva. </a:t>
            </a:r>
            <a:r>
              <a:rPr lang="cs-CZ" sz="2200" i="1" dirty="0" smtClean="0"/>
              <a:t>Takový </a:t>
            </a:r>
            <a:r>
              <a:rPr lang="cs-CZ" sz="2200" i="1" dirty="0"/>
              <a:t>věci jsou jasný, když si to člověk pěstuje sám doma ve skříni, tak chce mít kvalitu a nesejde mu na tom maximálním výnosu. </a:t>
            </a:r>
            <a:r>
              <a:rPr lang="cs-CZ" sz="2200" i="1" dirty="0" smtClean="0"/>
              <a:t>(Vincent</a:t>
            </a:r>
            <a:r>
              <a:rPr lang="cs-CZ" sz="2200" i="1" dirty="0"/>
              <a:t>, 26</a:t>
            </a:r>
            <a:r>
              <a:rPr lang="cs-CZ" sz="2200" i="1" dirty="0" smtClean="0"/>
              <a:t>)</a:t>
            </a:r>
          </a:p>
          <a:p>
            <a:pPr marL="0" indent="0">
              <a:buNone/>
            </a:pPr>
            <a:r>
              <a:rPr lang="cs-CZ" sz="2400" b="1" i="1" dirty="0" smtClean="0">
                <a:solidFill>
                  <a:srgbClr val="FF0000"/>
                </a:solidFill>
              </a:rPr>
              <a:t>→</a:t>
            </a:r>
            <a:r>
              <a:rPr lang="cs-CZ" sz="2400" b="1" i="1" dirty="0" smtClean="0"/>
              <a:t>  </a:t>
            </a:r>
            <a:r>
              <a:rPr lang="cs-CZ" sz="2400" b="1" i="1" dirty="0" smtClean="0"/>
              <a:t>dražší od pěstitelů na </a:t>
            </a:r>
            <a:r>
              <a:rPr lang="cs-CZ" sz="2400" b="1" i="1" dirty="0" smtClean="0"/>
              <a:t>trhu díky kvalitě</a:t>
            </a:r>
          </a:p>
          <a:p>
            <a:pPr marL="0" indent="0">
              <a:buNone/>
            </a:pPr>
            <a:r>
              <a:rPr lang="cs-CZ" sz="2400" b="1" i="1" dirty="0" smtClean="0">
                <a:solidFill>
                  <a:srgbClr val="FF0000"/>
                </a:solidFill>
              </a:rPr>
              <a:t>→ </a:t>
            </a:r>
            <a:r>
              <a:rPr lang="cs-CZ" sz="2400" b="1" i="1" dirty="0" smtClean="0"/>
              <a:t> </a:t>
            </a:r>
            <a:r>
              <a:rPr lang="cs-CZ" sz="2400" b="1" i="1" dirty="0" smtClean="0"/>
              <a:t>koncový zákazník blíž produkci</a:t>
            </a:r>
            <a:endParaRPr lang="cs-CZ" sz="2400" b="1" i="1" dirty="0" smtClean="0"/>
          </a:p>
          <a:p>
            <a:endParaRPr lang="en-GB" sz="2200" i="1" dirty="0"/>
          </a:p>
          <a:p>
            <a:endParaRPr lang="en-GB" dirty="0"/>
          </a:p>
        </p:txBody>
      </p:sp>
      <p:sp>
        <p:nvSpPr>
          <p:cNvPr id="4" name="Zástupný symbol pro datum 3"/>
          <p:cNvSpPr>
            <a:spLocks noGrp="1"/>
          </p:cNvSpPr>
          <p:nvPr>
            <p:ph type="dt" sz="half" idx="10"/>
          </p:nvPr>
        </p:nvSpPr>
        <p:spPr/>
        <p:txBody>
          <a:bodyPr/>
          <a:lstStyle/>
          <a:p>
            <a:pPr>
              <a:defRPr/>
            </a:pPr>
            <a:r>
              <a:rPr lang="cs-CZ" smtClean="0"/>
              <a:t>4/12/2008</a:t>
            </a:r>
            <a:endParaRPr lang="en-US"/>
          </a:p>
        </p:txBody>
      </p:sp>
      <p:sp>
        <p:nvSpPr>
          <p:cNvPr id="5" name="Zástupný symbol pro zápatí 4"/>
          <p:cNvSpPr>
            <a:spLocks noGrp="1"/>
          </p:cNvSpPr>
          <p:nvPr>
            <p:ph type="ftr" sz="quarter" idx="12"/>
          </p:nvPr>
        </p:nvSpPr>
        <p:spPr/>
        <p:txBody>
          <a:bodyPr/>
          <a:lstStyle/>
          <a:p>
            <a:pPr>
              <a:defRPr/>
            </a:pPr>
            <a:r>
              <a:rPr lang="cs-CZ" smtClean="0"/>
              <a:t>Kanabinoidy &amp; halucinogeny</a:t>
            </a:r>
            <a:endParaRPr lang="cs-CZ"/>
          </a:p>
        </p:txBody>
      </p:sp>
    </p:spTree>
    <p:extLst>
      <p:ext uri="{BB962C8B-B14F-4D97-AF65-F5344CB8AC3E}">
        <p14:creationId xmlns:p14="http://schemas.microsoft.com/office/powerpoint/2010/main" val="39488554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POKLES CEN: mechanismy</a:t>
            </a:r>
            <a:endParaRPr lang="en-GB" dirty="0"/>
          </a:p>
        </p:txBody>
      </p:sp>
      <p:sp>
        <p:nvSpPr>
          <p:cNvPr id="3" name="Zástupný symbol pro obsah 2"/>
          <p:cNvSpPr>
            <a:spLocks noGrp="1"/>
          </p:cNvSpPr>
          <p:nvPr>
            <p:ph idx="1"/>
          </p:nvPr>
        </p:nvSpPr>
        <p:spPr>
          <a:xfrm>
            <a:off x="342900" y="1143000"/>
            <a:ext cx="8509000" cy="5011739"/>
          </a:xfrm>
        </p:spPr>
        <p:txBody>
          <a:bodyPr/>
          <a:lstStyle/>
          <a:p>
            <a:r>
              <a:rPr lang="cs-CZ" sz="2200" i="1" dirty="0"/>
              <a:t>Pak ve škole začala ta éra těch </a:t>
            </a:r>
            <a:r>
              <a:rPr lang="cs-CZ" sz="2200" i="1" dirty="0" err="1"/>
              <a:t>skanků</a:t>
            </a:r>
            <a:r>
              <a:rPr lang="cs-CZ" sz="2200" i="1" dirty="0"/>
              <a:t>, tak jsem se k tomu na začátku dostal. Vždycky jsem nějak nakoupil, 4 gramy za 1000, udělal jsem z toho 5, jeden jsem si nechal pro sebe a 4 jsem prodal. (Ondra, 25</a:t>
            </a:r>
            <a:r>
              <a:rPr lang="cs-CZ" sz="2200" i="1" dirty="0" smtClean="0"/>
              <a:t>) </a:t>
            </a:r>
            <a:r>
              <a:rPr lang="cs-CZ" sz="2200" b="1" i="1" dirty="0" smtClean="0">
                <a:solidFill>
                  <a:srgbClr val="FF0000"/>
                </a:solidFill>
              </a:rPr>
              <a:t>= 0,75 g za 250 Kč</a:t>
            </a:r>
          </a:p>
          <a:p>
            <a:pPr marL="0" indent="0">
              <a:buNone/>
            </a:pPr>
            <a:r>
              <a:rPr lang="cs-CZ" sz="1000" b="1" i="1" dirty="0" smtClean="0">
                <a:solidFill>
                  <a:srgbClr val="FF0000"/>
                </a:solidFill>
              </a:rPr>
              <a:t>___________________________________________________________________________________________________________________</a:t>
            </a:r>
          </a:p>
          <a:p>
            <a:r>
              <a:rPr lang="cs-CZ" sz="2200" dirty="0" smtClean="0"/>
              <a:t>A </a:t>
            </a:r>
            <a:r>
              <a:rPr lang="cs-CZ" sz="2200" dirty="0"/>
              <a:t>za tu dobu, co kouříš, vnímáš nějaký změny, třeba v cenách?</a:t>
            </a:r>
            <a:r>
              <a:rPr lang="cs-CZ" sz="2200" i="1" dirty="0"/>
              <a:t> Tak v cenách, že to stojí teď 200, dřív to stálo 250. Automaticky. (Samantha, 17</a:t>
            </a:r>
            <a:r>
              <a:rPr lang="cs-CZ" sz="2200" i="1" dirty="0" smtClean="0"/>
              <a:t>) </a:t>
            </a:r>
            <a:endParaRPr lang="en-GB" sz="2200" i="1" dirty="0"/>
          </a:p>
          <a:p>
            <a:r>
              <a:rPr lang="cs-CZ" sz="2200" i="1" dirty="0"/>
              <a:t>To </a:t>
            </a:r>
            <a:r>
              <a:rPr lang="cs-CZ" sz="2200" i="1" dirty="0" err="1"/>
              <a:t>každej</a:t>
            </a:r>
            <a:r>
              <a:rPr lang="cs-CZ" sz="2200" i="1" dirty="0"/>
              <a:t> zná, </a:t>
            </a:r>
            <a:r>
              <a:rPr lang="cs-CZ" sz="2200" i="1" dirty="0" err="1"/>
              <a:t>bejvalo</a:t>
            </a:r>
            <a:r>
              <a:rPr lang="cs-CZ" sz="2200" i="1" dirty="0"/>
              <a:t> to 250 korun za gram a my, progresivní dealeři, jsme to stáhli na 200</a:t>
            </a:r>
            <a:r>
              <a:rPr lang="cs-CZ" sz="2200" i="1" dirty="0" smtClean="0"/>
              <a:t>. </a:t>
            </a:r>
            <a:r>
              <a:rPr lang="cs-CZ" sz="2200" i="1" dirty="0"/>
              <a:t>(Zdenko, 25</a:t>
            </a:r>
            <a:r>
              <a:rPr lang="cs-CZ" sz="2200" i="1" dirty="0" smtClean="0"/>
              <a:t>)</a:t>
            </a:r>
          </a:p>
          <a:p>
            <a:pPr marL="400050" lvl="1" indent="0">
              <a:buNone/>
            </a:pPr>
            <a:r>
              <a:rPr lang="cs-CZ" sz="2200" b="1" i="1" dirty="0" smtClean="0">
                <a:solidFill>
                  <a:srgbClr val="FF0000"/>
                </a:solidFill>
              </a:rPr>
              <a:t>= 1g za 200 Kč</a:t>
            </a:r>
          </a:p>
          <a:p>
            <a:pPr marL="0" indent="0">
              <a:buNone/>
            </a:pPr>
            <a:r>
              <a:rPr lang="cs-CZ" sz="1400" b="1" i="1" dirty="0" smtClean="0">
                <a:solidFill>
                  <a:srgbClr val="FF0000"/>
                </a:solidFill>
              </a:rPr>
              <a:t>____________________________________________________________________________________</a:t>
            </a:r>
            <a:endParaRPr lang="cs-CZ" sz="2200" b="1" i="1" dirty="0" smtClean="0">
              <a:solidFill>
                <a:srgbClr val="FF0000"/>
              </a:solidFill>
            </a:endParaRPr>
          </a:p>
          <a:p>
            <a:r>
              <a:rPr lang="cs-CZ" sz="2200" i="1" dirty="0" smtClean="0"/>
              <a:t>To </a:t>
            </a:r>
            <a:r>
              <a:rPr lang="cs-CZ" sz="2200" i="1" dirty="0"/>
              <a:t>vůbec nechápu, jak si někdo mohl koupit sto gramů </a:t>
            </a:r>
            <a:r>
              <a:rPr lang="cs-CZ" sz="2200" i="1" dirty="0" err="1"/>
              <a:t>hulení</a:t>
            </a:r>
            <a:r>
              <a:rPr lang="cs-CZ" sz="2200" i="1" dirty="0"/>
              <a:t> za dvě stě korun po kuse. No ale šlo to tehdy. (Kevin, 24</a:t>
            </a:r>
            <a:r>
              <a:rPr lang="cs-CZ" sz="2200" i="1" dirty="0" smtClean="0"/>
              <a:t>) </a:t>
            </a:r>
          </a:p>
          <a:p>
            <a:pPr marL="400050" lvl="1" indent="0">
              <a:buNone/>
            </a:pPr>
            <a:r>
              <a:rPr lang="cs-CZ" sz="2200" b="1" i="1" dirty="0" smtClean="0">
                <a:solidFill>
                  <a:srgbClr val="FF0000"/>
                </a:solidFill>
              </a:rPr>
              <a:t>= slevové mechanismy </a:t>
            </a:r>
            <a:endParaRPr lang="en-GB" sz="2200" b="1" i="1" dirty="0">
              <a:solidFill>
                <a:srgbClr val="FF0000"/>
              </a:solidFill>
            </a:endParaRPr>
          </a:p>
          <a:p>
            <a:pPr lvl="1" indent="-342900"/>
            <a:endParaRPr lang="en-GB" sz="2200" b="1" i="1" dirty="0">
              <a:solidFill>
                <a:srgbClr val="FF0000"/>
              </a:solidFill>
            </a:endParaRPr>
          </a:p>
          <a:p>
            <a:endParaRPr lang="en-GB" i="1" dirty="0"/>
          </a:p>
          <a:p>
            <a:endParaRPr lang="en-GB" dirty="0"/>
          </a:p>
          <a:p>
            <a:endParaRPr lang="en-GB" i="1" dirty="0"/>
          </a:p>
        </p:txBody>
      </p:sp>
      <p:sp>
        <p:nvSpPr>
          <p:cNvPr id="4" name="Zástupný symbol pro datum 3"/>
          <p:cNvSpPr>
            <a:spLocks noGrp="1"/>
          </p:cNvSpPr>
          <p:nvPr>
            <p:ph type="dt" sz="half" idx="10"/>
          </p:nvPr>
        </p:nvSpPr>
        <p:spPr/>
        <p:txBody>
          <a:bodyPr/>
          <a:lstStyle/>
          <a:p>
            <a:pPr>
              <a:defRPr/>
            </a:pPr>
            <a:r>
              <a:rPr lang="cs-CZ" smtClean="0"/>
              <a:t>4/12/2008</a:t>
            </a:r>
            <a:endParaRPr lang="en-US"/>
          </a:p>
        </p:txBody>
      </p:sp>
      <p:sp>
        <p:nvSpPr>
          <p:cNvPr id="5" name="Zástupný symbol pro zápatí 4"/>
          <p:cNvSpPr>
            <a:spLocks noGrp="1"/>
          </p:cNvSpPr>
          <p:nvPr>
            <p:ph type="ftr" sz="quarter" idx="12"/>
          </p:nvPr>
        </p:nvSpPr>
        <p:spPr/>
        <p:txBody>
          <a:bodyPr/>
          <a:lstStyle/>
          <a:p>
            <a:pPr>
              <a:defRPr/>
            </a:pPr>
            <a:r>
              <a:rPr lang="cs-CZ" smtClean="0"/>
              <a:t>Kanabinoidy &amp; halucinogeny</a:t>
            </a:r>
            <a:endParaRPr lang="cs-CZ"/>
          </a:p>
        </p:txBody>
      </p:sp>
    </p:spTree>
    <p:extLst>
      <p:ext uri="{BB962C8B-B14F-4D97-AF65-F5344CB8AC3E}">
        <p14:creationId xmlns:p14="http://schemas.microsoft.com/office/powerpoint/2010/main" val="9518838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Grp="1" noChangeArrowheads="1"/>
          </p:cNvSpPr>
          <p:nvPr>
            <p:ph type="title"/>
          </p:nvPr>
        </p:nvSpPr>
        <p:spPr/>
        <p:txBody>
          <a:bodyPr/>
          <a:lstStyle/>
          <a:p>
            <a:r>
              <a:rPr lang="cs-CZ" dirty="0" smtClean="0"/>
              <a:t>POKLES CEN MARIHUANY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488263330"/>
              </p:ext>
            </p:extLst>
          </p:nvPr>
        </p:nvGraphicFramePr>
        <p:xfrm>
          <a:off x="277812" y="1192213"/>
          <a:ext cx="8459787" cy="54117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51422188"/>
      </p:ext>
    </p:extLst>
  </p:cSld>
  <p:clrMapOvr>
    <a:masterClrMapping/>
  </p:clrMapOvr>
  <p:timing>
    <p:tnLst>
      <p:par>
        <p:cTn id="1" dur="indefinite" restart="never" nodeType="tmRoot"/>
      </p:par>
    </p:tnLst>
  </p:timing>
</p:sld>
</file>

<file path=ppt/theme/theme1.xml><?xml version="1.0" encoding="utf-8"?>
<a:theme xmlns:a="http://schemas.openxmlformats.org/drawingml/2006/main" name="CA-final">
  <a:themeElements>
    <a:clrScheme name="CA-final 14">
      <a:dk1>
        <a:srgbClr val="061B16"/>
      </a:dk1>
      <a:lt1>
        <a:srgbClr val="FFFFFF"/>
      </a:lt1>
      <a:dk2>
        <a:srgbClr val="061B16"/>
      </a:dk2>
      <a:lt2>
        <a:srgbClr val="808080"/>
      </a:lt2>
      <a:accent1>
        <a:srgbClr val="061B16"/>
      </a:accent1>
      <a:accent2>
        <a:srgbClr val="CF1513"/>
      </a:accent2>
      <a:accent3>
        <a:srgbClr val="FFFFFF"/>
      </a:accent3>
      <a:accent4>
        <a:srgbClr val="041511"/>
      </a:accent4>
      <a:accent5>
        <a:srgbClr val="AAABAB"/>
      </a:accent5>
      <a:accent6>
        <a:srgbClr val="BB1210"/>
      </a:accent6>
      <a:hlink>
        <a:srgbClr val="619208"/>
      </a:hlink>
      <a:folHlink>
        <a:srgbClr val="99CC00"/>
      </a:folHlink>
    </a:clrScheme>
    <a:fontScheme name="CA-final">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fin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A-fin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A-fin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A-fin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A-fin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A-fin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A-fina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A-fin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A-fin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A-fin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A-fin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A-fin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A-final 13">
        <a:dk1>
          <a:srgbClr val="000000"/>
        </a:dk1>
        <a:lt1>
          <a:srgbClr val="FFFFFF"/>
        </a:lt1>
        <a:dk2>
          <a:srgbClr val="000000"/>
        </a:dk2>
        <a:lt2>
          <a:srgbClr val="808080"/>
        </a:lt2>
        <a:accent1>
          <a:srgbClr val="061B16"/>
        </a:accent1>
        <a:accent2>
          <a:srgbClr val="CF1513"/>
        </a:accent2>
        <a:accent3>
          <a:srgbClr val="FFFFFF"/>
        </a:accent3>
        <a:accent4>
          <a:srgbClr val="000000"/>
        </a:accent4>
        <a:accent5>
          <a:srgbClr val="AAABAB"/>
        </a:accent5>
        <a:accent6>
          <a:srgbClr val="BB1210"/>
        </a:accent6>
        <a:hlink>
          <a:srgbClr val="619208"/>
        </a:hlink>
        <a:folHlink>
          <a:srgbClr val="99CC00"/>
        </a:folHlink>
      </a:clrScheme>
      <a:clrMap bg1="lt1" tx1="dk1" bg2="lt2" tx2="dk2" accent1="accent1" accent2="accent2" accent3="accent3" accent4="accent4" accent5="accent5" accent6="accent6" hlink="hlink" folHlink="folHlink"/>
    </a:extraClrScheme>
    <a:extraClrScheme>
      <a:clrScheme name="CA-final 14">
        <a:dk1>
          <a:srgbClr val="061B16"/>
        </a:dk1>
        <a:lt1>
          <a:srgbClr val="FFFFFF"/>
        </a:lt1>
        <a:dk2>
          <a:srgbClr val="061B16"/>
        </a:dk2>
        <a:lt2>
          <a:srgbClr val="808080"/>
        </a:lt2>
        <a:accent1>
          <a:srgbClr val="061B16"/>
        </a:accent1>
        <a:accent2>
          <a:srgbClr val="CF1513"/>
        </a:accent2>
        <a:accent3>
          <a:srgbClr val="FFFFFF"/>
        </a:accent3>
        <a:accent4>
          <a:srgbClr val="041511"/>
        </a:accent4>
        <a:accent5>
          <a:srgbClr val="AAABAB"/>
        </a:accent5>
        <a:accent6>
          <a:srgbClr val="BB1210"/>
        </a:accent6>
        <a:hlink>
          <a:srgbClr val="619208"/>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CA-final</Template>
  <TotalTime>3575</TotalTime>
  <Words>1489</Words>
  <Application>Microsoft Office PowerPoint</Application>
  <PresentationFormat>Předvádění na obrazovce (4:3)</PresentationFormat>
  <Paragraphs>141</Paragraphs>
  <Slides>15</Slides>
  <Notes>0</Notes>
  <HiddenSlides>0</HiddenSlides>
  <MMClips>0</MMClips>
  <ScaleCrop>false</ScaleCrop>
  <HeadingPairs>
    <vt:vector size="4" baseType="variant">
      <vt:variant>
        <vt:lpstr>Motiv</vt:lpstr>
      </vt:variant>
      <vt:variant>
        <vt:i4>1</vt:i4>
      </vt:variant>
      <vt:variant>
        <vt:lpstr>Nadpisy snímků</vt:lpstr>
      </vt:variant>
      <vt:variant>
        <vt:i4>15</vt:i4>
      </vt:variant>
    </vt:vector>
  </HeadingPairs>
  <TitlesOfParts>
    <vt:vector size="16" baseType="lpstr">
      <vt:lpstr>CA-final</vt:lpstr>
      <vt:lpstr>Marihuanové trhy v ČR – přístupy různých drogových politik a dopad na veřejné zdraví Závěry 1. fáze studie 2008 - 2010</vt:lpstr>
      <vt:lpstr>MARIHUANOVÉ TRHY V ČR </vt:lpstr>
      <vt:lpstr>DESIGN STUDIE</vt:lpstr>
      <vt:lpstr>TRH S MARIHUANOU V ČR I.</vt:lpstr>
      <vt:lpstr>TRH S MARIHUANOU V ČR II.</vt:lpstr>
      <vt:lpstr>TRH S MARIHUANOU V ČR III.</vt:lpstr>
      <vt:lpstr>TRH S MARIHUANOU a kvalita</vt:lpstr>
      <vt:lpstr>POKLES CEN: mechanismy</vt:lpstr>
      <vt:lpstr>POKLES CEN MARIHUANY</vt:lpstr>
      <vt:lpstr>Cena marihuany dle CS 2008</vt:lpstr>
      <vt:lpstr>POKLES CEN: konkurence a pokles zisků na černém trhu</vt:lpstr>
      <vt:lpstr>KONCOVÝ PRODEJ</vt:lpstr>
      <vt:lpstr>SROVNÁNÍ S USA I.</vt:lpstr>
      <vt:lpstr>SROVNÁNÍ S USA II.</vt:lpstr>
      <vt:lpstr>Děkuji za pozornost!  belackova@adiktologie.cz   </vt:lpstr>
    </vt:vector>
  </TitlesOfParts>
  <Company>Centrum adiktologie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Jaroslav Šejvl</dc:creator>
  <cp:lastModifiedBy>Vendy</cp:lastModifiedBy>
  <cp:revision>384</cp:revision>
  <dcterms:created xsi:type="dcterms:W3CDTF">2008-03-14T07:15:45Z</dcterms:created>
  <dcterms:modified xsi:type="dcterms:W3CDTF">2011-04-12T08:15:54Z</dcterms:modified>
</cp:coreProperties>
</file>