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82" r:id="rId7"/>
    <p:sldId id="284" r:id="rId8"/>
    <p:sldId id="287" r:id="rId9"/>
    <p:sldId id="288" r:id="rId10"/>
    <p:sldId id="289" r:id="rId11"/>
    <p:sldId id="290" r:id="rId12"/>
    <p:sldId id="293" r:id="rId13"/>
    <p:sldId id="262" r:id="rId14"/>
    <p:sldId id="279" r:id="rId15"/>
    <p:sldId id="291" r:id="rId16"/>
    <p:sldId id="292" r:id="rId17"/>
    <p:sldId id="280" r:id="rId18"/>
    <p:sldId id="281" r:id="rId19"/>
    <p:sldId id="275" r:id="rId20"/>
    <p:sldId id="2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2" autoAdjust="0"/>
  </p:normalViewPr>
  <p:slideViewPr>
    <p:cSldViewPr>
      <p:cViewPr>
        <p:scale>
          <a:sx n="75" d="100"/>
          <a:sy n="75" d="100"/>
        </p:scale>
        <p:origin x="-123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D0BEB-D8FB-49C5-B1E4-B18C2AAAE922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8CE91-9C78-4173-81A5-F55929CB08F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Trpí převážně také distributoři drog </a:t>
            </a:r>
            <a:r>
              <a:rPr lang="cs-CZ" baseline="0" dirty="0" smtClean="0"/>
              <a:t>a lidé v sousedství</a:t>
            </a:r>
            <a:r>
              <a:rPr lang="cs-CZ" dirty="0" smtClean="0"/>
              <a:t>;</a:t>
            </a:r>
            <a:r>
              <a:rPr lang="cs-CZ" baseline="0" dirty="0" smtClean="0"/>
              <a:t> zdrojem užívání, vynucování práva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Trpí uživatelé,</a:t>
            </a:r>
            <a:r>
              <a:rPr lang="cs-CZ" baseline="0" dirty="0" smtClean="0"/>
              <a:t> dealeři, blízcí, společnost jako celek; zdrojem nelegální status a vynucování práva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</a:t>
            </a:r>
            <a:r>
              <a:rPr lang="cs-CZ" dirty="0" err="1" smtClean="0"/>
              <a:t>PAD</a:t>
            </a:r>
            <a:r>
              <a:rPr lang="cs-CZ" dirty="0" smtClean="0"/>
              <a:t> posuzoval pouze prevalenci)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„Co bude</a:t>
            </a:r>
            <a:r>
              <a:rPr lang="cs-CZ" baseline="0" dirty="0" smtClean="0"/>
              <a:t> představovat úspěšný výsledek?“ „Jaký výsledek bude ještě uspokojivý?“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Trpí převážně uživatelé, blízcí, částečně společnost;</a:t>
            </a:r>
            <a:r>
              <a:rPr lang="cs-CZ" baseline="0" dirty="0" smtClean="0"/>
              <a:t> zdrojem užívání, někde nelegální status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Trpí převážně uživatelé, blízcí, částečně společnost;</a:t>
            </a:r>
            <a:r>
              <a:rPr lang="cs-CZ" baseline="0" dirty="0" smtClean="0"/>
              <a:t> zdrojem užívání, někde nelegální status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CE91-9C78-4173-81A5-F55929CB08F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5C597F-D94D-4817-9545-E4A75FBEB2C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0FDE1A-3630-4CE5-8152-AA8FA37048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n-moravek.cz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43178"/>
          </a:xfrm>
        </p:spPr>
        <p:txBody>
          <a:bodyPr>
            <a:normAutofit/>
          </a:bodyPr>
          <a:lstStyle/>
          <a:p>
            <a:r>
              <a:rPr lang="cs-CZ" dirty="0" smtClean="0"/>
              <a:t>Jan Morávek,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Institut sociologických studií FSV UK Praha</a:t>
            </a:r>
          </a:p>
          <a:p>
            <a:endParaRPr lang="cs-CZ" dirty="0" smtClean="0"/>
          </a:p>
          <a:p>
            <a:r>
              <a:rPr lang="cs-CZ" i="1" dirty="0" smtClean="0"/>
              <a:t>AT konference 2011</a:t>
            </a:r>
          </a:p>
          <a:p>
            <a:r>
              <a:rPr lang="cs-CZ" dirty="0" smtClean="0"/>
              <a:t>Seč 10. 4. 2011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Total harm: komplexní metoda pro analýzu drogové politiky</a:t>
            </a:r>
            <a:endParaRPr lang="cs-CZ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Garamond" pitchFamily="18" charset="0"/>
              </a:rPr>
              <a:t>Logika </a:t>
            </a:r>
            <a:r>
              <a:rPr lang="cs-CZ" dirty="0" err="1" smtClean="0">
                <a:latin typeface="Garamond" pitchFamily="18" charset="0"/>
              </a:rPr>
              <a:t>Total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Harm</a:t>
            </a:r>
            <a:r>
              <a:rPr lang="cs-CZ" dirty="0" smtClean="0">
                <a:latin typeface="Garamond" pitchFamily="18" charset="0"/>
              </a:rPr>
              <a:t>: Kategorie bezpečnosti a veřejného pořádku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8640960" cy="35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Garamond" pitchFamily="18" charset="0"/>
              </a:rPr>
              <a:t>Logika </a:t>
            </a:r>
            <a:r>
              <a:rPr lang="cs-CZ" dirty="0" err="1" smtClean="0">
                <a:latin typeface="Garamond" pitchFamily="18" charset="0"/>
              </a:rPr>
              <a:t>Total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Harm</a:t>
            </a:r>
            <a:r>
              <a:rPr lang="cs-CZ" dirty="0" smtClean="0">
                <a:latin typeface="Garamond" pitchFamily="18" charset="0"/>
              </a:rPr>
              <a:t>: Kategorie trestní spravedlnosti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8137488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Garamond" pitchFamily="18" charset="0"/>
              </a:rPr>
              <a:t>Logika </a:t>
            </a:r>
            <a:r>
              <a:rPr lang="cs-CZ" dirty="0" err="1" smtClean="0">
                <a:latin typeface="Garamond" pitchFamily="18" charset="0"/>
              </a:rPr>
              <a:t>Total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Harm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43050"/>
            <a:ext cx="8075240" cy="4376750"/>
          </a:xfrm>
        </p:spPr>
        <p:txBody>
          <a:bodyPr>
            <a:normAutofit/>
          </a:bodyPr>
          <a:lstStyle/>
          <a:p>
            <a:r>
              <a:rPr lang="cs-CZ" dirty="0" smtClean="0"/>
              <a:t>upozorňuje na všechny známé dimenze a původce „drogového problému“, všechny skupiny poškozených</a:t>
            </a:r>
          </a:p>
          <a:p>
            <a:r>
              <a:rPr lang="cs-CZ" dirty="0" smtClean="0"/>
              <a:t>má překonat propast mezi partikulárními definicemi problému v drogové politice</a:t>
            </a:r>
            <a:endParaRPr lang="cs-CZ" dirty="0" smtClean="0">
              <a:latin typeface="Garamond" pitchFamily="18" charset="0"/>
            </a:endParaRPr>
          </a:p>
          <a:p>
            <a:pPr>
              <a:buNone/>
            </a:pPr>
            <a:endParaRPr lang="cs-CZ" dirty="0" smtClean="0">
              <a:latin typeface="Garamond" pitchFamily="18" charset="0"/>
            </a:endParaRPr>
          </a:p>
          <a:p>
            <a:pPr>
              <a:buNone/>
            </a:pPr>
            <a:endParaRPr lang="cs-CZ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Garamond" pitchFamily="18" charset="0"/>
              </a:rPr>
              <a:t>Sabetova</a:t>
            </a:r>
            <a:r>
              <a:rPr lang="cs-CZ" dirty="0" smtClean="0">
                <a:latin typeface="Garamond" pitchFamily="18" charset="0"/>
              </a:rPr>
              <a:t> studie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Garamond" pitchFamily="18" charset="0"/>
              </a:rPr>
              <a:t>Cílem posoudit z hlediska celkových škod:</a:t>
            </a:r>
          </a:p>
          <a:p>
            <a:r>
              <a:rPr lang="cs-CZ" b="1" dirty="0" smtClean="0">
                <a:latin typeface="Garamond" pitchFamily="18" charset="0"/>
              </a:rPr>
              <a:t>program výměny jehel v </a:t>
            </a:r>
            <a:r>
              <a:rPr lang="cs-CZ" b="1" dirty="0" err="1" smtClean="0">
                <a:latin typeface="Garamond" pitchFamily="18" charset="0"/>
              </a:rPr>
              <a:t>Baltimoru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dirty="0" smtClean="0">
                <a:latin typeface="Garamond" pitchFamily="18" charset="0"/>
              </a:rPr>
              <a:t>(snižování </a:t>
            </a:r>
            <a:r>
              <a:rPr lang="cs-CZ" dirty="0" err="1" smtClean="0">
                <a:latin typeface="Garamond" pitchFamily="18" charset="0"/>
              </a:rPr>
              <a:t>mikro</a:t>
            </a:r>
            <a:r>
              <a:rPr lang="cs-CZ" dirty="0" smtClean="0">
                <a:latin typeface="Garamond" pitchFamily="18" charset="0"/>
              </a:rPr>
              <a:t> škod)</a:t>
            </a:r>
          </a:p>
          <a:p>
            <a:r>
              <a:rPr lang="cs-CZ" b="1" dirty="0" smtClean="0">
                <a:latin typeface="Garamond" pitchFamily="18" charset="0"/>
              </a:rPr>
              <a:t>program masového zatýkání za marihuanu v New Yorku </a:t>
            </a:r>
            <a:r>
              <a:rPr lang="cs-CZ" dirty="0" smtClean="0">
                <a:latin typeface="Garamond" pitchFamily="18" charset="0"/>
              </a:rPr>
              <a:t>(snižování prevalence)</a:t>
            </a:r>
          </a:p>
          <a:p>
            <a:endParaRPr lang="cs-CZ" dirty="0" smtClean="0">
              <a:latin typeface="Garamond" pitchFamily="18" charset="0"/>
            </a:endParaRPr>
          </a:p>
          <a:p>
            <a:endParaRPr lang="cs-CZ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sz="2400" dirty="0" err="1" smtClean="0"/>
              <a:t>Sabet</a:t>
            </a:r>
            <a:r>
              <a:rPr lang="cs-CZ" sz="2400" dirty="0" smtClean="0"/>
              <a:t>-</a:t>
            </a:r>
            <a:r>
              <a:rPr lang="cs-CZ" sz="2400" dirty="0" err="1" smtClean="0"/>
              <a:t>Sharghi</a:t>
            </a:r>
            <a:r>
              <a:rPr lang="cs-CZ" sz="2400" dirty="0" smtClean="0"/>
              <a:t>, K. 2007. </a:t>
            </a:r>
            <a:r>
              <a:rPr lang="cs-CZ" sz="2400" i="1" dirty="0" err="1" smtClean="0"/>
              <a:t>Toward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Reducing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Total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Harm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Analyzing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Drug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Policies</a:t>
            </a:r>
            <a:r>
              <a:rPr lang="cs-CZ" sz="2400" i="1" dirty="0" smtClean="0"/>
              <a:t> in Baltimore and New York</a:t>
            </a:r>
            <a:r>
              <a:rPr lang="cs-CZ" sz="2400" dirty="0" smtClean="0"/>
              <a:t> [nepublikovaná disertační práce]. Oxford: University of Oxford.</a:t>
            </a:r>
            <a:r>
              <a:rPr lang="cs-CZ" dirty="0" smtClean="0"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Garamond" pitchFamily="18" charset="0"/>
              </a:rPr>
              <a:t>Sabetova</a:t>
            </a:r>
            <a:r>
              <a:rPr lang="cs-CZ" dirty="0" smtClean="0">
                <a:latin typeface="Garamond" pitchFamily="18" charset="0"/>
              </a:rPr>
              <a:t>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Efekty výměny jehel v </a:t>
            </a:r>
            <a:r>
              <a:rPr lang="cs-CZ" b="1" dirty="0" err="1" smtClean="0">
                <a:latin typeface="Garamond" pitchFamily="18" charset="0"/>
              </a:rPr>
              <a:t>Baltimoru</a:t>
            </a:r>
            <a:endParaRPr lang="cs-CZ" b="1" dirty="0" smtClean="0">
              <a:latin typeface="Garamond" pitchFamily="18" charset="0"/>
            </a:endParaRPr>
          </a:p>
          <a:p>
            <a:r>
              <a:rPr lang="cs-CZ" dirty="0" smtClean="0">
                <a:latin typeface="Garamond" pitchFamily="18" charset="0"/>
              </a:rPr>
              <a:t>Zvýšená dezinfekce jehel</a:t>
            </a:r>
          </a:p>
          <a:p>
            <a:r>
              <a:rPr lang="cs-CZ" dirty="0" smtClean="0">
                <a:latin typeface="Garamond" pitchFamily="18" charset="0"/>
              </a:rPr>
              <a:t>Více nástupů do léčby</a:t>
            </a:r>
          </a:p>
          <a:p>
            <a:r>
              <a:rPr lang="cs-CZ" dirty="0" smtClean="0">
                <a:latin typeface="Garamond" pitchFamily="18" charset="0"/>
              </a:rPr>
              <a:t>Nejasný vliv na prevalenci, neuživatele, rozpad komunit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Garamond" pitchFamily="18" charset="0"/>
              </a:rPr>
              <a:t>Sabetova</a:t>
            </a:r>
            <a:r>
              <a:rPr lang="cs-CZ" dirty="0" smtClean="0">
                <a:latin typeface="Garamond" pitchFamily="18" charset="0"/>
              </a:rPr>
              <a:t>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Efekty masového zatýkání v New Yorku</a:t>
            </a:r>
          </a:p>
          <a:p>
            <a:r>
              <a:rPr lang="cs-CZ" dirty="0" smtClean="0">
                <a:latin typeface="Garamond" pitchFamily="18" charset="0"/>
              </a:rPr>
              <a:t>Snížení prevalence</a:t>
            </a:r>
          </a:p>
          <a:p>
            <a:r>
              <a:rPr lang="cs-CZ" dirty="0" smtClean="0">
                <a:latin typeface="Garamond" pitchFamily="18" charset="0"/>
              </a:rPr>
              <a:t>Snížení zločinnosti</a:t>
            </a:r>
          </a:p>
          <a:p>
            <a:r>
              <a:rPr lang="cs-CZ" dirty="0" smtClean="0">
                <a:latin typeface="Garamond" pitchFamily="18" charset="0"/>
              </a:rPr>
              <a:t>Nejasný vliv na nástupy do léčby,</a:t>
            </a:r>
          </a:p>
          <a:p>
            <a:r>
              <a:rPr lang="cs-CZ" dirty="0" smtClean="0">
                <a:latin typeface="Garamond" pitchFamily="18" charset="0"/>
              </a:rPr>
              <a:t>Nezvýšily se náklady trestního systému</a:t>
            </a:r>
          </a:p>
          <a:p>
            <a:r>
              <a:rPr lang="cs-CZ" dirty="0" smtClean="0">
                <a:latin typeface="Garamond" pitchFamily="18" charset="0"/>
              </a:rPr>
              <a:t>Negativní vliv na občanské svobody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Garamond" pitchFamily="18" charset="0"/>
              </a:rPr>
              <a:t>Sabetova</a:t>
            </a:r>
            <a:r>
              <a:rPr lang="cs-CZ" dirty="0" smtClean="0">
                <a:latin typeface="Garamond" pitchFamily="18" charset="0"/>
              </a:rPr>
              <a:t> studie – 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jednotlivé položky taxonomie </a:t>
            </a:r>
            <a:r>
              <a:rPr lang="cs-CZ" i="1" dirty="0" err="1" smtClean="0"/>
              <a:t>total</a:t>
            </a:r>
            <a:r>
              <a:rPr lang="cs-CZ" i="1" dirty="0" smtClean="0"/>
              <a:t> </a:t>
            </a:r>
            <a:r>
              <a:rPr lang="cs-CZ" i="1" dirty="0" err="1" smtClean="0"/>
              <a:t>harm</a:t>
            </a:r>
            <a:r>
              <a:rPr lang="cs-CZ" i="1" dirty="0" smtClean="0"/>
              <a:t> </a:t>
            </a:r>
            <a:r>
              <a:rPr lang="cs-CZ" dirty="0" smtClean="0"/>
              <a:t>nejsou seřazeny podle důležitosti </a:t>
            </a:r>
          </a:p>
          <a:p>
            <a:r>
              <a:rPr lang="cs-CZ" dirty="0" smtClean="0"/>
              <a:t>neexistuje dostatečná datová základna pro jejich finanční ohodnocení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r>
              <a:rPr lang="cs-CZ" dirty="0" smtClean="0">
                <a:latin typeface="Garamond" pitchFamily="18" charset="0"/>
              </a:rPr>
              <a:t>problémy kauzality</a:t>
            </a:r>
          </a:p>
          <a:p>
            <a:r>
              <a:rPr lang="cs-CZ" i="1" dirty="0" err="1" smtClean="0">
                <a:latin typeface="Garamond" pitchFamily="18" charset="0"/>
              </a:rPr>
              <a:t>total</a:t>
            </a:r>
            <a:r>
              <a:rPr lang="cs-CZ" i="1" dirty="0" smtClean="0">
                <a:latin typeface="Garamond" pitchFamily="18" charset="0"/>
              </a:rPr>
              <a:t> </a:t>
            </a:r>
            <a:r>
              <a:rPr lang="cs-CZ" i="1" dirty="0" err="1" smtClean="0">
                <a:latin typeface="Garamond" pitchFamily="18" charset="0"/>
              </a:rPr>
              <a:t>harm</a:t>
            </a:r>
            <a:r>
              <a:rPr lang="cs-CZ" i="1" dirty="0" smtClean="0">
                <a:latin typeface="Garamond" pitchFamily="18" charset="0"/>
              </a:rPr>
              <a:t> </a:t>
            </a:r>
            <a:r>
              <a:rPr lang="cs-CZ" dirty="0" smtClean="0">
                <a:latin typeface="Garamond" pitchFamily="18" charset="0"/>
              </a:rPr>
              <a:t>nelze použít k vyčíslení finančních dopadů opatření, ale spíše jako podpůrnou heuristiku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se studiemi </a:t>
            </a:r>
            <a:r>
              <a:rPr lang="cs-CZ" dirty="0" err="1" smtClean="0"/>
              <a:t>Cost</a:t>
            </a:r>
            <a:r>
              <a:rPr lang="cs-CZ" dirty="0" smtClean="0"/>
              <a:t> of </a:t>
            </a:r>
            <a:r>
              <a:rPr lang="cs-CZ" dirty="0" err="1" smtClean="0"/>
              <a:t>Illness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>
                <a:latin typeface="Garamond" pitchFamily="18" charset="0"/>
              </a:rPr>
              <a:t>total</a:t>
            </a:r>
            <a:r>
              <a:rPr lang="cs-CZ" i="1" dirty="0" smtClean="0">
                <a:latin typeface="Garamond" pitchFamily="18" charset="0"/>
              </a:rPr>
              <a:t> </a:t>
            </a:r>
            <a:r>
              <a:rPr lang="cs-CZ" i="1" dirty="0" err="1" smtClean="0">
                <a:latin typeface="Garamond" pitchFamily="18" charset="0"/>
              </a:rPr>
              <a:t>harm</a:t>
            </a:r>
            <a:r>
              <a:rPr lang="cs-CZ" i="1" dirty="0" smtClean="0">
                <a:latin typeface="Garamond" pitchFamily="18" charset="0"/>
              </a:rPr>
              <a:t> </a:t>
            </a:r>
            <a:r>
              <a:rPr lang="cs-CZ" dirty="0" smtClean="0">
                <a:latin typeface="Garamond" pitchFamily="18" charset="0"/>
              </a:rPr>
              <a:t>zahrnuje nejen společenské, ale i soukromé náklady</a:t>
            </a:r>
          </a:p>
          <a:p>
            <a:r>
              <a:rPr lang="cs-CZ" dirty="0" smtClean="0">
                <a:latin typeface="Garamond" pitchFamily="18" charset="0"/>
              </a:rPr>
              <a:t>nelegitimní transfery považovány za škodu: příklad majetkové kriminality a nákladů na její potírání</a:t>
            </a:r>
          </a:p>
          <a:p>
            <a:r>
              <a:rPr lang="cs-CZ" dirty="0" smtClean="0">
                <a:latin typeface="Garamond" pitchFamily="18" charset="0"/>
              </a:rPr>
              <a:t>větší ohled na subjektivní vnímání škod → lepší nástroj pro rozhodování v prostředí demokratické </a:t>
            </a:r>
            <a:r>
              <a:rPr lang="cs-CZ" dirty="0" smtClean="0">
                <a:latin typeface="Garamond" pitchFamily="18" charset="0"/>
              </a:rPr>
              <a:t>politiky</a:t>
            </a:r>
            <a:endParaRPr lang="cs-CZ" dirty="0" smtClean="0">
              <a:latin typeface="Garamond" pitchFamily="18" charset="0"/>
            </a:endParaRPr>
          </a:p>
          <a:p>
            <a:endParaRPr lang="cs-CZ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515719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Moore, </a:t>
            </a:r>
            <a:r>
              <a:rPr lang="en-US" sz="2400" dirty="0" smtClean="0"/>
              <a:t>T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 smtClean="0"/>
              <a:t>J. </a:t>
            </a:r>
            <a:r>
              <a:rPr lang="en-US" sz="2400" dirty="0" smtClean="0"/>
              <a:t>a </a:t>
            </a:r>
            <a:r>
              <a:rPr lang="en-US" sz="2400" dirty="0" err="1" smtClean="0"/>
              <a:t>Caulkins</a:t>
            </a:r>
            <a:r>
              <a:rPr lang="en-US" sz="2400" dirty="0" smtClean="0"/>
              <a:t>, </a:t>
            </a:r>
            <a:r>
              <a:rPr lang="en-US" sz="2400" dirty="0" smtClean="0"/>
              <a:t>J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 smtClean="0"/>
              <a:t>P</a:t>
            </a:r>
            <a:r>
              <a:rPr lang="en-US" sz="2400" dirty="0" smtClean="0"/>
              <a:t>. </a:t>
            </a:r>
            <a:r>
              <a:rPr lang="en-US" sz="2400" dirty="0" smtClean="0"/>
              <a:t>(2005</a:t>
            </a:r>
            <a:r>
              <a:rPr lang="en-US" sz="2400" dirty="0" smtClean="0"/>
              <a:t>)</a:t>
            </a:r>
            <a:r>
              <a:rPr lang="cs-CZ" sz="2400" dirty="0" smtClean="0"/>
              <a:t>. „</a:t>
            </a:r>
            <a:r>
              <a:rPr lang="en-US" sz="2400" dirty="0" smtClean="0"/>
              <a:t>How </a:t>
            </a:r>
            <a:r>
              <a:rPr lang="en-US" sz="2400" dirty="0" smtClean="0"/>
              <a:t>Studies of the Cost-of-Illness of Substance Abuse Can be Made More Useful for Policy </a:t>
            </a:r>
            <a:r>
              <a:rPr lang="en-US" sz="2400" dirty="0" smtClean="0"/>
              <a:t>Analysis</a:t>
            </a:r>
            <a:r>
              <a:rPr lang="cs-CZ" sz="2400" dirty="0" smtClean="0"/>
              <a:t>“</a:t>
            </a:r>
            <a:r>
              <a:rPr lang="en-US" sz="2400" dirty="0" smtClean="0"/>
              <a:t>. </a:t>
            </a:r>
            <a:r>
              <a:rPr lang="en-US" sz="2400" i="1" dirty="0" smtClean="0"/>
              <a:t>Heinz Research</a:t>
            </a:r>
            <a:r>
              <a:rPr lang="en-US" sz="2400" dirty="0" smtClean="0"/>
              <a:t>. Paper 19.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aramond" pitchFamily="18" charset="0"/>
              </a:rPr>
              <a:t>Lokální specificita škod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Garamond" pitchFamily="18" charset="0"/>
              </a:rPr>
              <a:t>koncept </a:t>
            </a:r>
            <a:r>
              <a:rPr lang="cs-CZ" i="1" dirty="0" err="1" smtClean="0">
                <a:latin typeface="Garamond" pitchFamily="18" charset="0"/>
              </a:rPr>
              <a:t>total</a:t>
            </a:r>
            <a:r>
              <a:rPr lang="cs-CZ" i="1" dirty="0" smtClean="0">
                <a:latin typeface="Garamond" pitchFamily="18" charset="0"/>
              </a:rPr>
              <a:t> </a:t>
            </a:r>
            <a:r>
              <a:rPr lang="cs-CZ" i="1" dirty="0" err="1" smtClean="0">
                <a:latin typeface="Garamond" pitchFamily="18" charset="0"/>
              </a:rPr>
              <a:t>harm</a:t>
            </a:r>
            <a:r>
              <a:rPr lang="cs-CZ" i="1" dirty="0" smtClean="0">
                <a:latin typeface="Garamond" pitchFamily="18" charset="0"/>
              </a:rPr>
              <a:t> </a:t>
            </a:r>
            <a:r>
              <a:rPr lang="cs-CZ" dirty="0" smtClean="0">
                <a:latin typeface="Garamond" pitchFamily="18" charset="0"/>
              </a:rPr>
              <a:t>vznikl v USA</a:t>
            </a:r>
          </a:p>
          <a:p>
            <a:r>
              <a:rPr lang="cs-CZ" dirty="0" smtClean="0">
                <a:latin typeface="Garamond" pitchFamily="18" charset="0"/>
              </a:rPr>
              <a:t>váha jednotlivých položek se může lišit podle kulturně-společenského kontextu</a:t>
            </a:r>
          </a:p>
          <a:p>
            <a:r>
              <a:rPr lang="cs-CZ" dirty="0" smtClean="0">
                <a:latin typeface="Garamond" pitchFamily="18" charset="0"/>
              </a:rPr>
              <a:t>v jiných kulturách/společnostech mohou přibýt originální položky</a:t>
            </a:r>
          </a:p>
          <a:p>
            <a:pPr>
              <a:buNone/>
            </a:pPr>
            <a:endParaRPr lang="cs-CZ" dirty="0" smtClean="0">
              <a:latin typeface="Garamond" pitchFamily="18" charset="0"/>
            </a:endParaRPr>
          </a:p>
          <a:p>
            <a:endParaRPr lang="cs-CZ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pro další výzkum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Garamond" pitchFamily="18" charset="0"/>
              </a:rPr>
              <a:t>návrh: ověřit taxonomii </a:t>
            </a:r>
            <a:r>
              <a:rPr lang="cs-CZ" i="1" dirty="0" err="1" smtClean="0">
                <a:latin typeface="Garamond" pitchFamily="18" charset="0"/>
              </a:rPr>
              <a:t>total</a:t>
            </a:r>
            <a:r>
              <a:rPr lang="cs-CZ" i="1" dirty="0" smtClean="0">
                <a:latin typeface="Garamond" pitchFamily="18" charset="0"/>
              </a:rPr>
              <a:t> </a:t>
            </a:r>
            <a:r>
              <a:rPr lang="cs-CZ" i="1" dirty="0" err="1" smtClean="0">
                <a:latin typeface="Garamond" pitchFamily="18" charset="0"/>
              </a:rPr>
              <a:t>harm</a:t>
            </a:r>
            <a:r>
              <a:rPr lang="cs-CZ" i="1" dirty="0" smtClean="0">
                <a:latin typeface="Garamond" pitchFamily="18" charset="0"/>
              </a:rPr>
              <a:t> </a:t>
            </a:r>
            <a:r>
              <a:rPr lang="cs-CZ" dirty="0" smtClean="0">
                <a:latin typeface="Garamond" pitchFamily="18" charset="0"/>
              </a:rPr>
              <a:t>a váhu jednotlivých položek empiricky v ČR</a:t>
            </a:r>
          </a:p>
          <a:p>
            <a:r>
              <a:rPr lang="cs-CZ" dirty="0" smtClean="0">
                <a:latin typeface="Garamond" pitchFamily="18" charset="0"/>
              </a:rPr>
              <a:t>výzkum by odhalil, kteří aktéři a jak konkrétně se cítí poškozeni konkrétními dopady užívání drog a drogové politiky</a:t>
            </a:r>
          </a:p>
          <a:p>
            <a:r>
              <a:rPr lang="cs-CZ" dirty="0" smtClean="0">
                <a:latin typeface="Garamond" pitchFamily="18" charset="0"/>
              </a:rPr>
              <a:t>možné metody: dotazníkové šetření, analýza </a:t>
            </a:r>
            <a:r>
              <a:rPr lang="cs-CZ" dirty="0" smtClean="0">
                <a:latin typeface="Garamond" pitchFamily="18" charset="0"/>
              </a:rPr>
              <a:t>dokumentů</a:t>
            </a:r>
            <a:endParaRPr lang="cs-CZ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Jak můžeme porovnávat alternativní opatření nebo režimy drogové politiky? </a:t>
            </a:r>
          </a:p>
          <a:p>
            <a:r>
              <a:rPr lang="cs-CZ" sz="3200" dirty="0" err="1" smtClean="0">
                <a:latin typeface="Garamond" pitchFamily="18" charset="0"/>
              </a:rPr>
              <a:t>Total</a:t>
            </a:r>
            <a:r>
              <a:rPr lang="cs-CZ" sz="3200" dirty="0" smtClean="0">
                <a:latin typeface="Garamond" pitchFamily="18" charset="0"/>
              </a:rPr>
              <a:t> </a:t>
            </a:r>
            <a:r>
              <a:rPr lang="cs-CZ" sz="3200" dirty="0" err="1" smtClean="0">
                <a:latin typeface="Garamond" pitchFamily="18" charset="0"/>
              </a:rPr>
              <a:t>Harm</a:t>
            </a:r>
            <a:r>
              <a:rPr lang="cs-CZ" sz="3200" dirty="0" smtClean="0">
                <a:latin typeface="Garamond" pitchFamily="18" charset="0"/>
              </a:rPr>
              <a:t> podává komplexní pohled na různé složky škod vznikajících různým aktérům v důsledku užívání drog a realizací opatření drogové politiky</a:t>
            </a:r>
          </a:p>
          <a:p>
            <a:pPr>
              <a:buNone/>
            </a:pPr>
            <a:endParaRPr lang="cs-CZ" sz="32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Děkuji Vám za pozornost.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51244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4100" dirty="0" smtClean="0"/>
          </a:p>
          <a:p>
            <a:pPr algn="ctr">
              <a:buNone/>
            </a:pPr>
            <a:r>
              <a:rPr lang="cs-CZ" sz="4600" dirty="0" smtClean="0"/>
              <a:t>Mgr. Jan Morávek, </a:t>
            </a:r>
            <a:r>
              <a:rPr lang="cs-CZ" sz="4600" dirty="0" err="1" smtClean="0"/>
              <a:t>Ph.D</a:t>
            </a:r>
            <a:r>
              <a:rPr lang="cs-CZ" sz="4600" dirty="0" smtClean="0"/>
              <a:t>.</a:t>
            </a:r>
          </a:p>
          <a:p>
            <a:pPr algn="ctr">
              <a:buNone/>
            </a:pPr>
            <a:r>
              <a:rPr lang="cs-CZ" sz="4600" dirty="0" smtClean="0"/>
              <a:t>Institut sociologických studií FSV UK Praha</a:t>
            </a:r>
          </a:p>
          <a:p>
            <a:pPr algn="ctr">
              <a:buNone/>
            </a:pPr>
            <a:r>
              <a:rPr lang="cs-CZ" sz="4600" dirty="0" err="1" smtClean="0"/>
              <a:t>jan.moravek</a:t>
            </a:r>
            <a:r>
              <a:rPr lang="cs-CZ" sz="4600" dirty="0" smtClean="0"/>
              <a:t> </a:t>
            </a:r>
            <a:r>
              <a:rPr lang="en-US" sz="4600" dirty="0" smtClean="0"/>
              <a:t>[</a:t>
            </a:r>
            <a:r>
              <a:rPr lang="cs-CZ" sz="4600" dirty="0" err="1" smtClean="0"/>
              <a:t>at</a:t>
            </a:r>
            <a:r>
              <a:rPr lang="en-US" sz="4600" dirty="0" smtClean="0"/>
              <a:t>]</a:t>
            </a:r>
            <a:r>
              <a:rPr lang="cs-CZ" sz="4600" dirty="0" smtClean="0"/>
              <a:t> </a:t>
            </a:r>
            <a:r>
              <a:rPr lang="cs-CZ" sz="4600" dirty="0" err="1" smtClean="0"/>
              <a:t>gmail.com</a:t>
            </a:r>
            <a:endParaRPr lang="cs-CZ" sz="4600" dirty="0" smtClean="0"/>
          </a:p>
          <a:p>
            <a:pPr algn="ctr">
              <a:buNone/>
            </a:pPr>
            <a:r>
              <a:rPr lang="en-US" sz="4600" dirty="0" smtClean="0">
                <a:hlinkClick r:id="rId3"/>
              </a:rPr>
              <a:t>http://www.jan-moravek.cz</a:t>
            </a:r>
            <a:endParaRPr lang="cs-CZ" sz="4600" dirty="0" smtClean="0"/>
          </a:p>
          <a:p>
            <a:pPr algn="ctr">
              <a:buNone/>
            </a:pPr>
            <a:endParaRPr lang="cs-CZ" sz="4600" dirty="0" smtClean="0"/>
          </a:p>
          <a:p>
            <a:pPr algn="ctr">
              <a:buNone/>
            </a:pPr>
            <a:endParaRPr lang="cs-CZ" sz="4600" dirty="0" smtClean="0"/>
          </a:p>
          <a:p>
            <a:pPr algn="ctr">
              <a:buNone/>
            </a:pPr>
            <a:endParaRPr lang="en-US" sz="4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aramond" pitchFamily="18" charset="0"/>
              </a:rPr>
              <a:t>Logika </a:t>
            </a:r>
            <a:r>
              <a:rPr lang="cs-CZ" sz="3200" i="1" dirty="0" err="1" smtClean="0">
                <a:latin typeface="Garamond" pitchFamily="18" charset="0"/>
              </a:rPr>
              <a:t>Total</a:t>
            </a:r>
            <a:r>
              <a:rPr lang="cs-CZ" sz="3200" i="1" dirty="0" smtClean="0">
                <a:latin typeface="Garamond" pitchFamily="18" charset="0"/>
              </a:rPr>
              <a:t> </a:t>
            </a:r>
            <a:r>
              <a:rPr lang="cs-CZ" sz="3200" i="1" dirty="0" err="1" smtClean="0">
                <a:latin typeface="Garamond" pitchFamily="18" charset="0"/>
              </a:rPr>
              <a:t>Harm</a:t>
            </a:r>
            <a:endParaRPr lang="cs-CZ" sz="3200" i="1" dirty="0" smtClean="0">
              <a:latin typeface="Garamond" pitchFamily="18" charset="0"/>
            </a:endParaRPr>
          </a:p>
          <a:p>
            <a:r>
              <a:rPr lang="cs-CZ" sz="3200" dirty="0" err="1" smtClean="0">
                <a:latin typeface="Garamond" pitchFamily="18" charset="0"/>
              </a:rPr>
              <a:t>Sabetova</a:t>
            </a:r>
            <a:r>
              <a:rPr lang="cs-CZ" sz="3200" dirty="0" smtClean="0">
                <a:latin typeface="Garamond" pitchFamily="18" charset="0"/>
              </a:rPr>
              <a:t> studie – aplikace </a:t>
            </a:r>
            <a:r>
              <a:rPr lang="cs-CZ" sz="3200" i="1" dirty="0" err="1" smtClean="0">
                <a:latin typeface="Garamond" pitchFamily="18" charset="0"/>
              </a:rPr>
              <a:t>Total</a:t>
            </a:r>
            <a:r>
              <a:rPr lang="cs-CZ" sz="3200" i="1" dirty="0" smtClean="0">
                <a:latin typeface="Garamond" pitchFamily="18" charset="0"/>
              </a:rPr>
              <a:t> </a:t>
            </a:r>
            <a:r>
              <a:rPr lang="cs-CZ" sz="3200" i="1" dirty="0" err="1" smtClean="0">
                <a:latin typeface="Garamond" pitchFamily="18" charset="0"/>
              </a:rPr>
              <a:t>Harm</a:t>
            </a:r>
            <a:r>
              <a:rPr lang="cs-CZ" sz="3200" i="1" dirty="0" smtClean="0">
                <a:latin typeface="Garamond" pitchFamily="18" charset="0"/>
              </a:rPr>
              <a:t> </a:t>
            </a:r>
            <a:r>
              <a:rPr lang="cs-CZ" sz="3200" dirty="0" smtClean="0">
                <a:latin typeface="Garamond" pitchFamily="18" charset="0"/>
              </a:rPr>
              <a:t>na městské úrovni v </a:t>
            </a:r>
            <a:r>
              <a:rPr lang="cs-CZ" sz="3200" dirty="0" smtClean="0">
                <a:latin typeface="Garamond" pitchFamily="18" charset="0"/>
              </a:rPr>
              <a:t>New Yorku </a:t>
            </a:r>
            <a:r>
              <a:rPr lang="cs-CZ" sz="3200" dirty="0" smtClean="0">
                <a:latin typeface="Garamond" pitchFamily="18" charset="0"/>
              </a:rPr>
              <a:t>a </a:t>
            </a:r>
            <a:r>
              <a:rPr lang="cs-CZ" sz="3200" dirty="0" err="1" smtClean="0">
                <a:latin typeface="Garamond" pitchFamily="18" charset="0"/>
              </a:rPr>
              <a:t>Baltimoru</a:t>
            </a:r>
            <a:endParaRPr lang="cs-CZ" sz="3200" dirty="0" smtClean="0">
              <a:latin typeface="Garamond" pitchFamily="18" charset="0"/>
            </a:endParaRPr>
          </a:p>
          <a:p>
            <a:r>
              <a:rPr lang="cs-CZ" sz="3200" dirty="0" smtClean="0"/>
              <a:t>Porovnání se studiemi </a:t>
            </a:r>
            <a:r>
              <a:rPr lang="cs-CZ" sz="3200" i="1" dirty="0" err="1" smtClean="0"/>
              <a:t>Cost</a:t>
            </a:r>
            <a:r>
              <a:rPr lang="cs-CZ" sz="3200" i="1" dirty="0" smtClean="0"/>
              <a:t> of </a:t>
            </a:r>
            <a:r>
              <a:rPr lang="cs-CZ" sz="3200" i="1" dirty="0" err="1" smtClean="0"/>
              <a:t>Illness</a:t>
            </a:r>
            <a:r>
              <a:rPr lang="cs-CZ" sz="3200" i="1" dirty="0" smtClean="0">
                <a:latin typeface="Garamond" pitchFamily="18" charset="0"/>
              </a:rPr>
              <a:t> </a:t>
            </a:r>
          </a:p>
          <a:p>
            <a:r>
              <a:rPr lang="cs-CZ" sz="3200" dirty="0" smtClean="0">
                <a:latin typeface="Garamond" pitchFamily="18" charset="0"/>
              </a:rPr>
              <a:t>Lokální specificita škod</a:t>
            </a:r>
          </a:p>
          <a:p>
            <a:r>
              <a:rPr lang="cs-CZ" sz="3200" dirty="0" smtClean="0">
                <a:latin typeface="Garamond" pitchFamily="18" charset="0"/>
              </a:rPr>
              <a:t>Výzvy pro další výzkum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aramond" pitchFamily="18" charset="0"/>
              </a:rPr>
              <a:t>Logika </a:t>
            </a:r>
            <a:r>
              <a:rPr lang="cs-CZ" dirty="0" err="1" smtClean="0">
                <a:latin typeface="Garamond" pitchFamily="18" charset="0"/>
              </a:rPr>
              <a:t>Total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Harm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35653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err="1" smtClean="0">
                <a:latin typeface="Garamond" pitchFamily="18" charset="0"/>
              </a:rPr>
              <a:t>TH</a:t>
            </a:r>
            <a:r>
              <a:rPr lang="cs-CZ" sz="6000" b="1" dirty="0" smtClean="0">
                <a:latin typeface="Garamond" pitchFamily="18" charset="0"/>
              </a:rPr>
              <a:t> = P × </a:t>
            </a:r>
            <a:r>
              <a:rPr lang="cs-CZ" sz="6000" b="1" dirty="0" err="1" smtClean="0">
                <a:latin typeface="Garamond" pitchFamily="18" charset="0"/>
              </a:rPr>
              <a:t>MH</a:t>
            </a:r>
            <a:endParaRPr lang="cs-CZ" sz="6000" b="1" dirty="0" smtClean="0">
              <a:latin typeface="Garamond" pitchFamily="18" charset="0"/>
            </a:endParaRPr>
          </a:p>
          <a:p>
            <a:pPr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sz="2800" dirty="0" smtClean="0">
                <a:latin typeface="Garamond" pitchFamily="18" charset="0"/>
              </a:rPr>
              <a:t>Celkové škody	   prevalence		</a:t>
            </a:r>
            <a:r>
              <a:rPr lang="cs-CZ" sz="2800" dirty="0" err="1" smtClean="0">
                <a:latin typeface="Garamond" pitchFamily="18" charset="0"/>
              </a:rPr>
              <a:t>mikro</a:t>
            </a:r>
            <a:r>
              <a:rPr lang="cs-CZ" sz="2800" dirty="0" smtClean="0">
                <a:latin typeface="Garamond" pitchFamily="18" charset="0"/>
              </a:rPr>
              <a:t> škody </a:t>
            </a:r>
          </a:p>
          <a:p>
            <a:pPr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sz="2800" dirty="0" smtClean="0">
                <a:latin typeface="Garamond" pitchFamily="18" charset="0"/>
              </a:rPr>
              <a:t>					intenzita </a:t>
            </a:r>
            <a:r>
              <a:rPr lang="cs-CZ" sz="2800" dirty="0" smtClean="0">
                <a:latin typeface="Garamond" pitchFamily="18" charset="0"/>
              </a:rPr>
              <a:t>užívání </a:t>
            </a:r>
            <a:r>
              <a:rPr lang="cs-CZ" sz="2800" dirty="0" smtClean="0">
                <a:latin typeface="Garamond" pitchFamily="18" charset="0"/>
              </a:rPr>
              <a:t>								škodlivost </a:t>
            </a:r>
            <a:r>
              <a:rPr lang="cs-CZ" sz="2800" dirty="0" smtClean="0">
                <a:latin typeface="Garamond" pitchFamily="18" charset="0"/>
              </a:rPr>
              <a:t>dávky</a:t>
            </a:r>
          </a:p>
          <a:p>
            <a:pPr>
              <a:buNone/>
            </a:pPr>
            <a:endParaRPr lang="cs-CZ" sz="2800" b="1" dirty="0" smtClean="0">
              <a:latin typeface="Garamond" pitchFamily="18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rot="5400000" flipH="1" flipV="1">
            <a:off x="2159732" y="2384884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rot="16200000" flipV="1">
            <a:off x="4247964" y="2600908"/>
            <a:ext cx="72008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16200000" flipV="1">
            <a:off x="6516216" y="2492896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51520" y="544522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MacCoun</a:t>
            </a:r>
            <a:r>
              <a:rPr lang="cs-CZ" sz="2400" dirty="0" smtClean="0"/>
              <a:t>, R., </a:t>
            </a:r>
            <a:r>
              <a:rPr lang="cs-CZ" sz="2400" dirty="0" err="1" smtClean="0"/>
              <a:t>Reuter</a:t>
            </a:r>
            <a:r>
              <a:rPr lang="cs-CZ" sz="2400" dirty="0" smtClean="0"/>
              <a:t>, P. 2001. </a:t>
            </a:r>
            <a:r>
              <a:rPr lang="cs-CZ" sz="2400" i="1" dirty="0" err="1" smtClean="0"/>
              <a:t>Drug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War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Heresies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Learning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from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Other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Vices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Times</a:t>
            </a:r>
            <a:r>
              <a:rPr lang="cs-CZ" sz="2400" i="1" dirty="0" smtClean="0"/>
              <a:t>, and </a:t>
            </a:r>
            <a:r>
              <a:rPr lang="cs-CZ" sz="2400" i="1" dirty="0" err="1" smtClean="0"/>
              <a:t>Places</a:t>
            </a:r>
            <a:r>
              <a:rPr lang="cs-CZ" sz="2400" dirty="0" smtClean="0"/>
              <a:t>. Cambridge: </a:t>
            </a:r>
            <a:r>
              <a:rPr lang="cs-CZ" sz="2400" dirty="0" err="1" smtClean="0"/>
              <a:t>Cambridge</a:t>
            </a:r>
            <a:r>
              <a:rPr lang="cs-CZ" sz="2400" dirty="0" smtClean="0"/>
              <a:t> University </a:t>
            </a:r>
            <a:r>
              <a:rPr lang="cs-CZ" sz="2400" dirty="0" err="1" smtClean="0"/>
              <a:t>Press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  <p:cxnSp>
        <p:nvCxnSpPr>
          <p:cNvPr id="12" name="Přímá spojovací šipka 11"/>
          <p:cNvCxnSpPr/>
          <p:nvPr/>
        </p:nvCxnSpPr>
        <p:spPr>
          <a:xfrm rot="5400000" flipH="1" flipV="1">
            <a:off x="6228184" y="3429000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6200000" flipV="1">
            <a:off x="6768244" y="3609020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aramond" pitchFamily="18" charset="0"/>
              </a:rPr>
              <a:t>Logika </a:t>
            </a:r>
            <a:r>
              <a:rPr lang="cs-CZ" dirty="0" err="1" smtClean="0">
                <a:latin typeface="Garamond" pitchFamily="18" charset="0"/>
              </a:rPr>
              <a:t>Total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Harm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Zdroj škody</a:t>
            </a:r>
          </a:p>
          <a:p>
            <a:r>
              <a:rPr lang="cs-CZ" dirty="0" smtClean="0"/>
              <a:t>užívání drog</a:t>
            </a:r>
          </a:p>
          <a:p>
            <a:r>
              <a:rPr lang="cs-CZ" dirty="0" smtClean="0"/>
              <a:t>nelegální status drog</a:t>
            </a:r>
          </a:p>
          <a:p>
            <a:r>
              <a:rPr lang="cs-CZ" dirty="0" smtClean="0"/>
              <a:t>vynucování práva</a:t>
            </a:r>
            <a:endParaRPr lang="cs-CZ" dirty="0" smtClean="0">
              <a:latin typeface="Garamond" pitchFamily="18" charset="0"/>
            </a:endParaRPr>
          </a:p>
          <a:p>
            <a:endParaRPr lang="cs-CZ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aramond" pitchFamily="18" charset="0"/>
              </a:rPr>
              <a:t>Logika </a:t>
            </a:r>
            <a:r>
              <a:rPr lang="cs-CZ" dirty="0" err="1" smtClean="0">
                <a:latin typeface="Garamond" pitchFamily="18" charset="0"/>
              </a:rPr>
              <a:t>Total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Harm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Poškozené strany</a:t>
            </a:r>
          </a:p>
          <a:p>
            <a:r>
              <a:rPr lang="cs-CZ" dirty="0" smtClean="0"/>
              <a:t>uživatelé, </a:t>
            </a:r>
          </a:p>
          <a:p>
            <a:r>
              <a:rPr lang="cs-CZ" dirty="0" smtClean="0"/>
              <a:t>prodejci drog, </a:t>
            </a:r>
          </a:p>
          <a:p>
            <a:r>
              <a:rPr lang="cs-CZ" dirty="0" smtClean="0"/>
              <a:t>blízcí uživatelů, </a:t>
            </a:r>
          </a:p>
          <a:p>
            <a:r>
              <a:rPr lang="cs-CZ" dirty="0" smtClean="0"/>
              <a:t>zaměstnavatelé, </a:t>
            </a:r>
          </a:p>
          <a:p>
            <a:r>
              <a:rPr lang="cs-CZ" dirty="0" smtClean="0"/>
              <a:t>sousedé, </a:t>
            </a:r>
          </a:p>
          <a:p>
            <a:r>
              <a:rPr lang="cs-CZ" dirty="0" smtClean="0"/>
              <a:t>společnost</a:t>
            </a:r>
            <a:endParaRPr lang="cs-CZ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Garamond" pitchFamily="18" charset="0"/>
              </a:rPr>
              <a:t>Logika </a:t>
            </a:r>
            <a:r>
              <a:rPr lang="cs-CZ" dirty="0" err="1" smtClean="0">
                <a:latin typeface="Garamond" pitchFamily="18" charset="0"/>
              </a:rPr>
              <a:t>Total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Harm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4376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Taxonomie škod</a:t>
            </a:r>
          </a:p>
          <a:p>
            <a:r>
              <a:rPr lang="cs-CZ" dirty="0" smtClean="0"/>
              <a:t>zdraví, </a:t>
            </a:r>
          </a:p>
          <a:p>
            <a:r>
              <a:rPr lang="cs-CZ" dirty="0" smtClean="0"/>
              <a:t>sociální a ekonomické fungování, </a:t>
            </a:r>
          </a:p>
          <a:p>
            <a:r>
              <a:rPr lang="cs-CZ" dirty="0" smtClean="0"/>
              <a:t>bezpečnost a veřejný pořádek,</a:t>
            </a:r>
          </a:p>
          <a:p>
            <a:r>
              <a:rPr lang="cs-CZ" dirty="0" smtClean="0"/>
              <a:t>trestní spravedlnost</a:t>
            </a:r>
            <a:endParaRPr lang="cs-CZ" dirty="0" smtClean="0">
              <a:latin typeface="Garamond" pitchFamily="18" charset="0"/>
            </a:endParaRPr>
          </a:p>
          <a:p>
            <a:endParaRPr lang="cs-CZ" dirty="0" smtClean="0">
              <a:latin typeface="Garamond" pitchFamily="18" charset="0"/>
            </a:endParaRPr>
          </a:p>
          <a:p>
            <a:pPr>
              <a:buNone/>
            </a:pPr>
            <a:endParaRPr lang="cs-CZ" dirty="0" smtClean="0">
              <a:latin typeface="Garamond" pitchFamily="18" charset="0"/>
            </a:endParaRPr>
          </a:p>
          <a:p>
            <a:pPr>
              <a:buNone/>
            </a:pPr>
            <a:endParaRPr lang="cs-CZ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Garamond" pitchFamily="18" charset="0"/>
              </a:rPr>
              <a:t>Logika </a:t>
            </a:r>
            <a:r>
              <a:rPr lang="cs-CZ" dirty="0" err="1" smtClean="0">
                <a:latin typeface="Garamond" pitchFamily="18" charset="0"/>
              </a:rPr>
              <a:t>Total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Harm</a:t>
            </a:r>
            <a:r>
              <a:rPr lang="cs-CZ" dirty="0" smtClean="0">
                <a:latin typeface="Garamond" pitchFamily="18" charset="0"/>
              </a:rPr>
              <a:t>: Kategorie zdraví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836938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Garamond" pitchFamily="18" charset="0"/>
              </a:rPr>
              <a:t>Logika </a:t>
            </a:r>
            <a:r>
              <a:rPr lang="cs-CZ" dirty="0" err="1" smtClean="0">
                <a:latin typeface="Garamond" pitchFamily="18" charset="0"/>
              </a:rPr>
              <a:t>Total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Harm</a:t>
            </a:r>
            <a:r>
              <a:rPr lang="cs-CZ" dirty="0" smtClean="0">
                <a:latin typeface="Garamond" pitchFamily="18" charset="0"/>
              </a:rPr>
              <a:t>: Kategorie sociálního a ekonomického fungování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868954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 1">
      <a:majorFont>
        <a:latin typeface="Franklin Gothic Book"/>
        <a:ea typeface=""/>
        <a:cs typeface=""/>
      </a:majorFont>
      <a:minorFont>
        <a:latin typeface="Garamond"/>
        <a:ea typeface=""/>
        <a:cs typeface="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1015</TotalTime>
  <Words>679</Words>
  <Application>Microsoft Office PowerPoint</Application>
  <PresentationFormat>Předvádění na obrazovce (4:3)</PresentationFormat>
  <Paragraphs>128</Paragraphs>
  <Slides>20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Jmění</vt:lpstr>
      <vt:lpstr>Total harm: komplexní metoda pro analýzu drogové politiky</vt:lpstr>
      <vt:lpstr>Východiska</vt:lpstr>
      <vt:lpstr>Témata prezentace</vt:lpstr>
      <vt:lpstr>Logika Total Harm</vt:lpstr>
      <vt:lpstr>Logika Total Harm</vt:lpstr>
      <vt:lpstr>Logika Total Harm</vt:lpstr>
      <vt:lpstr>Logika Total Harm</vt:lpstr>
      <vt:lpstr>Logika Total Harm: Kategorie zdraví</vt:lpstr>
      <vt:lpstr>Logika Total Harm: Kategorie sociálního a ekonomického fungování</vt:lpstr>
      <vt:lpstr>Logika Total Harm: Kategorie bezpečnosti a veřejného pořádku</vt:lpstr>
      <vt:lpstr>Logika Total Harm: Kategorie trestní spravedlnosti</vt:lpstr>
      <vt:lpstr>Logika Total Harm</vt:lpstr>
      <vt:lpstr>Sabetova studie </vt:lpstr>
      <vt:lpstr>Sabetova studie</vt:lpstr>
      <vt:lpstr>Sabetova studie</vt:lpstr>
      <vt:lpstr>Sabetova studie – závěry</vt:lpstr>
      <vt:lpstr>Porovnání se studiemi Cost of Illness </vt:lpstr>
      <vt:lpstr>Lokální specificita škod </vt:lpstr>
      <vt:lpstr>Výzva pro další výzkum </vt:lpstr>
      <vt:lpstr>Děkuji Vám za pozornost.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efektivity nízkoprahových programů</dc:title>
  <dc:creator>Moravek</dc:creator>
  <cp:lastModifiedBy>Moravek</cp:lastModifiedBy>
  <cp:revision>71</cp:revision>
  <dcterms:created xsi:type="dcterms:W3CDTF">2010-01-13T22:28:18Z</dcterms:created>
  <dcterms:modified xsi:type="dcterms:W3CDTF">2011-04-11T12:45:36Z</dcterms:modified>
</cp:coreProperties>
</file>