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5" r:id="rId3"/>
    <p:sldId id="286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2" r:id="rId19"/>
    <p:sldId id="260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ntakt" initials="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374748-49BA-4CDB-A345-4A5C6C46A3A3}" type="datetimeFigureOut">
              <a:rPr lang="cs-CZ" smtClean="0"/>
              <a:pPr/>
              <a:t>13.4.2011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34FE2-E594-436F-91AE-0C40EE49A64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Průběžná evaluace změn chování klientů kontaktního </a:t>
            </a:r>
            <a:r>
              <a:rPr lang="cs-CZ" dirty="0" smtClean="0"/>
              <a:t>centra </a:t>
            </a:r>
            <a:r>
              <a:rPr lang="cs-CZ" smtClean="0"/>
              <a:t>v Trutnově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Olga Trunečková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na infekční choroby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Sledované ukazatele: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Pozitivní (HIV, VHC, VHB)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Nikdy netestován(a) na infekční choroby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Netestován(a) na infekční choroby déle jak 1 rok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Netestován(a) v posledním roce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Netestován(a) v posledních šesti měsících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Testován(a) nyní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Sledované hodnoty: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Prostituce bez ochrany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Prostituce s ochranou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Promiskuita bez ochrany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Promiskuita s ochranou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Stálý </a:t>
            </a:r>
            <a:r>
              <a:rPr lang="cs-CZ" dirty="0" smtClean="0"/>
              <a:t>partner bez ochrany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Stálý partner s ochranou/bez sexu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aplikace NL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Sledované hodnoty: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Injekční aplikace riziková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Injekční aplikace , obvyklá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Injekčně do svalu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Šňupání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Kouření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Neužívá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Oblast: Sociální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i="1" dirty="0" smtClean="0"/>
              <a:t>    Alespoň minimální finanční zabezpečení, včetně placení ZP, uplatnění na trhu práce, případně práce na tom, aby se toto uplatnění zlepšilo.</a:t>
            </a:r>
          </a:p>
          <a:p>
            <a:pPr>
              <a:buNone/>
            </a:pPr>
            <a:r>
              <a:rPr lang="cs-CZ" sz="2800" i="1" dirty="0" smtClean="0"/>
              <a:t>    </a:t>
            </a:r>
            <a:r>
              <a:rPr lang="cs-CZ" sz="2800" dirty="0" smtClean="0"/>
              <a:t>Vydefinovány následující ukazatele:</a:t>
            </a:r>
          </a:p>
          <a:p>
            <a:pPr>
              <a:buNone/>
            </a:pPr>
            <a:endParaRPr lang="cs-CZ" sz="2800" i="1" dirty="0" smtClean="0"/>
          </a:p>
          <a:p>
            <a:r>
              <a:rPr lang="cs-CZ" dirty="0" smtClean="0"/>
              <a:t>Získávání (zvyšování) kvalifikace</a:t>
            </a:r>
          </a:p>
          <a:p>
            <a:r>
              <a:rPr lang="cs-CZ" dirty="0" smtClean="0"/>
              <a:t>Finanční zabezpečení (sociální dávky, práce)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Sledované hodnoty:</a:t>
            </a:r>
          </a:p>
          <a:p>
            <a:pPr>
              <a:buNone/>
            </a:pPr>
            <a:r>
              <a:rPr lang="cs-CZ" dirty="0" smtClean="0"/>
              <a:t>1. Bez legálního příjmu (i bez dávek, neevidován na ÚP)</a:t>
            </a:r>
          </a:p>
          <a:p>
            <a:pPr>
              <a:buNone/>
            </a:pPr>
            <a:r>
              <a:rPr lang="cs-CZ" dirty="0" smtClean="0"/>
              <a:t>2. Evidence na ÚP (podpora, nebo alespoň ZP)</a:t>
            </a:r>
          </a:p>
          <a:p>
            <a:pPr>
              <a:buNone/>
            </a:pPr>
            <a:r>
              <a:rPr lang="cs-CZ" dirty="0" smtClean="0"/>
              <a:t>3. Příjem, sociální dávky, občas selhává</a:t>
            </a:r>
          </a:p>
          <a:p>
            <a:pPr>
              <a:buNone/>
            </a:pPr>
            <a:r>
              <a:rPr lang="cs-CZ" dirty="0" smtClean="0"/>
              <a:t>4. Příjem, sociální dávky, plní podmínky</a:t>
            </a:r>
          </a:p>
          <a:p>
            <a:pPr>
              <a:buNone/>
            </a:pPr>
            <a:r>
              <a:rPr lang="cs-CZ" dirty="0" smtClean="0"/>
              <a:t>5. Příležitostné zaměstnání, brigády</a:t>
            </a:r>
          </a:p>
          <a:p>
            <a:pPr>
              <a:buNone/>
            </a:pPr>
            <a:r>
              <a:rPr lang="cs-CZ" dirty="0" smtClean="0"/>
              <a:t>6. Pravidelné zaměstnání</a:t>
            </a:r>
          </a:p>
          <a:p>
            <a:pPr>
              <a:buNone/>
            </a:pPr>
            <a:r>
              <a:rPr lang="cs-CZ" dirty="0" smtClean="0"/>
              <a:t>7. Pravidelné zaměstnání (více než 1 rok)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Získávání, zvyšování kvalifikace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Sledované hodnoty:</a:t>
            </a:r>
          </a:p>
          <a:p>
            <a:pPr marL="514350" indent="-514350">
              <a:buAutoNum type="arabicPeriod"/>
            </a:pPr>
            <a:r>
              <a:rPr lang="cs-CZ" dirty="0" smtClean="0"/>
              <a:t>Nestuduje</a:t>
            </a:r>
          </a:p>
          <a:p>
            <a:pPr marL="514350" indent="-514350">
              <a:buAutoNum type="arabicPeriod"/>
            </a:pPr>
            <a:r>
              <a:rPr lang="cs-CZ" dirty="0" smtClean="0"/>
              <a:t>Zájem o studium (uskuteční první kroky, podá si přihlášku)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Studuje, neprospívá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Studuje, prospívá, neomluvené absence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Studuje, prospívá, bez neomluvených absencí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Studuje, prospívá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Oblast: Užívání NL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i="1" dirty="0" smtClean="0"/>
              <a:t>    </a:t>
            </a:r>
            <a:r>
              <a:rPr lang="cs-CZ" sz="2400" i="1" dirty="0" smtClean="0"/>
              <a:t>Důvodem pro vydefinování této oblasti byla má zkušenost, že vlivem mnoha okolností začnou klienti uvažovat o změně v této oblasti. Pokud pracovník  motivaci klienta ke změně posiluje, poskytuje mu podporu, lze i v této oblasti dosáhnout dlouhodobějšího pozitivního posunu.</a:t>
            </a:r>
          </a:p>
          <a:p>
            <a:pPr algn="just">
              <a:buNone/>
            </a:pPr>
            <a:endParaRPr lang="cs-CZ" sz="2400" i="1" dirty="0" smtClean="0"/>
          </a:p>
          <a:p>
            <a:pPr algn="just">
              <a:buNone/>
            </a:pPr>
            <a:r>
              <a:rPr lang="cs-CZ" sz="2400" dirty="0" smtClean="0"/>
              <a:t>Vydefinován následující ukazatel:</a:t>
            </a:r>
          </a:p>
          <a:p>
            <a:pPr algn="just"/>
            <a:r>
              <a:rPr lang="cs-CZ" dirty="0" smtClean="0"/>
              <a:t>Frekvence užívání NL</a:t>
            </a:r>
          </a:p>
          <a:p>
            <a:pPr algn="just">
              <a:buNone/>
            </a:pPr>
            <a:endParaRPr lang="cs-CZ" sz="2400" i="1" dirty="0" smtClean="0"/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endParaRPr lang="cs-CZ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Frekvence užívání NL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Sledované hodnoty: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Pravidelné užívání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Krátkodobá abstinence (do 3 měsíců)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Opakovaná krátkodobá abstinence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Snaha o abstinenci do 1 roku s minimem </a:t>
            </a:r>
            <a:r>
              <a:rPr lang="cs-CZ" dirty="0" err="1" smtClean="0"/>
              <a:t>relapsů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Snaha o abstinenci nad 1 rok s minimem </a:t>
            </a:r>
            <a:r>
              <a:rPr lang="cs-CZ" dirty="0" err="1" smtClean="0"/>
              <a:t>relapsů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Dlouhodobá abstinence nad 1 rok bez </a:t>
            </a:r>
            <a:r>
              <a:rPr lang="cs-CZ" dirty="0" err="1" smtClean="0"/>
              <a:t>relapsů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vlastního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Osloveni klienti, kteří splňovali kritéria, poskytnuty informace o evaluaci </a:t>
            </a:r>
          </a:p>
          <a:p>
            <a:r>
              <a:rPr lang="cs-CZ" dirty="0" smtClean="0"/>
              <a:t>Zařazení zájemců do evaluace  </a:t>
            </a:r>
          </a:p>
          <a:p>
            <a:r>
              <a:rPr lang="cs-CZ" dirty="0" smtClean="0"/>
              <a:t>V úvodním sezení předloženy klientům všechny škály.</a:t>
            </a:r>
          </a:p>
          <a:p>
            <a:r>
              <a:rPr lang="cs-CZ" dirty="0" smtClean="0"/>
              <a:t>Klient si vybral ty, které pro něho byly zajímavé, na kterých by chtěl pracovat.  </a:t>
            </a:r>
          </a:p>
          <a:p>
            <a:r>
              <a:rPr lang="cs-CZ" dirty="0" smtClean="0"/>
              <a:t>Zaznamenal na ně křížkem stav, kde se právě nachází a označil kroužkem hodnotu, na kterou se chce na škále dostat, na které chce pracovat</a:t>
            </a:r>
          </a:p>
          <a:p>
            <a:r>
              <a:rPr lang="cs-CZ" dirty="0" smtClean="0"/>
              <a:t>U ostatních škál zaznamenal pouze aktuální situaci</a:t>
            </a:r>
          </a:p>
          <a:p>
            <a:r>
              <a:rPr lang="cs-CZ" dirty="0" smtClean="0"/>
              <a:t>Záznamy do škál byly prováděny vždy, kdy o to klient projevil zájem</a:t>
            </a:r>
          </a:p>
          <a:p>
            <a:r>
              <a:rPr lang="cs-CZ" dirty="0" smtClean="0"/>
              <a:t>Neprojevil-li klient sám zájem, alespoň 1 x za 3 měsíce  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Využívání HR materiálu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sz="4800" b="1" dirty="0" smtClean="0"/>
              <a:t>             1            →              2               →           3              →          4              →            5             →             </a:t>
            </a:r>
            <a:r>
              <a:rPr lang="cs-CZ" sz="4800" b="1" dirty="0" smtClean="0">
                <a:solidFill>
                  <a:srgbClr val="FF0000"/>
                </a:solidFill>
              </a:rPr>
              <a:t>6 </a:t>
            </a:r>
            <a:r>
              <a:rPr lang="cs-CZ" sz="4800" b="1" dirty="0" smtClean="0"/>
              <a:t>            →              7 </a:t>
            </a:r>
          </a:p>
          <a:p>
            <a:r>
              <a:rPr lang="cs-CZ" sz="4800" b="1" dirty="0" smtClean="0"/>
              <a:t>datum │_____________│______________│_____________│______________│______________│______________│ </a:t>
            </a:r>
          </a:p>
          <a:p>
            <a:r>
              <a:rPr lang="cs-CZ" sz="4800" b="1" dirty="0" smtClean="0"/>
              <a:t>3.1. 07  X  __________________________________________________________________________________________</a:t>
            </a:r>
          </a:p>
          <a:p>
            <a:r>
              <a:rPr lang="cs-CZ" sz="4800" b="1" dirty="0" smtClean="0"/>
              <a:t>20. 3. ______________________________X______________________________________________________________</a:t>
            </a:r>
          </a:p>
          <a:p>
            <a:r>
              <a:rPr lang="cs-CZ" sz="4800" b="1" dirty="0" smtClean="0"/>
              <a:t>21. 6._____________________________________________________________________________X _______________</a:t>
            </a:r>
          </a:p>
          <a:p>
            <a:r>
              <a:rPr lang="cs-CZ" sz="4800" b="1" dirty="0" smtClean="0"/>
              <a:t>23. 9.________________X_____________________________________________________________________________ </a:t>
            </a:r>
          </a:p>
          <a:p>
            <a:r>
              <a:rPr lang="cs-CZ" sz="4800" b="1" dirty="0" smtClean="0"/>
              <a:t>15. 12. ____________________________________________________________________________X _______________</a:t>
            </a:r>
          </a:p>
          <a:p>
            <a:r>
              <a:rPr lang="cs-CZ" sz="4800" b="1" dirty="0" smtClean="0"/>
              <a:t>28. 1. 08__________________________________________________________________________X________________ </a:t>
            </a:r>
          </a:p>
          <a:p>
            <a:r>
              <a:rPr lang="cs-CZ" sz="4800" b="1" dirty="0" smtClean="0"/>
              <a:t>__________________________________________________________________________________________________</a:t>
            </a:r>
          </a:p>
          <a:p>
            <a:r>
              <a:rPr lang="cs-CZ" sz="4800" b="1" dirty="0" smtClean="0"/>
              <a:t>__________________________________________________________________________________________________</a:t>
            </a:r>
          </a:p>
          <a:p>
            <a:r>
              <a:rPr lang="cs-CZ" sz="4800" b="1" dirty="0" smtClean="0"/>
              <a:t>__________________________________________________________________________________________________ </a:t>
            </a:r>
          </a:p>
          <a:p>
            <a:endParaRPr lang="cs-CZ" sz="3700" b="1" dirty="0" smtClean="0"/>
          </a:p>
          <a:p>
            <a:r>
              <a:rPr lang="cs-CZ" sz="7200" dirty="0" smtClean="0"/>
              <a:t>1. Sdílí stříkačky, sdílí aplikační materiál </a:t>
            </a:r>
          </a:p>
          <a:p>
            <a:r>
              <a:rPr lang="cs-CZ" sz="7200" dirty="0" smtClean="0"/>
              <a:t>2. Sdílí stříkačky, nesdílí aplikační materiál </a:t>
            </a:r>
          </a:p>
          <a:p>
            <a:r>
              <a:rPr lang="cs-CZ" sz="7200" dirty="0" smtClean="0"/>
              <a:t>3. Nesdílí stříkačky, sdílí aplikační materiál </a:t>
            </a:r>
          </a:p>
          <a:p>
            <a:r>
              <a:rPr lang="cs-CZ" sz="7200" dirty="0" smtClean="0"/>
              <a:t>4. Nakupuje stříkačky v lékárně, nesdílí </a:t>
            </a:r>
          </a:p>
          <a:p>
            <a:r>
              <a:rPr lang="cs-CZ" sz="7200" dirty="0" smtClean="0"/>
              <a:t>5. Využívá výměnného programu (nesdílí) </a:t>
            </a:r>
          </a:p>
          <a:p>
            <a:r>
              <a:rPr lang="cs-CZ" sz="7200" dirty="0" smtClean="0"/>
              <a:t>6. Využívá kompletního </a:t>
            </a:r>
            <a:r>
              <a:rPr lang="cs-CZ" sz="7200" dirty="0" err="1" smtClean="0"/>
              <a:t>harm</a:t>
            </a:r>
            <a:r>
              <a:rPr lang="cs-CZ" sz="7200" dirty="0" smtClean="0"/>
              <a:t> </a:t>
            </a:r>
            <a:r>
              <a:rPr lang="cs-CZ" sz="7200" dirty="0" err="1" smtClean="0"/>
              <a:t>reduction</a:t>
            </a:r>
            <a:r>
              <a:rPr lang="cs-CZ" sz="7200" dirty="0" smtClean="0"/>
              <a:t> materiálu </a:t>
            </a:r>
          </a:p>
          <a:p>
            <a:r>
              <a:rPr lang="en-US" sz="7200" dirty="0" smtClean="0"/>
              <a:t>7. Harm reduction </a:t>
            </a:r>
            <a:r>
              <a:rPr lang="en-US" sz="7200" dirty="0" err="1" smtClean="0"/>
              <a:t>materiál</a:t>
            </a:r>
            <a:r>
              <a:rPr lang="en-US" sz="7200" dirty="0" smtClean="0"/>
              <a:t> </a:t>
            </a:r>
            <a:r>
              <a:rPr lang="en-US" sz="7200" dirty="0" err="1" smtClean="0"/>
              <a:t>není</a:t>
            </a:r>
            <a:r>
              <a:rPr lang="en-US" sz="7200" dirty="0" smtClean="0"/>
              <a:t> </a:t>
            </a:r>
            <a:r>
              <a:rPr lang="en-US" sz="7200" dirty="0" err="1" smtClean="0"/>
              <a:t>potřeba</a:t>
            </a:r>
            <a:r>
              <a:rPr lang="en-US" sz="7200" dirty="0" smtClean="0"/>
              <a:t> </a:t>
            </a:r>
            <a:endParaRPr lang="cs-CZ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co jde?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posunů dvaceti injekčních uživatelů drog</a:t>
            </a:r>
          </a:p>
          <a:p>
            <a:r>
              <a:rPr lang="cs-CZ" dirty="0" smtClean="0"/>
              <a:t>Po dobu dvou let</a:t>
            </a:r>
          </a:p>
          <a:p>
            <a:r>
              <a:rPr lang="cs-CZ" dirty="0" smtClean="0"/>
              <a:t>Formou evaluačních škál</a:t>
            </a:r>
          </a:p>
          <a:p>
            <a:r>
              <a:rPr lang="cs-CZ" dirty="0" smtClean="0"/>
              <a:t>Kvantifikace kvalitativních ukazatelů („</a:t>
            </a:r>
            <a:r>
              <a:rPr lang="cs-CZ" dirty="0" err="1" smtClean="0"/>
              <a:t>output</a:t>
            </a:r>
            <a:r>
              <a:rPr lang="cs-CZ" dirty="0" smtClean="0"/>
              <a:t>“ data)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3569" y="1357298"/>
          <a:ext cx="7603207" cy="2372041"/>
        </p:xfrm>
        <a:graphic>
          <a:graphicData uri="http://schemas.openxmlformats.org/drawingml/2006/table">
            <a:tbl>
              <a:tblPr/>
              <a:tblGrid>
                <a:gridCol w="1337860"/>
                <a:gridCol w="741559"/>
                <a:gridCol w="741559"/>
                <a:gridCol w="741559"/>
                <a:gridCol w="741559"/>
                <a:gridCol w="741559"/>
                <a:gridCol w="741559"/>
                <a:gridCol w="740688"/>
                <a:gridCol w="1075305"/>
              </a:tblGrid>
              <a:tr h="319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PRŮMĚR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2,05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5,40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5,60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6,30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6,65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714348" y="785794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Využívání </a:t>
            </a:r>
            <a:r>
              <a:rPr lang="cs-CZ" b="1" dirty="0" err="1">
                <a:cs typeface="Arial" pitchFamily="34" charset="0"/>
              </a:rPr>
              <a:t>harm</a:t>
            </a:r>
            <a:r>
              <a:rPr lang="cs-CZ" b="1" dirty="0">
                <a:cs typeface="Arial" pitchFamily="34" charset="0"/>
              </a:rPr>
              <a:t> </a:t>
            </a:r>
            <a:r>
              <a:rPr lang="cs-CZ" b="1" dirty="0" err="1">
                <a:cs typeface="Arial" pitchFamily="34" charset="0"/>
              </a:rPr>
              <a:t>reduction</a:t>
            </a:r>
            <a:r>
              <a:rPr lang="cs-CZ" b="1" dirty="0">
                <a:cs typeface="Arial" pitchFamily="34" charset="0"/>
              </a:rPr>
              <a:t> materiálu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48" y="4000504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 Sdílí stříkačky, sdílí aplikační materiál - 2. Sdílí stříkačky, nesdílí aplikační materiál - 3. Nesdílí stříkačky, sdílí aplikační materiál - 4. Nakupuje stříkačky v lékárně(nesdílí) - 5. Využívá výměnného programu(nesdílí) - 6. Využívá kompletního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harm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reduction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materiálu - 7.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harm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reduction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materiál nepotřebuje.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85786" y="1357301"/>
          <a:ext cx="7500988" cy="2357454"/>
        </p:xfrm>
        <a:graphic>
          <a:graphicData uri="http://schemas.openxmlformats.org/drawingml/2006/table">
            <a:tbl>
              <a:tblPr/>
              <a:tblGrid>
                <a:gridCol w="1321181"/>
                <a:gridCol w="820489"/>
                <a:gridCol w="820489"/>
                <a:gridCol w="820489"/>
                <a:gridCol w="820489"/>
                <a:gridCol w="823058"/>
                <a:gridCol w="823058"/>
                <a:gridCol w="1251735"/>
              </a:tblGrid>
              <a:tr h="331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PRŮMĚR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31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3,50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3,15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  <a:tab pos="299085" algn="ctr"/>
                        </a:tabLs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4,00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6,00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5,75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14348" y="785794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Testování </a:t>
            </a:r>
            <a:r>
              <a:rPr lang="cs-CZ" b="1" dirty="0">
                <a:cs typeface="Arial" pitchFamily="34" charset="0"/>
              </a:rPr>
              <a:t>na infekční choroby u injekčních uživatelů drog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4000504"/>
            <a:ext cx="76438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 HIV, VHC, VHB pozitivní - 2. Nikdy netestován(a) na infekční choroby - 3. Netestován(a) na infekční choroby déle než 1 roky - 4. Netestován(a) v posledním roce - 5. Netestován(a) v posledních šesti měsících - 6. Testován(a) nyní.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1556792"/>
          <a:ext cx="7500988" cy="2357454"/>
        </p:xfrm>
        <a:graphic>
          <a:graphicData uri="http://schemas.openxmlformats.org/drawingml/2006/table">
            <a:tbl>
              <a:tblPr/>
              <a:tblGrid>
                <a:gridCol w="1321181"/>
                <a:gridCol w="820489"/>
                <a:gridCol w="820489"/>
                <a:gridCol w="820489"/>
                <a:gridCol w="820489"/>
                <a:gridCol w="823058"/>
                <a:gridCol w="823058"/>
                <a:gridCol w="1251735"/>
              </a:tblGrid>
              <a:tr h="331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PRŮMĚR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31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3,50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3,15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4,00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6,00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5,75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14348" y="785794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Způsob aplikace návykových látek 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4277502"/>
            <a:ext cx="76438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Injekční aplikace, riziková místa – 2. Injekční aplikace, obvyklá místa – 3. Injekčně do svalu – 4. Šňupání – 5. kouření – 6. Neužívá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1556792"/>
          <a:ext cx="7500988" cy="2357454"/>
        </p:xfrm>
        <a:graphic>
          <a:graphicData uri="http://schemas.openxmlformats.org/drawingml/2006/table">
            <a:tbl>
              <a:tblPr/>
              <a:tblGrid>
                <a:gridCol w="1296144"/>
                <a:gridCol w="845526"/>
                <a:gridCol w="820489"/>
                <a:gridCol w="820489"/>
                <a:gridCol w="820489"/>
                <a:gridCol w="823058"/>
                <a:gridCol w="823058"/>
                <a:gridCol w="1251735"/>
              </a:tblGrid>
              <a:tr h="331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PRŮMĚR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31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1,00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1,05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1,05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1,05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1,10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83568" y="764704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Získávání (zvyšování) kvalifikace 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4000504"/>
            <a:ext cx="76438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Nestuduje – 2. Zájem o studium (uskutečňuje první kroky, podá si přihlášku) – 3. Studuje, neprospívá – 4. Studuje prospívá, neomluvené absence – 5. Studuje, prospívá, bez neomluvených absencí – 6. Studium úspěšně dokončeno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1556792"/>
          <a:ext cx="7500988" cy="2357454"/>
        </p:xfrm>
        <a:graphic>
          <a:graphicData uri="http://schemas.openxmlformats.org/drawingml/2006/table">
            <a:tbl>
              <a:tblPr/>
              <a:tblGrid>
                <a:gridCol w="1321181"/>
                <a:gridCol w="820489"/>
                <a:gridCol w="820489"/>
                <a:gridCol w="820489"/>
                <a:gridCol w="820489"/>
                <a:gridCol w="823058"/>
                <a:gridCol w="823058"/>
                <a:gridCol w="1251735"/>
              </a:tblGrid>
              <a:tr h="331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PRŮMĚR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31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latin typeface="Times New Roman"/>
                          <a:ea typeface="Times New Roman"/>
                        </a:rPr>
                        <a:t>-/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4,45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1/2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4,40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1/2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4,00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1/5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4,85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1/4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5,10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14348" y="785794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Sexuální chování injekčních uživatelů drog 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4139003"/>
            <a:ext cx="76438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Prostituce bez ochrany – 2. Prostituce s ochranou – 3. Promiskuita bez ochrany – 4. Promiskuita s ochranou – 5. Stálý partner bez ochrany – 6. Stálý partner s ochranou/bez sexu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3569" y="1357298"/>
          <a:ext cx="7603207" cy="2372041"/>
        </p:xfrm>
        <a:graphic>
          <a:graphicData uri="http://schemas.openxmlformats.org/drawingml/2006/table">
            <a:tbl>
              <a:tblPr/>
              <a:tblGrid>
                <a:gridCol w="1337860"/>
                <a:gridCol w="741559"/>
                <a:gridCol w="741559"/>
                <a:gridCol w="741559"/>
                <a:gridCol w="741559"/>
                <a:gridCol w="741559"/>
                <a:gridCol w="741559"/>
                <a:gridCol w="740688"/>
                <a:gridCol w="1075305"/>
              </a:tblGrid>
              <a:tr h="319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PRŮMĚR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90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2,30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3,05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3,45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3,60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4,00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714348" y="785794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Finanční zabezpečení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3568" y="4149080"/>
            <a:ext cx="76438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 Bez legálního příjmu (neevidován na ÚP, bez dávek) – 2. Evidence na ÚP (podpora nebo alespoň ZP) – 3. Sociální dávky, občas selhává – 4. Sociální dávky, plní podmínky – 5. Příležitostné zaměstnání, brigády – 6. Pravidelné zaměstnání – 7. Pravidelné zaměstnání více než 1 rok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1556792"/>
          <a:ext cx="7500988" cy="2357454"/>
        </p:xfrm>
        <a:graphic>
          <a:graphicData uri="http://schemas.openxmlformats.org/drawingml/2006/table">
            <a:tbl>
              <a:tblPr/>
              <a:tblGrid>
                <a:gridCol w="1321181"/>
                <a:gridCol w="820489"/>
                <a:gridCol w="820489"/>
                <a:gridCol w="820489"/>
                <a:gridCol w="820489"/>
                <a:gridCol w="823058"/>
                <a:gridCol w="823058"/>
                <a:gridCol w="1251735"/>
              </a:tblGrid>
              <a:tr h="331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</a:rPr>
                        <a:t>DATUM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HODNOTY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PRŮMĚR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31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1.1.2007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1,00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1,05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31.12.2007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1,30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30.6.2008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1,95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  31.12.2008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</a:rPr>
                        <a:t>2,60</a:t>
                      </a: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14348" y="785794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cs typeface="Arial" pitchFamily="34" charset="0"/>
              </a:rPr>
              <a:t>Frekvence užívání návykových látek 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4000504"/>
            <a:ext cx="76438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Legenda k tabulce: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 Pravidelné užívání – 2. Krátkodobá abstinence (do 3 měsíců) – 3. Opakovaná krátkodobá abstinence – 4. Snaha o abstinenci do 1 roku s minimem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relapsů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5. Snaha o abstinenci nad 1 rok s minimem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relapsů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6. Dlouhodobá abstinence nad 1 rok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pozitivní posuny zaznamenány v oblasti HR (Využívání HR materiálu, Testování na infekční choroby). Lze říci, že služba naplňuje cíle HR. </a:t>
            </a:r>
          </a:p>
          <a:p>
            <a:r>
              <a:rPr lang="cs-CZ" dirty="0" smtClean="0"/>
              <a:t>Chodí-li klient do služby pravidelně, posouvá se směrem k pozitivním hodnotám bez většího úsilí. 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- úvahy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Nakolik byla práce se škálami ovlivněna subjektivním pohledem klienta na svou situaci či snahou být „viděn v lepším světle“?</a:t>
            </a:r>
          </a:p>
          <a:p>
            <a:r>
              <a:rPr lang="cs-CZ" dirty="0" smtClean="0"/>
              <a:t>Nakolik byl výsledek ovlivněn nevhodným nastavením hodnot u některých škál?</a:t>
            </a:r>
          </a:p>
          <a:p>
            <a:r>
              <a:rPr lang="cs-CZ" dirty="0" smtClean="0"/>
              <a:t>Je možné využít škály jako techniku pro zvyšování náhledu klienta na svou situaci? (Jednoduše a přehledně ukazují posuny vpřed i vzad, dávají prostor k rozhovorům,…)</a:t>
            </a:r>
          </a:p>
          <a:p>
            <a:r>
              <a:rPr lang="cs-CZ" dirty="0" smtClean="0"/>
              <a:t>Je to jednoduchý a přehledný ukazatel klientova cíle?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Olga Trunečkova</a:t>
            </a:r>
          </a:p>
          <a:p>
            <a:pPr marL="0" indent="0">
              <a:buNone/>
            </a:pPr>
            <a:r>
              <a:rPr lang="cs-CZ" dirty="0" smtClean="0"/>
              <a:t>Kontaktní centrum </a:t>
            </a:r>
            <a:r>
              <a:rPr lang="cs-CZ" smtClean="0"/>
              <a:t>RIAPS Trutnov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olga.truneckova@riaps.cz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Zjistit, jaký vliv má služba na klienta (je služba jedním z faktorů, které mohou ovlivnit klienta směrem k </a:t>
            </a:r>
            <a:r>
              <a:rPr lang="cs-CZ" smtClean="0"/>
              <a:t>pozitivním posunům) </a:t>
            </a:r>
            <a:endParaRPr lang="cs-CZ" dirty="0" smtClean="0"/>
          </a:p>
          <a:p>
            <a:r>
              <a:rPr lang="cs-CZ" dirty="0" err="1" smtClean="0"/>
              <a:t>Legitimizace</a:t>
            </a:r>
            <a:r>
              <a:rPr lang="cs-CZ" dirty="0" smtClean="0"/>
              <a:t> existence služby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Časové rozložení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září až prosinec 2006 - vytipování vhodných klientů</a:t>
            </a:r>
          </a:p>
          <a:p>
            <a:r>
              <a:rPr lang="cs-CZ" dirty="0" smtClean="0"/>
              <a:t>leden 2007 až prosinec 2008 – vlastní evaluace</a:t>
            </a:r>
          </a:p>
          <a:p>
            <a:r>
              <a:rPr lang="cs-CZ" dirty="0" smtClean="0"/>
              <a:t>leden až březen 2009 – zpracovávání a vyhodnocování získaných dat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nositelů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Primárně se jednalo o klienty </a:t>
            </a:r>
            <a:r>
              <a:rPr lang="cs-CZ" dirty="0" err="1" smtClean="0"/>
              <a:t>prvokontaktu</a:t>
            </a:r>
            <a:r>
              <a:rPr lang="cs-CZ" dirty="0" smtClean="0"/>
              <a:t>, injekční uživatele NL, kteří neměli zkušenost se žádným programem/službou, která se zabývá prevencí a léčbou závislostí (19).</a:t>
            </a:r>
          </a:p>
          <a:p>
            <a:r>
              <a:rPr lang="cs-CZ" dirty="0" smtClean="0"/>
              <a:t>Klienti služby, na počátku „</a:t>
            </a:r>
            <a:r>
              <a:rPr lang="cs-CZ" dirty="0" err="1" smtClean="0"/>
              <a:t>výzkumové</a:t>
            </a:r>
            <a:r>
              <a:rPr lang="cs-CZ" dirty="0" smtClean="0"/>
              <a:t> škály“. </a:t>
            </a:r>
            <a:r>
              <a:rPr lang="cs-CZ" i="1" dirty="0" smtClean="0"/>
              <a:t>Ve službě jsou krátce, užívající injekčním způsobem, s rizikovým chováním, netestovaní, bez legálního příjmu (12). </a:t>
            </a:r>
          </a:p>
          <a:p>
            <a:r>
              <a:rPr lang="cs-CZ" dirty="0" smtClean="0"/>
              <a:t>Nutný souhlas klienta a ochota ke spolupráci.</a:t>
            </a:r>
            <a:r>
              <a:rPr lang="cs-CZ" i="1" dirty="0" smtClean="0"/>
              <a:t>  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sledovaných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Vybráno a do evaluace zařazeno 31 klientů ochotných ke spolupráci.</a:t>
            </a:r>
          </a:p>
          <a:p>
            <a:r>
              <a:rPr lang="cs-CZ" dirty="0" smtClean="0"/>
              <a:t>Během dvou let se počet ustálil na 21 klientů. (1 zemřel, 3 VTOS, 3 PL/TK, 1 stěhování, 2 přerušili kontakt z neznámých důvodů).</a:t>
            </a:r>
          </a:p>
          <a:p>
            <a:r>
              <a:rPr lang="cs-CZ" dirty="0" smtClean="0"/>
              <a:t>Jednalo se o 10 žen a 11 mužů. Náhodným výběrem nebyl 1 muž do závěrečného vyhodnocení zařazen.</a:t>
            </a:r>
          </a:p>
          <a:p>
            <a:r>
              <a:rPr lang="cs-CZ" dirty="0" smtClean="0"/>
              <a:t>Konečný počet klientů zařazených do vyhodnocení </a:t>
            </a:r>
            <a:r>
              <a:rPr lang="cs-CZ" b="1" dirty="0" smtClean="0"/>
              <a:t>20</a:t>
            </a:r>
            <a:r>
              <a:rPr lang="cs-CZ" dirty="0" smtClean="0"/>
              <a:t>. 10 žen a 10 mužů.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Sledované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i="1" dirty="0" smtClean="0"/>
              <a:t>(Vycházeno z obecných cílů KC i cílů  našeho programu + domněnka, že  služba může ovlivnit i samotné užívání NL )</a:t>
            </a:r>
          </a:p>
          <a:p>
            <a:r>
              <a:rPr lang="cs-CZ" dirty="0" smtClean="0"/>
              <a:t>Minimalizace zdravotních rizik spojených s užíváním NL, včetně přenosu infekčních chorob</a:t>
            </a:r>
          </a:p>
          <a:p>
            <a:r>
              <a:rPr lang="cs-CZ" dirty="0" smtClean="0"/>
              <a:t>Sociální integrace</a:t>
            </a:r>
          </a:p>
          <a:p>
            <a:r>
              <a:rPr lang="cs-CZ" dirty="0" smtClean="0"/>
              <a:t>Samotné užívání NL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: Minimalizace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/>
              <a:t>   </a:t>
            </a:r>
            <a:r>
              <a:rPr lang="cs-CZ" sz="2800" i="1" dirty="0" smtClean="0"/>
              <a:t>Sledováno relativně bezpečného užívání NL a prevence přenosu infekčních chorob – HIV, VHC, VHB.</a:t>
            </a:r>
          </a:p>
          <a:p>
            <a:pPr>
              <a:buNone/>
            </a:pPr>
            <a:r>
              <a:rPr lang="cs-CZ" sz="2800" i="1" dirty="0" smtClean="0"/>
              <a:t>    </a:t>
            </a:r>
            <a:r>
              <a:rPr lang="cs-CZ" sz="2800" dirty="0" smtClean="0"/>
              <a:t>Vydefinovány následující ukazatele: </a:t>
            </a:r>
          </a:p>
          <a:p>
            <a:pPr>
              <a:buNone/>
            </a:pPr>
            <a:endParaRPr lang="cs-CZ" sz="2800" i="1" dirty="0" smtClean="0"/>
          </a:p>
          <a:p>
            <a:r>
              <a:rPr lang="cs-CZ" dirty="0" smtClean="0"/>
              <a:t>Využívání HR materiálu</a:t>
            </a:r>
          </a:p>
          <a:p>
            <a:r>
              <a:rPr lang="cs-CZ" dirty="0" smtClean="0"/>
              <a:t>Testování na infekční choroby</a:t>
            </a:r>
          </a:p>
          <a:p>
            <a:r>
              <a:rPr lang="cs-CZ" dirty="0" smtClean="0"/>
              <a:t>Sexuální chování injekčních uživatelů drog</a:t>
            </a:r>
          </a:p>
          <a:p>
            <a:r>
              <a:rPr lang="cs-CZ" dirty="0" smtClean="0"/>
              <a:t>Způsob aplikace NL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Využívání HR materiálu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Sledované hodnoty:</a:t>
            </a:r>
          </a:p>
          <a:p>
            <a:pPr marL="514350" indent="-514350">
              <a:buAutoNum type="arabicPeriod"/>
            </a:pPr>
            <a:r>
              <a:rPr lang="cs-CZ" dirty="0" smtClean="0"/>
              <a:t>Sdílí stříkačky, sdílí aplikační materiál </a:t>
            </a:r>
            <a:r>
              <a:rPr lang="cs-CZ" i="1" dirty="0" smtClean="0"/>
              <a:t>(lžičky)</a:t>
            </a:r>
          </a:p>
          <a:p>
            <a:pPr marL="514350" indent="-514350">
              <a:buAutoNum type="arabicPeriod"/>
            </a:pPr>
            <a:r>
              <a:rPr lang="cs-CZ" dirty="0" smtClean="0"/>
              <a:t>Sdílí stříkačky, nesdílí aplikační materiál</a:t>
            </a:r>
          </a:p>
          <a:p>
            <a:pPr marL="514350" indent="-514350">
              <a:buAutoNum type="arabicPeriod"/>
            </a:pPr>
            <a:r>
              <a:rPr lang="cs-CZ" dirty="0" smtClean="0"/>
              <a:t>Nesdílí stříkačky, sdílí aplikační materiál</a:t>
            </a:r>
          </a:p>
          <a:p>
            <a:pPr marL="514350" indent="-514350">
              <a:buAutoNum type="arabicPeriod"/>
            </a:pPr>
            <a:r>
              <a:rPr lang="cs-CZ" dirty="0" smtClean="0"/>
              <a:t>Nakupuje stříkačky v lékárně (nesdílí)</a:t>
            </a:r>
          </a:p>
          <a:p>
            <a:pPr marL="514350" indent="-514350">
              <a:buAutoNum type="arabicPeriod"/>
            </a:pPr>
            <a:r>
              <a:rPr lang="cs-CZ" dirty="0" smtClean="0"/>
              <a:t>Využívá výměnného programu (nesdílí)</a:t>
            </a:r>
          </a:p>
          <a:p>
            <a:pPr marL="514350" indent="-514350">
              <a:buAutoNum type="arabicPeriod"/>
            </a:pPr>
            <a:r>
              <a:rPr lang="cs-CZ" dirty="0" smtClean="0"/>
              <a:t>Využívá kompletního HR materiálu </a:t>
            </a:r>
          </a:p>
          <a:p>
            <a:pPr marL="514350" indent="-514350">
              <a:buAutoNum type="arabicPeriod"/>
            </a:pPr>
            <a:r>
              <a:rPr lang="cs-CZ" dirty="0" smtClean="0"/>
              <a:t>HR materiál nepotřebuje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1263</TotalTime>
  <Words>1760</Words>
  <Application>Microsoft Office PowerPoint</Application>
  <PresentationFormat>Předvádění na obrazovce (4:3)</PresentationFormat>
  <Paragraphs>423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Tok</vt:lpstr>
      <vt:lpstr>Průběžná evaluace změn chování klientů kontaktního centra v Trutnově</vt:lpstr>
      <vt:lpstr>O co jde?</vt:lpstr>
      <vt:lpstr>Proč?</vt:lpstr>
      <vt:lpstr>Časové rozložení evaluace</vt:lpstr>
      <vt:lpstr>Charakteristika nositelů informací</vt:lpstr>
      <vt:lpstr>Počet sledovaných klientů </vt:lpstr>
      <vt:lpstr>Sledované oblasti</vt:lpstr>
      <vt:lpstr>Oblast : Minimalizace rizik</vt:lpstr>
      <vt:lpstr>Využívání HR materiálu</vt:lpstr>
      <vt:lpstr>Testování na infekční choroby</vt:lpstr>
      <vt:lpstr>Sexuální chování</vt:lpstr>
      <vt:lpstr>Způsob aplikace NL</vt:lpstr>
      <vt:lpstr>Oblast: Sociální integrace</vt:lpstr>
      <vt:lpstr>Finanční zabezpečení</vt:lpstr>
      <vt:lpstr>Získávání, zvyšování kvalifikace</vt:lpstr>
      <vt:lpstr>Oblast: Užívání NL</vt:lpstr>
      <vt:lpstr>Frekvence užívání NL</vt:lpstr>
      <vt:lpstr>Organizace vlastního šetření</vt:lpstr>
      <vt:lpstr>Využívání HR materiálu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  <vt:lpstr>Poznámky - úvahy</vt:lpstr>
      <vt:lpstr>Děkuji za pozornost</vt:lpstr>
    </vt:vector>
  </TitlesOfParts>
  <Company>RIAPS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Průběžná evaluace změn chování klientů kontaktního centra</dc:title>
  <dc:creator>Kontakt</dc:creator>
  <cp:lastModifiedBy>KC Ubrova</cp:lastModifiedBy>
  <cp:revision>132</cp:revision>
  <dcterms:created xsi:type="dcterms:W3CDTF">2011-03-23T11:54:52Z</dcterms:created>
  <dcterms:modified xsi:type="dcterms:W3CDTF">2011-04-13T07:43:48Z</dcterms:modified>
</cp:coreProperties>
</file>