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1" r:id="rId19"/>
    <p:sldId id="262" r:id="rId20"/>
    <p:sldId id="258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86450" autoAdjust="0"/>
  </p:normalViewPr>
  <p:slideViewPr>
    <p:cSldViewPr snapToGrid="0">
      <p:cViewPr varScale="1">
        <p:scale>
          <a:sx n="79" d="100"/>
          <a:sy n="79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465521-816F-4CB4-9595-AAE96FF89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GPS ČR 2008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CFDD49-541D-48EB-B2A6-772CEC31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GPS ČR 2008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02ECA-8B93-4ACA-92F4-5E7E941432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GPS ČR 2008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91E3C-1A7F-47A6-81FA-2788FD7C434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3D8AE-5E64-465F-B12C-8730F6CC558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elka\Desktop\POZADI na ppt_2012_tit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48255"/>
            <a:ext cx="8229599" cy="263334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015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/>
            </a:lvl1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91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9C334E8-2A03-4336-9D9F-912E20F2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FABFAEF-7BD6-49F5-B856-E1810192D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9900" y="3284855"/>
            <a:ext cx="3390900" cy="263334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AFE1AA9-202F-4A8F-A603-836D0EAD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B818C7A-DE5A-4FDD-9E5E-C152F16D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A17E0AA-F510-4EC0-8918-AE23E7265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65C1019-EBFD-4965-A574-16CA32C18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A4D3EA2-E619-4002-9D20-E53B9ED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D270AC6-8E41-423A-88C9-7F84D8FD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22EA836-6020-4B47-A2E4-AC90C8BE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023FB8FA-5EAA-4664-A01C-124F4EC1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Adelka\Desktop\POZADI na ppt_2012-vnitrek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527800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DE5C05E4-A8BD-4352-B11E-638AE6D33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23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dirty="0"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24625"/>
            <a:ext cx="971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  <p:pic>
        <p:nvPicPr>
          <p:cNvPr id="2054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49900" y="3284538"/>
            <a:ext cx="3390900" cy="26336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kern="0" dirty="0" smtClean="0">
                <a:ea typeface="+mj-ea"/>
                <a:cs typeface="+mj-cs"/>
              </a:rPr>
              <a:t>Děkujeme za pozornost</a:t>
            </a:r>
            <a:endParaRPr lang="en-US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wz@adiktologie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425" y="2363788"/>
            <a:ext cx="8185150" cy="2761665"/>
          </a:xfrm>
        </p:spPr>
        <p:txBody>
          <a:bodyPr/>
          <a:lstStyle/>
          <a:p>
            <a:r>
              <a:rPr lang="cs-CZ" sz="3200" dirty="0" smtClean="0"/>
              <a:t>Testování na školách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650"/>
          </a:xfrm>
        </p:spPr>
        <p:txBody>
          <a:bodyPr/>
          <a:lstStyle/>
          <a:p>
            <a:r>
              <a:rPr lang="cs-CZ" dirty="0" smtClean="0"/>
              <a:t>Jaroslav Šejvl, Jana Zapletalová, Pavel Kabíček</a:t>
            </a:r>
          </a:p>
          <a:p>
            <a:endParaRPr lang="cs-CZ" sz="900" dirty="0" smtClean="0"/>
          </a:p>
          <a:p>
            <a:r>
              <a:rPr lang="cs-CZ" sz="1600" dirty="0" smtClean="0"/>
              <a:t>XVIII. ročník AT konference</a:t>
            </a:r>
          </a:p>
          <a:p>
            <a:r>
              <a:rPr lang="cs-CZ" sz="1600" dirty="0" smtClean="0"/>
              <a:t>CZ.1.07/1.3.00/08.0205 ESF OP VK</a:t>
            </a:r>
          </a:p>
          <a:p>
            <a:endParaRPr lang="cs-CZ" sz="16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nám testování může přinést?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112108"/>
            <a:ext cx="8069262" cy="5042631"/>
          </a:xfrm>
        </p:spPr>
        <p:txBody>
          <a:bodyPr/>
          <a:lstStyle/>
          <a:p>
            <a:r>
              <a:rPr lang="cs-CZ" sz="2800" dirty="0" smtClean="0"/>
              <a:t>Včasné vyhledání faktorů – vznik nemoci/ zhoršení zdravotního stavu/ minimalizace rizik (bezpečnostních, zdravotních, sociálních, </a:t>
            </a:r>
            <a:r>
              <a:rPr lang="cs-CZ" sz="2800" dirty="0" err="1" smtClean="0"/>
              <a:t>prekriminálních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Rozšíření stupňů ochrany bezpečí školy</a:t>
            </a:r>
          </a:p>
          <a:p>
            <a:r>
              <a:rPr lang="cs-CZ" sz="2800" dirty="0" smtClean="0"/>
              <a:t>V důsledku zvýšení nároků na profesionalitu služeb, vede k požadavkům na kvalitu odborné služby školy (školní metodik prevence, školní psycholog, školní speciální pedagog-</a:t>
            </a:r>
            <a:r>
              <a:rPr lang="cs-CZ" sz="2800" dirty="0" err="1" smtClean="0"/>
              <a:t>etoped</a:t>
            </a:r>
            <a:r>
              <a:rPr lang="cs-CZ" sz="2800" dirty="0" smtClean="0"/>
              <a:t>, vedení školy…pedagogové, mistři odborné výchovy…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Písemný souhlas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Nutný a nezbytný předpoklad.</a:t>
            </a:r>
          </a:p>
          <a:p>
            <a:endParaRPr lang="cs-CZ" dirty="0" smtClean="0"/>
          </a:p>
          <a:p>
            <a:r>
              <a:rPr lang="cs-CZ" dirty="0" smtClean="0"/>
              <a:t>U všech osob mladších 18 let.</a:t>
            </a:r>
          </a:p>
          <a:p>
            <a:endParaRPr lang="cs-CZ" dirty="0" smtClean="0"/>
          </a:p>
          <a:p>
            <a:r>
              <a:rPr lang="cs-CZ" dirty="0" smtClean="0"/>
              <a:t>Upozornění i na případná rizika.</a:t>
            </a:r>
          </a:p>
          <a:p>
            <a:endParaRPr lang="cs-CZ" dirty="0" smtClean="0"/>
          </a:p>
          <a:p>
            <a:r>
              <a:rPr lang="cs-CZ" dirty="0" smtClean="0"/>
              <a:t>I tak je nutné podat testovanému úplnou informaci o testování.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Neexistence písemného souhlasu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Není ohrožen život – nelze testovat, pokud se testovaný odmítne testu podrobit.</a:t>
            </a:r>
          </a:p>
          <a:p>
            <a:r>
              <a:rPr lang="cs-CZ" dirty="0" smtClean="0"/>
              <a:t>Pokud je ohrožen život – testuje, resp. úkony provádí lékař (přivolaná RZS), který se řídí zdravotnickými předpisy i v souvislosti s touto službou.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Důvodné podezření a kdo testuje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Takové podezření, kdy jsou vyloučeny všechny další možné příčiny projevujících se příznaků užití návykových látek.</a:t>
            </a:r>
          </a:p>
          <a:p>
            <a:r>
              <a:rPr lang="cs-CZ" dirty="0" smtClean="0"/>
              <a:t>Odborník, který byl speciálně zaškolen pro tento typ práce -absolvent DVPP</a:t>
            </a:r>
          </a:p>
          <a:p>
            <a:r>
              <a:rPr lang="cs-CZ" dirty="0" smtClean="0"/>
              <a:t>Test –vždy pouze orientační.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Pozitivní – (</a:t>
            </a:r>
            <a:r>
              <a:rPr lang="cs-CZ" sz="2800" i="1" dirty="0" smtClean="0"/>
              <a:t>falešná pozitivita</a:t>
            </a:r>
            <a:r>
              <a:rPr lang="cs-CZ" sz="2800" dirty="0" smtClean="0"/>
              <a:t>) seznámit s výsledkem, příp. opakovat,  vyrozumění zákonného zástupce a zopakovat test ve zdravotnickém zařízení. </a:t>
            </a:r>
          </a:p>
          <a:p>
            <a:endParaRPr lang="cs-CZ" sz="2800" dirty="0" smtClean="0"/>
          </a:p>
          <a:p>
            <a:r>
              <a:rPr lang="cs-CZ" sz="2800" dirty="0" smtClean="0"/>
              <a:t>Negativní – (</a:t>
            </a:r>
            <a:r>
              <a:rPr lang="cs-CZ" sz="2800" i="1" dirty="0" smtClean="0"/>
              <a:t>falešná negativita</a:t>
            </a:r>
            <a:r>
              <a:rPr lang="cs-CZ" sz="2800" dirty="0" smtClean="0"/>
              <a:t>) seznámit s výsledkem.</a:t>
            </a:r>
          </a:p>
          <a:p>
            <a:r>
              <a:rPr lang="cs-CZ" sz="2800" dirty="0" smtClean="0"/>
              <a:t>Postup je nutné zaznamenat do protokolu.Vedení dokumentace a způsob jejího uchovávání musí být součástí pravidel a DVPP.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Testování dětí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Odborné lékařské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198605"/>
            <a:ext cx="8069262" cy="4956133"/>
          </a:xfrm>
        </p:spPr>
        <p:txBody>
          <a:bodyPr/>
          <a:lstStyle/>
          <a:p>
            <a:r>
              <a:rPr lang="cs-CZ" dirty="0" smtClean="0"/>
              <a:t>Zdravotnické zařízení, diagnostika lékařem.</a:t>
            </a:r>
          </a:p>
          <a:p>
            <a:endParaRPr lang="cs-CZ" dirty="0" smtClean="0"/>
          </a:p>
          <a:p>
            <a:r>
              <a:rPr lang="cs-CZ" dirty="0" smtClean="0"/>
              <a:t>Odběr tělních tekutin ( krve /moče).</a:t>
            </a:r>
          </a:p>
          <a:p>
            <a:endParaRPr lang="cs-CZ" dirty="0" smtClean="0"/>
          </a:p>
          <a:p>
            <a:r>
              <a:rPr lang="cs-CZ" dirty="0" smtClean="0"/>
              <a:t>Pouze zdravotnický personál.</a:t>
            </a:r>
          </a:p>
          <a:p>
            <a:endParaRPr lang="cs-CZ" dirty="0" smtClean="0"/>
          </a:p>
          <a:p>
            <a:r>
              <a:rPr lang="cs-CZ" dirty="0" smtClean="0"/>
              <a:t>Další péče a případná hospitalizace – rozhodne lékař.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Doprava do a ze zdravotnického zařízení.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Platba za vyšetření.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Písemné podklady.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Předání nezletilého zákonnému zástupci.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Presumpce neviny </a:t>
            </a:r>
            <a:r>
              <a:rPr lang="cs-CZ" dirty="0" err="1" smtClean="0"/>
              <a:t>vs</a:t>
            </a:r>
            <a:r>
              <a:rPr lang="cs-CZ" dirty="0" smtClean="0"/>
              <a:t> presumpce viny.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Soulad s legislativou.</a:t>
            </a:r>
          </a:p>
          <a:p>
            <a:endParaRPr lang="cs-CZ" dirty="0" smtClean="0"/>
          </a:p>
          <a:p>
            <a:r>
              <a:rPr lang="cs-CZ" dirty="0" err="1" smtClean="0"/>
              <a:t>Ultima</a:t>
            </a:r>
            <a:r>
              <a:rPr lang="cs-CZ" dirty="0" smtClean="0"/>
              <a:t> ratio; pouze proškolení pedagogičtí pracovníci.</a:t>
            </a:r>
          </a:p>
          <a:p>
            <a:endParaRPr lang="cs-CZ" dirty="0" smtClean="0"/>
          </a:p>
          <a:p>
            <a:r>
              <a:rPr lang="cs-CZ" dirty="0" smtClean="0"/>
              <a:t>Preventivní a represivní působení.</a:t>
            </a:r>
          </a:p>
          <a:p>
            <a:endParaRPr lang="cs-CZ" dirty="0" smtClean="0"/>
          </a:p>
          <a:p>
            <a:r>
              <a:rPr lang="cs-CZ" dirty="0" smtClean="0"/>
              <a:t>Ochrana dětí a bezpečí školy.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1800" dirty="0" smtClean="0"/>
              <a:t>Vznik této prezentace byl finančně podpořen projektem Tvorba systému modulárního vzdělávání v oblasti prevence sociálně patologických jevů pro pedagogické a poradenské pracovníky škol a školských zařízení na celostátní úrovni CZ.1.07/1.3.00/08.0205 ESF OP VK.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endParaRPr lang="cs-CZ" sz="1800" dirty="0" smtClean="0"/>
          </a:p>
          <a:p>
            <a:pPr algn="ctr">
              <a:buNone/>
            </a:pPr>
            <a:r>
              <a:rPr lang="cs-CZ" sz="1800" dirty="0" smtClean="0"/>
              <a:t>Tento projekt je spolufinancován Evropským sociálním fondem a státním rozpočtem České republiky.</a:t>
            </a:r>
            <a:endParaRPr lang="cs-CZ" sz="1800" dirty="0"/>
          </a:p>
        </p:txBody>
      </p:sp>
      <p:pic>
        <p:nvPicPr>
          <p:cNvPr id="13" name="Obrázek 0" descr="logolinkI_bar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263" y="2683497"/>
            <a:ext cx="8301789" cy="24419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888" y="298450"/>
            <a:ext cx="7272337" cy="504825"/>
          </a:xfrm>
        </p:spPr>
        <p:txBody>
          <a:bodyPr/>
          <a:lstStyle/>
          <a:p>
            <a:r>
              <a:rPr lang="cs-CZ" dirty="0" smtClean="0"/>
              <a:t>Děkujeme za pozornost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 sz="2800" dirty="0" smtClean="0">
              <a:hlinkClick r:id="rId3"/>
            </a:endParaRPr>
          </a:p>
          <a:p>
            <a:pPr algn="ctr">
              <a:buFontTx/>
              <a:buNone/>
            </a:pPr>
            <a:endParaRPr lang="cs-CZ" sz="2800" dirty="0" smtClean="0">
              <a:hlinkClick r:id="rId3"/>
            </a:endParaRPr>
          </a:p>
          <a:p>
            <a:pPr algn="ctr">
              <a:buFontTx/>
              <a:buNone/>
            </a:pPr>
            <a:r>
              <a:rPr lang="cs-CZ" sz="2800" dirty="0" smtClean="0">
                <a:hlinkClick r:id="rId3"/>
              </a:rPr>
              <a:t>zapletalova@</a:t>
            </a:r>
            <a:r>
              <a:rPr lang="cs-CZ" sz="2800" dirty="0" err="1" smtClean="0">
                <a:hlinkClick r:id="rId3"/>
              </a:rPr>
              <a:t>adiktologie.cz</a:t>
            </a:r>
            <a:endParaRPr lang="cs-CZ" sz="2800" dirty="0" smtClean="0">
              <a:hlinkClick r:id="rId3"/>
            </a:endParaRPr>
          </a:p>
          <a:p>
            <a:pPr algn="ctr">
              <a:buFontTx/>
              <a:buNone/>
            </a:pPr>
            <a:endParaRPr lang="cs-CZ" sz="2800" dirty="0" smtClean="0">
              <a:hlinkClick r:id="rId3"/>
            </a:endParaRPr>
          </a:p>
          <a:p>
            <a:pPr algn="ctr">
              <a:buFontTx/>
              <a:buNone/>
            </a:pPr>
            <a:r>
              <a:rPr lang="cs-CZ" sz="2800" dirty="0" smtClean="0">
                <a:hlinkClick r:id="rId3"/>
              </a:rPr>
              <a:t>sejvl@</a:t>
            </a:r>
            <a:r>
              <a:rPr lang="cs-CZ" sz="2800" dirty="0" err="1" smtClean="0">
                <a:hlinkClick r:id="rId3"/>
              </a:rPr>
              <a:t>adiktologie.cz</a:t>
            </a:r>
            <a:endParaRPr lang="cs-CZ" sz="2800" dirty="0" smtClean="0"/>
          </a:p>
        </p:txBody>
      </p:sp>
      <p:sp>
        <p:nvSpPr>
          <p:cNvPr id="819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9.5.2012</a:t>
            </a:r>
            <a:endParaRPr lang="en-US" smtClean="0"/>
          </a:p>
        </p:txBody>
      </p:sp>
      <p:sp>
        <p:nvSpPr>
          <p:cNvPr id="819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6456FC77-B7B6-4EDF-80D6-D583C7FE260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8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 dětí</a:t>
            </a:r>
          </a:p>
        </p:txBody>
      </p:sp>
      <p:pic>
        <p:nvPicPr>
          <p:cNvPr id="8199" name="Picture 4" descr="sponzor lo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27650"/>
            <a:ext cx="86201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projektu VYNSPI</a:t>
            </a:r>
            <a:endParaRPr lang="en-GB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Vznik této prezentace byl finančně podpořen projektem </a:t>
            </a:r>
          </a:p>
          <a:p>
            <a:pPr algn="ctr">
              <a:buNone/>
            </a:pPr>
            <a:r>
              <a:rPr lang="cs-CZ" dirty="0" smtClean="0"/>
              <a:t>Tvorba systému modulárního vzdělávání v oblasti prevence sociálně patologických jevů pro pedagogické a poradenské pracovníky škol a školských zařízení na celostátní úrovni </a:t>
            </a:r>
          </a:p>
          <a:p>
            <a:pPr algn="ctr">
              <a:buNone/>
            </a:pPr>
            <a:r>
              <a:rPr lang="cs-CZ" dirty="0" smtClean="0"/>
              <a:t>CZ.1.07/1.3.00/08.0205 ESF OP VK.</a:t>
            </a:r>
          </a:p>
          <a:p>
            <a:endParaRPr lang="en-GB" dirty="0" smtClean="0"/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9.5.2012</a:t>
            </a:r>
            <a:endParaRPr lang="en-US" smtClean="0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B8821A81-6930-47A2-9CE1-03B339B6D79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4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 dětí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Zvážení základní otázky:</a:t>
            </a:r>
          </a:p>
          <a:p>
            <a:r>
              <a:rPr lang="cs-CZ" dirty="0" smtClean="0"/>
              <a:t>Testovat ano či ne ?</a:t>
            </a:r>
          </a:p>
          <a:p>
            <a:r>
              <a:rPr lang="cs-CZ" dirty="0" smtClean="0"/>
              <a:t>Zvážit důsledky dosavadního stavu- testování bez nastavení pravidel</a:t>
            </a:r>
          </a:p>
          <a:p>
            <a:r>
              <a:rPr lang="cs-CZ" dirty="0" smtClean="0"/>
              <a:t>Doplnit roli testování ve školním prostředí jako možný nástroj, který doplní stupeň bezpečné školy tak, aby byla </a:t>
            </a:r>
            <a:r>
              <a:rPr lang="cs-CZ" b="1" i="1" dirty="0" smtClean="0"/>
              <a:t>respektována</a:t>
            </a:r>
            <a:r>
              <a:rPr lang="cs-CZ" dirty="0" smtClean="0"/>
              <a:t> všechna </a:t>
            </a:r>
            <a:r>
              <a:rPr lang="cs-CZ" b="1" i="1" dirty="0" smtClean="0"/>
              <a:t>pravidla</a:t>
            </a:r>
            <a:r>
              <a:rPr lang="cs-CZ" dirty="0" smtClean="0"/>
              <a:t> a </a:t>
            </a:r>
            <a:r>
              <a:rPr lang="cs-CZ" b="1" i="1" dirty="0" smtClean="0"/>
              <a:t>eliminována případná rizika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Multidisciplinarita</a:t>
            </a:r>
            <a:r>
              <a:rPr lang="cs-CZ" dirty="0" smtClean="0"/>
              <a:t> úkonu – pedagogika, sociální přístup, psychologie, právo, metodika, zdravotnictví, morálka, etika, …</a:t>
            </a:r>
          </a:p>
          <a:p>
            <a:endParaRPr lang="cs-CZ" dirty="0" smtClean="0"/>
          </a:p>
          <a:p>
            <a:r>
              <a:rPr lang="cs-CZ" dirty="0" smtClean="0"/>
              <a:t>Nelze ztotožňovat s právním vztahem: řidič – policista / zaměstnanec – zaměstnavatel x  žák- žáci-škola-rodina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úkol plní testování?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Ultima</a:t>
            </a:r>
            <a:r>
              <a:rPr lang="cs-CZ" dirty="0" smtClean="0"/>
              <a:t> ratio.</a:t>
            </a:r>
          </a:p>
          <a:p>
            <a:endParaRPr lang="cs-CZ" dirty="0" smtClean="0"/>
          </a:p>
          <a:p>
            <a:r>
              <a:rPr lang="cs-CZ" dirty="0" smtClean="0"/>
              <a:t>Nenahrazuje pedagogickou ani preventivní činnost školy a pedagogických pracovníků.</a:t>
            </a:r>
          </a:p>
          <a:p>
            <a:r>
              <a:rPr lang="cs-CZ" dirty="0" smtClean="0"/>
              <a:t>Doplňuje rejstřík postupů školy ve striktně určeném rámci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210963"/>
            <a:ext cx="8069262" cy="5263978"/>
          </a:xfrm>
        </p:spPr>
        <p:txBody>
          <a:bodyPr/>
          <a:lstStyle/>
          <a:p>
            <a:r>
              <a:rPr lang="cs-CZ" dirty="0" smtClean="0"/>
              <a:t>Podstata testování – preventivně – represivní aktivita (</a:t>
            </a:r>
            <a:r>
              <a:rPr lang="cs-CZ" dirty="0" err="1" smtClean="0"/>
              <a:t>ultima</a:t>
            </a:r>
            <a:r>
              <a:rPr lang="cs-CZ" dirty="0" smtClean="0"/>
              <a:t> ratio).</a:t>
            </a:r>
          </a:p>
          <a:p>
            <a:r>
              <a:rPr lang="cs-CZ" dirty="0" smtClean="0"/>
              <a:t>Ochrana zdraví testovaného.</a:t>
            </a:r>
          </a:p>
          <a:p>
            <a:r>
              <a:rPr lang="cs-CZ" dirty="0" smtClean="0"/>
              <a:t>Ochrana před výskytem návykových látek ve školách a školských zařízeních.</a:t>
            </a:r>
          </a:p>
          <a:p>
            <a:r>
              <a:rPr lang="cs-CZ" dirty="0" smtClean="0"/>
              <a:t>Ochrana zdraví u žáků, kteří se připravují pro profese, kde je riziko neslučitelné se životem (práce se stroji, ve výškách, v laboratořích atd.)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nám testování neřekne?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062681"/>
            <a:ext cx="8069262" cy="5449330"/>
          </a:xfrm>
        </p:spPr>
        <p:txBody>
          <a:bodyPr/>
          <a:lstStyle/>
          <a:p>
            <a:r>
              <a:rPr lang="cs-CZ" dirty="0" smtClean="0"/>
              <a:t>Meze testování</a:t>
            </a:r>
          </a:p>
          <a:p>
            <a:r>
              <a:rPr lang="cs-CZ" dirty="0" smtClean="0"/>
              <a:t>Co nelze od testování očekávat?</a:t>
            </a:r>
          </a:p>
          <a:p>
            <a:r>
              <a:rPr lang="cs-CZ" dirty="0" smtClean="0"/>
              <a:t>Míra intoxikace a poškození organismu.</a:t>
            </a:r>
          </a:p>
          <a:p>
            <a:r>
              <a:rPr lang="cs-CZ" dirty="0" smtClean="0"/>
              <a:t>Kvantita, frekvence a další relevantní okolnosti …</a:t>
            </a:r>
          </a:p>
          <a:p>
            <a:r>
              <a:rPr lang="cs-CZ" dirty="0" smtClean="0"/>
              <a:t>Rozlišení stupně závislosti …</a:t>
            </a:r>
          </a:p>
          <a:p>
            <a:r>
              <a:rPr lang="cs-CZ" dirty="0" smtClean="0"/>
              <a:t>Identifikace metabolitů z látek běžně dostupných …</a:t>
            </a:r>
          </a:p>
          <a:p>
            <a:r>
              <a:rPr lang="cs-CZ" dirty="0" smtClean="0"/>
              <a:t>Testování nemůže nahradit lékařskou, specializovanou péči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čeho bychom měli vycházet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713" y="1136823"/>
            <a:ext cx="8069262" cy="5338118"/>
          </a:xfrm>
        </p:spPr>
        <p:txBody>
          <a:bodyPr/>
          <a:lstStyle/>
          <a:p>
            <a:r>
              <a:rPr lang="cs-CZ" sz="2800" dirty="0" smtClean="0"/>
              <a:t>Právní rámec</a:t>
            </a:r>
          </a:p>
          <a:p>
            <a:r>
              <a:rPr lang="cs-CZ" sz="2800" dirty="0" smtClean="0"/>
              <a:t>Souhlas školy a souhlas rodičovské veřejnosti ukotvený ve Školním řádu – úprava testování.</a:t>
            </a:r>
          </a:p>
          <a:p>
            <a:r>
              <a:rPr lang="cs-CZ" sz="2800" dirty="0" smtClean="0"/>
              <a:t>Přítomnost dalších poradenských aktivit školy a vnějších poskytovatelů preventivních služeb v kontextu testování (aby nebylo samoúčelné)</a:t>
            </a:r>
          </a:p>
          <a:p>
            <a:r>
              <a:rPr lang="cs-CZ" sz="2800" dirty="0" smtClean="0"/>
              <a:t>Prokazatelné seznámení všech zúčastněných s pravidly a konsekvencemi.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jako zdravotnická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Služba poskytovaná mimo resort zdravotnictví (ale v návaznosti na jejich služby)</a:t>
            </a:r>
          </a:p>
          <a:p>
            <a:r>
              <a:rPr lang="cs-CZ" dirty="0" smtClean="0"/>
              <a:t>Preventivní péče směřující k diagnostické péči.</a:t>
            </a:r>
          </a:p>
          <a:p>
            <a:r>
              <a:rPr lang="cs-CZ" dirty="0" smtClean="0"/>
              <a:t>Se souhlasem zákonného zástupce (ideálně).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9.5.2012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 dětí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-CZ-final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-cz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CA-CZ-final</Template>
  <TotalTime>112</TotalTime>
  <Words>763</Words>
  <Application>Microsoft Office PowerPoint</Application>
  <PresentationFormat>Předvádění na obrazovce (4:3)</PresentationFormat>
  <Paragraphs>169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CA-CZ-final</vt:lpstr>
      <vt:lpstr>1_CA-cz</vt:lpstr>
      <vt:lpstr>Testování na školách</vt:lpstr>
      <vt:lpstr>Prezentace projektu VYNSPI</vt:lpstr>
      <vt:lpstr>Východiska testování</vt:lpstr>
      <vt:lpstr>Co je testování</vt:lpstr>
      <vt:lpstr>Jaký úkol plní testování?</vt:lpstr>
      <vt:lpstr>Podstata testování</vt:lpstr>
      <vt:lpstr>Co nám testování neřekne?</vt:lpstr>
      <vt:lpstr>Z čeho bychom měli vycházet</vt:lpstr>
      <vt:lpstr>Testování jako zdravotnická služba</vt:lpstr>
      <vt:lpstr>Co nám testování může přinést? </vt:lpstr>
      <vt:lpstr>Písemný souhlas</vt:lpstr>
      <vt:lpstr>Neexistence písemného souhlasu</vt:lpstr>
      <vt:lpstr>Důvodné podezření a kdo testuje</vt:lpstr>
      <vt:lpstr>Výsledek testu</vt:lpstr>
      <vt:lpstr>Odborné lékařské vyšetření</vt:lpstr>
      <vt:lpstr>Další otázky</vt:lpstr>
      <vt:lpstr>Závěr</vt:lpstr>
      <vt:lpstr>Snímek 18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Konopí: droga, hrozba, panacea?</dc:title>
  <dc:creator>user</dc:creator>
  <cp:lastModifiedBy>Jaroslav Šejvl</cp:lastModifiedBy>
  <cp:revision>19</cp:revision>
  <dcterms:created xsi:type="dcterms:W3CDTF">2012-05-02T12:40:37Z</dcterms:created>
  <dcterms:modified xsi:type="dcterms:W3CDTF">2012-05-16T07:20:50Z</dcterms:modified>
</cp:coreProperties>
</file>