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356" r:id="rId3"/>
    <p:sldId id="337" r:id="rId4"/>
    <p:sldId id="347" r:id="rId5"/>
    <p:sldId id="338" r:id="rId6"/>
    <p:sldId id="341" r:id="rId7"/>
    <p:sldId id="360" r:id="rId8"/>
    <p:sldId id="348" r:id="rId9"/>
    <p:sldId id="350" r:id="rId10"/>
    <p:sldId id="351" r:id="rId11"/>
    <p:sldId id="359" r:id="rId12"/>
    <p:sldId id="354" r:id="rId13"/>
    <p:sldId id="355" r:id="rId14"/>
    <p:sldId id="352" r:id="rId15"/>
    <p:sldId id="353" r:id="rId16"/>
    <p:sldId id="358" r:id="rId17"/>
    <p:sldId id="340" r:id="rId18"/>
    <p:sldId id="349" r:id="rId19"/>
  </p:sldIdLst>
  <p:sldSz cx="9144000" cy="6858000" type="screen4x3"/>
  <p:notesSz cx="6797675" cy="9928225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B2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76500" autoAdjust="0"/>
  </p:normalViewPr>
  <p:slideViewPr>
    <p:cSldViewPr snapToGrid="0">
      <p:cViewPr varScale="1">
        <p:scale>
          <a:sx n="69" d="100"/>
          <a:sy n="69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1541DF-E5E4-4BFD-AFD2-6B6E203C9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02662-F24C-465E-BEF4-A6130288AEF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541DF-E5E4-4BFD-AFD2-6B6E203C99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541DF-E5E4-4BFD-AFD2-6B6E203C99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1513" y="2060575"/>
            <a:ext cx="5583237" cy="1470025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07025"/>
            <a:ext cx="8280400" cy="1079500"/>
          </a:xfrm>
        </p:spPr>
        <p:txBody>
          <a:bodyPr/>
          <a:lstStyle>
            <a:lvl1pPr marL="0" indent="0">
              <a:spcBef>
                <a:spcPct val="5000"/>
              </a:spcBef>
              <a:buFontTx/>
              <a:buNone/>
              <a:defRPr sz="2000"/>
            </a:lvl1pPr>
          </a:lstStyle>
          <a:p>
            <a:r>
              <a:rPr lang="en-US"/>
              <a:t>Klepnutím lze upravit styl předlohy podnadpisů.</a:t>
            </a:r>
            <a:endParaRPr lang="cs-CZ"/>
          </a:p>
          <a:p>
            <a:r>
              <a:rPr lang="cs-CZ"/>
              <a:t>Ghgghgh</a:t>
            </a:r>
          </a:p>
          <a:p>
            <a:r>
              <a:rPr lang="cs-CZ"/>
              <a:t>hjhjhhj</a:t>
            </a:r>
          </a:p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30975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A547-9247-42C7-B5D8-0AD8FFC98CBC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7C58E-1DFF-4910-83EC-3C83BC18823C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F974DC61-B354-4C94-80C6-39F7B0303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0688" y="300038"/>
            <a:ext cx="2049462" cy="58547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0713" y="300038"/>
            <a:ext cx="5997575" cy="58547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49C82-6F3E-4F20-BB29-5635D6481DC9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C1E5186C-C229-429E-B896-A66E6721A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343775" cy="503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20713" y="1484313"/>
            <a:ext cx="3957637" cy="46704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484313"/>
            <a:ext cx="3959225" cy="46704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69A31-047C-44FB-B4D0-A7ABB2802E19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53A9362B-B5AE-41BF-AED5-87709CCA3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343775" cy="503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20713" y="1484313"/>
            <a:ext cx="8069262" cy="46704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6946C-C2FB-4CD6-A9F6-90625A15C153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D2AD811C-270E-4E04-8F3F-633430953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C3F3-DB48-4B39-8099-912E0F9DC05B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621FBC2F-1CA0-41B2-9919-A22425DE8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58A2-B52A-4E72-A791-9F5DF8D2B1A6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89700993-63CD-4BAD-8E2E-37F1A51D4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0713" y="1484313"/>
            <a:ext cx="3957637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484313"/>
            <a:ext cx="3959225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F516B-A07E-4B89-A8C4-179F6B739136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5A599F81-80D0-4396-BCAE-D3A42191F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D2B67-BCB3-4D93-8C24-C9F94A685A68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B1570CD1-27C0-4ECE-BE1C-01DDF81AB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81CE-BEB8-4996-B436-2943ACBFD3B9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852D8A1A-214F-4892-814D-7FF452A40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BE8F-1D22-44D0-900B-A587AF1A0A7A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8B5E513E-7E41-4895-AA98-3CA1B9F8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6A29-B17A-4073-8C63-DC6DA0A915A9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29460B7B-4B8A-4E91-A138-FDABDE416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0857-F478-4DC8-AF71-97B91CFD5045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FDFF2887-117A-4CF0-9C90-7335D2803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300038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484313"/>
            <a:ext cx="8069262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2FF01E-AF7D-4B67-BAE7-6609D01BDEF3}" type="datetime3">
              <a:rPr lang="cs-CZ"/>
              <a:pPr>
                <a:defRPr/>
              </a:pPr>
              <a:t>14/4/11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strana </a:t>
            </a:r>
            <a:fld id="{43F3CB91-7A14-46CA-A476-E3F22991A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 b="1"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iroslav.charvat@upol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maierovaeva@seznam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17809" y="2237957"/>
            <a:ext cx="6800850" cy="1571625"/>
          </a:xfrm>
        </p:spPr>
        <p:txBody>
          <a:bodyPr/>
          <a:lstStyle/>
          <a:p>
            <a:pPr eaLnBrk="1" hangingPunct="1"/>
            <a:r>
              <a:rPr lang="cs-CZ" sz="4000" b="0" dirty="0" smtClean="0"/>
              <a:t>Selektivní a indikovaná prevence v ČR </a:t>
            </a:r>
            <a:br>
              <a:rPr lang="cs-CZ" sz="4000" b="0" dirty="0" smtClean="0"/>
            </a:br>
            <a:r>
              <a:rPr lang="cs-CZ" sz="4000" b="0" dirty="0" smtClean="0"/>
              <a:t>– příklad z praxe: „Preventure“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775" y="5375860"/>
            <a:ext cx="8912225" cy="1150937"/>
          </a:xfrm>
        </p:spPr>
        <p:txBody>
          <a:bodyPr/>
          <a:lstStyle/>
          <a:p>
            <a:r>
              <a:rPr lang="cs-CZ" sz="3200" dirty="0" smtClean="0"/>
              <a:t>Charvát, M., </a:t>
            </a:r>
            <a:r>
              <a:rPr lang="cs-CZ" sz="3200" dirty="0" err="1" smtClean="0"/>
              <a:t>Maierová</a:t>
            </a:r>
            <a:r>
              <a:rPr lang="cs-CZ" sz="3200" dirty="0" smtClean="0"/>
              <a:t>, E., Šťastná, L., </a:t>
            </a:r>
            <a:br>
              <a:rPr lang="cs-CZ" sz="3200" dirty="0" smtClean="0"/>
            </a:br>
            <a:r>
              <a:rPr lang="cs-CZ" sz="3200" dirty="0" err="1" smtClean="0"/>
              <a:t>Endrödiová</a:t>
            </a:r>
            <a:r>
              <a:rPr lang="cs-CZ" sz="3200" dirty="0" smtClean="0"/>
              <a:t>, E., Miovský, M.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„Preventure“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588" y="1155033"/>
            <a:ext cx="8919411" cy="5374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Metodický manuál pro lektora (psychologa, </a:t>
            </a:r>
            <a:r>
              <a:rPr lang="cs-CZ" sz="2600" dirty="0" err="1" smtClean="0"/>
              <a:t>etopeda</a:t>
            </a:r>
            <a:r>
              <a:rPr lang="cs-CZ" sz="2600" dirty="0" smtClean="0"/>
              <a:t>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Ilustrované barevné sešity pro studenty (36 stran)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Systém školení lektorů (sledujte stánky </a:t>
            </a:r>
            <a:r>
              <a:rPr lang="cs-CZ" sz="2600" dirty="0" err="1" smtClean="0"/>
              <a:t>adiktolog.cz</a:t>
            </a:r>
            <a:r>
              <a:rPr lang="cs-CZ" sz="26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Na osobnostní faktory zaměřená </a:t>
            </a:r>
            <a:r>
              <a:rPr lang="cs-CZ" sz="2600" dirty="0" smtClean="0"/>
              <a:t>intervence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Práce ve skupinkách o 2 až 7 lidech</a:t>
            </a:r>
            <a:r>
              <a:rPr lang="cs-CZ" sz="2800" dirty="0" smtClean="0"/>
              <a:t>.</a:t>
            </a:r>
            <a:endParaRPr lang="cs-CZ" sz="26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sz="2600" b="1" dirty="0" smtClean="0"/>
              <a:t/>
            </a:r>
            <a:br>
              <a:rPr lang="cs-CZ" sz="2600" b="1" dirty="0" smtClean="0"/>
            </a:br>
            <a:r>
              <a:rPr lang="cs-CZ" sz="2600" b="1" dirty="0" smtClean="0"/>
              <a:t>4 škály</a:t>
            </a:r>
            <a:r>
              <a:rPr lang="cs-CZ" sz="2600" dirty="0" smtClean="0"/>
              <a:t> &lt;&gt; </a:t>
            </a:r>
            <a:r>
              <a:rPr lang="cs-CZ" sz="2600" b="1" dirty="0" smtClean="0"/>
              <a:t>4 sešity</a:t>
            </a:r>
            <a:endParaRPr lang="cs-CZ" sz="2600" i="1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>
                <a:solidFill>
                  <a:srgbClr val="C00000"/>
                </a:solidFill>
              </a:rPr>
              <a:t>- Přecitlivělost (</a:t>
            </a:r>
            <a:r>
              <a:rPr lang="cs-CZ" sz="2600" dirty="0" err="1" smtClean="0">
                <a:solidFill>
                  <a:srgbClr val="C00000"/>
                </a:solidFill>
              </a:rPr>
              <a:t>Anxiety</a:t>
            </a:r>
            <a:r>
              <a:rPr lang="cs-CZ" sz="2600" dirty="0" smtClean="0">
                <a:solidFill>
                  <a:srgbClr val="C00000"/>
                </a:solidFill>
              </a:rPr>
              <a:t> sensitivity)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>
                <a:solidFill>
                  <a:srgbClr val="C00000"/>
                </a:solidFill>
              </a:rPr>
              <a:t>- Vyhledávání vzrušení (</a:t>
            </a:r>
            <a:r>
              <a:rPr lang="cs-CZ" sz="2600" dirty="0" err="1" smtClean="0">
                <a:solidFill>
                  <a:srgbClr val="C00000"/>
                </a:solidFill>
              </a:rPr>
              <a:t>Sensation</a:t>
            </a:r>
            <a:r>
              <a:rPr lang="cs-CZ" sz="2600" dirty="0" smtClean="0">
                <a:solidFill>
                  <a:srgbClr val="C00000"/>
                </a:solidFill>
              </a:rPr>
              <a:t> </a:t>
            </a:r>
            <a:r>
              <a:rPr lang="cs-CZ" sz="2600" dirty="0" err="1" smtClean="0">
                <a:solidFill>
                  <a:srgbClr val="C00000"/>
                </a:solidFill>
              </a:rPr>
              <a:t>seeking</a:t>
            </a:r>
            <a:r>
              <a:rPr lang="cs-CZ" sz="2600" dirty="0" smtClean="0">
                <a:solidFill>
                  <a:srgbClr val="C00000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>
                <a:solidFill>
                  <a:srgbClr val="C00000"/>
                </a:solidFill>
              </a:rPr>
              <a:t>- Negativní myšlení / Beznadějnost (</a:t>
            </a:r>
            <a:r>
              <a:rPr lang="cs-CZ" sz="2600" dirty="0" err="1" smtClean="0">
                <a:solidFill>
                  <a:srgbClr val="C00000"/>
                </a:solidFill>
              </a:rPr>
              <a:t>Hopelessness</a:t>
            </a:r>
            <a:r>
              <a:rPr lang="cs-CZ" sz="2600" dirty="0" smtClean="0">
                <a:solidFill>
                  <a:srgbClr val="C00000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>
                <a:solidFill>
                  <a:srgbClr val="C00000"/>
                </a:solidFill>
              </a:rPr>
              <a:t>- Impulzivita (</a:t>
            </a:r>
            <a:r>
              <a:rPr lang="cs-CZ" sz="2600" dirty="0" err="1" smtClean="0">
                <a:solidFill>
                  <a:srgbClr val="C00000"/>
                </a:solidFill>
              </a:rPr>
              <a:t>Impulsivity</a:t>
            </a:r>
            <a:r>
              <a:rPr lang="cs-CZ" sz="2600" dirty="0" smtClean="0">
                <a:solidFill>
                  <a:srgbClr val="C00000"/>
                </a:solidFill>
              </a:rPr>
              <a:t>)</a:t>
            </a:r>
            <a:endParaRPr lang="cs-CZ" sz="2600" dirty="0" smtClean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 SURPS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1108365"/>
            <a:ext cx="8437418" cy="5278580"/>
          </a:xfrm>
        </p:spPr>
        <p:txBody>
          <a:bodyPr/>
          <a:lstStyle/>
          <a:p>
            <a:pPr lvl="0">
              <a:buNone/>
            </a:pPr>
            <a:r>
              <a:rPr lang="cs-CZ" dirty="0" smtClean="0"/>
              <a:t>Postaveno na specifickém profilu jedince dle </a:t>
            </a:r>
            <a:r>
              <a:rPr lang="cs-CZ" dirty="0" err="1" smtClean="0"/>
              <a:t>screeningového</a:t>
            </a:r>
            <a:r>
              <a:rPr lang="cs-CZ" dirty="0" smtClean="0"/>
              <a:t> </a:t>
            </a:r>
            <a:r>
              <a:rPr lang="cs-CZ" dirty="0" smtClean="0"/>
              <a:t>dotazníku SURPS</a:t>
            </a:r>
            <a:r>
              <a:rPr lang="cs-CZ" b="1" dirty="0" smtClean="0"/>
              <a:t> 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Screeningové šetření pomocí diagnostické metody Substance Use Risk Profile </a:t>
            </a:r>
            <a:r>
              <a:rPr lang="cs-CZ" dirty="0" err="1" smtClean="0"/>
              <a:t>Scale</a:t>
            </a:r>
            <a:r>
              <a:rPr lang="cs-CZ" dirty="0" smtClean="0"/>
              <a:t> (SURPS), 23 otázek, 4 škály = 4 sešity, standardizace (Dolejš, 2010),</a:t>
            </a:r>
          </a:p>
          <a:p>
            <a:pPr lvl="0">
              <a:buNone/>
            </a:pPr>
            <a:r>
              <a:rPr lang="cs-CZ" dirty="0" smtClean="0"/>
              <a:t>Program Preventure </a:t>
            </a:r>
            <a:r>
              <a:rPr lang="cs-CZ" dirty="0" smtClean="0"/>
              <a:t>je </a:t>
            </a:r>
            <a:r>
              <a:rPr lang="cs-CZ" dirty="0" smtClean="0"/>
              <a:t>nabídnut </a:t>
            </a:r>
            <a:r>
              <a:rPr lang="cs-CZ" dirty="0" smtClean="0"/>
              <a:t>těm jedincům, kteří skórují výše </a:t>
            </a:r>
            <a:r>
              <a:rPr lang="cs-CZ" dirty="0" smtClean="0"/>
              <a:t>jak1SD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cca </a:t>
            </a:r>
            <a:r>
              <a:rPr lang="cs-CZ" dirty="0" smtClean="0"/>
              <a:t>10 až 15% žáků)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Calibri" pitchFamily="34" charset="0"/>
              </a:rPr>
              <a:t>Krátká </a:t>
            </a:r>
            <a:r>
              <a:rPr lang="cs-CZ" dirty="0" smtClean="0">
                <a:latin typeface="Calibri" pitchFamily="34" charset="0"/>
              </a:rPr>
              <a:t>intervence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5 </a:t>
            </a:r>
            <a:r>
              <a:rPr lang="cs-CZ" dirty="0" smtClean="0">
                <a:latin typeface="Calibri" pitchFamily="34" charset="0"/>
              </a:rPr>
              <a:t>x 45 minut, </a:t>
            </a:r>
            <a:r>
              <a:rPr lang="cs-CZ" dirty="0" smtClean="0">
                <a:latin typeface="Calibri" pitchFamily="34" charset="0"/>
              </a:rPr>
              <a:t>2 </a:t>
            </a:r>
            <a:r>
              <a:rPr lang="cs-CZ" dirty="0" smtClean="0">
                <a:latin typeface="Calibri" pitchFamily="34" charset="0"/>
              </a:rPr>
              <a:t>a</a:t>
            </a:r>
            <a:r>
              <a:rPr lang="cs-CZ" dirty="0" smtClean="0">
                <a:latin typeface="Calibri" pitchFamily="34" charset="0"/>
              </a:rPr>
              <a:t>ž 3 setkání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KBT </a:t>
            </a:r>
            <a:r>
              <a:rPr lang="cs-CZ" dirty="0" smtClean="0">
                <a:latin typeface="Calibri" pitchFamily="34" charset="0"/>
              </a:rPr>
              <a:t>techniky, motivační rozhovory, edukace</a:t>
            </a:r>
          </a:p>
          <a:p>
            <a:r>
              <a:rPr lang="cs-CZ" dirty="0" smtClean="0">
                <a:latin typeface="Calibri" pitchFamily="34" charset="0"/>
              </a:rPr>
              <a:t>	Psycho-edukační komponenta</a:t>
            </a:r>
          </a:p>
          <a:p>
            <a:r>
              <a:rPr lang="cs-CZ" dirty="0" smtClean="0">
                <a:latin typeface="Calibri" pitchFamily="34" charset="0"/>
              </a:rPr>
              <a:t>	Behaviorální komponenta</a:t>
            </a:r>
          </a:p>
          <a:p>
            <a:r>
              <a:rPr lang="cs-CZ" dirty="0" smtClean="0">
                <a:latin typeface="Calibri" pitchFamily="34" charset="0"/>
              </a:rPr>
              <a:t>	Kognitivní komponenta</a:t>
            </a:r>
          </a:p>
          <a:p>
            <a:r>
              <a:rPr lang="cs-CZ" dirty="0" smtClean="0">
                <a:latin typeface="Calibri" pitchFamily="34" charset="0"/>
              </a:rPr>
              <a:t>	Kognitivně-behaviorální </a:t>
            </a:r>
            <a:r>
              <a:rPr lang="cs-CZ" dirty="0" smtClean="0">
                <a:latin typeface="Calibri" pitchFamily="34" charset="0"/>
              </a:rPr>
              <a:t>komponenta</a:t>
            </a:r>
            <a:endParaRPr lang="cs-CZ" dirty="0" smtClean="0">
              <a:latin typeface="Calibri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„Preventure“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latin typeface="Calibri" pitchFamily="34" charset="0"/>
              </a:rPr>
              <a:t>Přecitlivělost</a:t>
            </a:r>
            <a:r>
              <a:rPr lang="cs-CZ" dirty="0" smtClean="0">
                <a:latin typeface="Calibri" pitchFamily="34" charset="0"/>
              </a:rPr>
              <a:t>: </a:t>
            </a:r>
            <a:r>
              <a:rPr lang="cs-CZ" dirty="0" err="1" smtClean="0">
                <a:latin typeface="Calibri" pitchFamily="34" charset="0"/>
              </a:rPr>
              <a:t>d</a:t>
            </a:r>
            <a:r>
              <a:rPr lang="cs-CZ" dirty="0" err="1" smtClean="0">
                <a:latin typeface="Calibri" pitchFamily="34" charset="0"/>
              </a:rPr>
              <a:t>ekatastrofizace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a </a:t>
            </a:r>
            <a:r>
              <a:rPr lang="cs-CZ" dirty="0" smtClean="0">
                <a:latin typeface="Calibri" pitchFamily="34" charset="0"/>
              </a:rPr>
              <a:t>vystavování</a:t>
            </a:r>
            <a:endParaRPr lang="cs-CZ" dirty="0" smtClean="0">
              <a:latin typeface="Calibri" pitchFamily="34" charset="0"/>
            </a:endParaRPr>
          </a:p>
          <a:p>
            <a:r>
              <a:rPr lang="cs-CZ" u="sng" dirty="0" smtClean="0">
                <a:latin typeface="Calibri" pitchFamily="34" charset="0"/>
              </a:rPr>
              <a:t>Negativní </a:t>
            </a:r>
            <a:r>
              <a:rPr lang="cs-CZ" u="sng" dirty="0" smtClean="0">
                <a:latin typeface="Calibri" pitchFamily="34" charset="0"/>
              </a:rPr>
              <a:t>myšlení / </a:t>
            </a:r>
            <a:r>
              <a:rPr lang="cs-CZ" u="sng" dirty="0" smtClean="0">
                <a:latin typeface="Calibri" pitchFamily="34" charset="0"/>
              </a:rPr>
              <a:t>Beznadějnost:</a:t>
            </a:r>
            <a:br>
              <a:rPr lang="cs-CZ" u="sng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Práce </a:t>
            </a:r>
            <a:r>
              <a:rPr lang="cs-CZ" dirty="0" smtClean="0">
                <a:latin typeface="Calibri" pitchFamily="34" charset="0"/>
              </a:rPr>
              <a:t>s automatickými negativními </a:t>
            </a:r>
            <a:r>
              <a:rPr lang="cs-CZ" dirty="0" smtClean="0">
                <a:latin typeface="Calibri" pitchFamily="34" charset="0"/>
              </a:rPr>
              <a:t>myšlenkami</a:t>
            </a:r>
            <a:endParaRPr lang="cs-CZ" dirty="0" smtClean="0">
              <a:latin typeface="Calibri" pitchFamily="34" charset="0"/>
            </a:endParaRPr>
          </a:p>
          <a:p>
            <a:r>
              <a:rPr lang="cs-CZ" u="sng" dirty="0" smtClean="0">
                <a:latin typeface="Calibri" pitchFamily="34" charset="0"/>
              </a:rPr>
              <a:t>Impulzivita:</a:t>
            </a: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“zastav </a:t>
            </a:r>
            <a:r>
              <a:rPr lang="cs-CZ" dirty="0" smtClean="0">
                <a:latin typeface="Calibri" pitchFamily="34" charset="0"/>
              </a:rPr>
              <a:t>se”, “soustřeď se ”, “vyber si</a:t>
            </a:r>
            <a:r>
              <a:rPr lang="cs-CZ" dirty="0" smtClean="0">
                <a:latin typeface="Calibri" pitchFamily="34" charset="0"/>
              </a:rPr>
              <a:t>”</a:t>
            </a:r>
            <a:endParaRPr lang="cs-CZ" dirty="0" smtClean="0">
              <a:latin typeface="Calibri" pitchFamily="34" charset="0"/>
            </a:endParaRPr>
          </a:p>
          <a:p>
            <a:r>
              <a:rPr lang="cs-CZ" u="sng" dirty="0" smtClean="0">
                <a:latin typeface="Calibri" pitchFamily="34" charset="0"/>
              </a:rPr>
              <a:t>Vyhledávání vzrušení:</a:t>
            </a: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p</a:t>
            </a:r>
            <a:r>
              <a:rPr lang="cs-CZ" dirty="0" smtClean="0">
                <a:latin typeface="Calibri" pitchFamily="34" charset="0"/>
              </a:rPr>
              <a:t>ráce </a:t>
            </a:r>
            <a:r>
              <a:rPr lang="cs-CZ" dirty="0" smtClean="0">
                <a:latin typeface="Calibri" pitchFamily="34" charset="0"/>
              </a:rPr>
              <a:t>s nudou a </a:t>
            </a:r>
            <a:r>
              <a:rPr lang="cs-CZ" dirty="0" smtClean="0">
                <a:latin typeface="Calibri" pitchFamily="34" charset="0"/>
              </a:rPr>
              <a:t>potřebou </a:t>
            </a:r>
            <a:r>
              <a:rPr lang="cs-CZ" dirty="0" smtClean="0">
                <a:latin typeface="Calibri" pitchFamily="34" charset="0"/>
              </a:rPr>
              <a:t>stimulace…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„Preventure“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010" y="1108364"/>
            <a:ext cx="8454189" cy="5260351"/>
          </a:xfrm>
        </p:spPr>
        <p:txBody>
          <a:bodyPr/>
          <a:lstStyle/>
          <a:p>
            <a:pPr lvl="0"/>
            <a:r>
              <a:rPr lang="cs-CZ" dirty="0" smtClean="0"/>
              <a:t>Snímání SURPS (nutné souhlasy), problematika nálepkování</a:t>
            </a:r>
          </a:p>
          <a:p>
            <a:pPr lvl="0"/>
            <a:r>
              <a:rPr lang="cs-CZ" dirty="0" smtClean="0"/>
              <a:t>Dotazník SURPS se zdá být funkční v zachycení děti, kteří nespadají do průměru třídy,</a:t>
            </a:r>
          </a:p>
          <a:p>
            <a:r>
              <a:rPr lang="cs-CZ" dirty="0" smtClean="0"/>
              <a:t>Proběhly pilotní sezení s žáky ve třech ZŠ, které zachytil dotazník SURPS,</a:t>
            </a:r>
          </a:p>
          <a:p>
            <a:pPr lvl="0"/>
            <a:r>
              <a:rPr lang="cs-CZ" dirty="0" smtClean="0"/>
              <a:t>Velkou výhodou se jeví spolupráce se školním psychologem,</a:t>
            </a:r>
          </a:p>
          <a:p>
            <a:pPr lvl="0"/>
            <a:r>
              <a:rPr lang="cs-CZ" dirty="0" smtClean="0"/>
              <a:t>Není to dynamická metoda (je to práce)</a:t>
            </a:r>
          </a:p>
          <a:p>
            <a:pPr lv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Rozdíly v přístupu k vedení skupin dle rizikového faktoru</a:t>
            </a:r>
          </a:p>
          <a:p>
            <a:pPr lvl="0"/>
            <a:r>
              <a:rPr lang="cs-CZ" dirty="0" smtClean="0"/>
              <a:t>Velký rozdíl ve věku…</a:t>
            </a:r>
          </a:p>
          <a:p>
            <a:pPr lvl="0"/>
            <a:r>
              <a:rPr lang="cs-CZ" dirty="0" smtClean="0"/>
              <a:t>Pozitivní ohlasy od dětí, které absolvovaly intervenci (</a:t>
            </a:r>
            <a:r>
              <a:rPr lang="cs-CZ" dirty="0" err="1" smtClean="0"/>
              <a:t>debriefing</a:t>
            </a:r>
            <a:r>
              <a:rPr lang="cs-CZ" dirty="0" smtClean="0"/>
              <a:t>, </a:t>
            </a:r>
            <a:r>
              <a:rPr lang="cs-CZ" dirty="0" err="1" smtClean="0"/>
              <a:t>fokusní</a:t>
            </a:r>
            <a:r>
              <a:rPr lang="cs-CZ" dirty="0" smtClean="0"/>
              <a:t> skupiny po celkové intervenci)</a:t>
            </a:r>
          </a:p>
          <a:p>
            <a:pPr lvl="0"/>
            <a:r>
              <a:rPr lang="cs-CZ" dirty="0" smtClean="0"/>
              <a:t>Co se zbytkem třídy?</a:t>
            </a:r>
          </a:p>
          <a:p>
            <a:pPr lvl="0"/>
            <a:r>
              <a:rPr lang="cs-CZ" dirty="0" smtClean="0"/>
              <a:t>Na základě pilotních sezení došlo k další úpravě a přizpůsobení metodiky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do blízké budoucnosti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Nová edice tištěných materiálů (finální podoba po pilotním ověření)</a:t>
            </a:r>
          </a:p>
          <a:p>
            <a:pPr lvl="0">
              <a:buNone/>
            </a:pPr>
            <a:r>
              <a:rPr lang="cs-CZ" dirty="0" smtClean="0"/>
              <a:t>P</a:t>
            </a:r>
            <a:r>
              <a:rPr lang="cs-CZ" dirty="0" smtClean="0"/>
              <a:t>robíhají </a:t>
            </a:r>
            <a:r>
              <a:rPr lang="cs-CZ" dirty="0" smtClean="0"/>
              <a:t>přípravy ke </a:t>
            </a:r>
            <a:r>
              <a:rPr lang="cs-CZ" dirty="0" smtClean="0"/>
              <a:t>kvazi-experimentálnímu </a:t>
            </a:r>
            <a:r>
              <a:rPr lang="cs-CZ" dirty="0" smtClean="0"/>
              <a:t>ověření účinnosti intervence </a:t>
            </a:r>
            <a:r>
              <a:rPr lang="cs-CZ" dirty="0" smtClean="0"/>
              <a:t>Preventure</a:t>
            </a:r>
          </a:p>
          <a:p>
            <a:pPr lvl="0">
              <a:buNone/>
            </a:pPr>
            <a:r>
              <a:rPr lang="cs-CZ" dirty="0" smtClean="0"/>
              <a:t>Plánované kurzy Preventure pro školní psychology (</a:t>
            </a:r>
            <a:r>
              <a:rPr lang="cs-CZ" dirty="0" err="1" smtClean="0"/>
              <a:t>etopedy</a:t>
            </a:r>
            <a:r>
              <a:rPr lang="cs-CZ" dirty="0" smtClean="0"/>
              <a:t>…)</a:t>
            </a: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26" y="1219200"/>
            <a:ext cx="8337049" cy="5197641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Černý, M. (2010) Základní úrovně provádění primární prevence. In: Miovský, M. </a:t>
            </a:r>
            <a:r>
              <a:rPr lang="cs-CZ" sz="1800" dirty="0" err="1" smtClean="0"/>
              <a:t>et</a:t>
            </a:r>
            <a:r>
              <a:rPr lang="cs-CZ" sz="1800" dirty="0" smtClean="0"/>
              <a:t> </a:t>
            </a:r>
            <a:r>
              <a:rPr lang="cs-CZ" sz="1800" dirty="0" err="1" smtClean="0"/>
              <a:t>al</a:t>
            </a:r>
            <a:r>
              <a:rPr lang="cs-CZ" sz="1800" dirty="0" smtClean="0"/>
              <a:t>. (</a:t>
            </a:r>
            <a:r>
              <a:rPr lang="cs-CZ" sz="1800" dirty="0" err="1" smtClean="0"/>
              <a:t>Eds</a:t>
            </a:r>
            <a:r>
              <a:rPr lang="cs-CZ" sz="1800" dirty="0" smtClean="0"/>
              <a:t>). Primární prevence rizikového chování ve školství. Praha, Tišnov: CA FN a 1LF UK, Sdružení SCAN. </a:t>
            </a:r>
            <a:endParaRPr lang="cs-CZ" sz="1800" dirty="0" smtClean="0"/>
          </a:p>
          <a:p>
            <a:pPr>
              <a:buNone/>
            </a:pPr>
            <a:r>
              <a:rPr lang="en-US" sz="1800" dirty="0" smtClean="0"/>
              <a:t>Miovský, M., </a:t>
            </a:r>
            <a:r>
              <a:rPr lang="en-US" sz="1800" dirty="0" err="1" smtClean="0"/>
              <a:t>Skácelová</a:t>
            </a:r>
            <a:r>
              <a:rPr lang="en-US" sz="1800" dirty="0" smtClean="0"/>
              <a:t>, L. </a:t>
            </a:r>
            <a:r>
              <a:rPr lang="en-US" sz="1800" dirty="0" err="1" smtClean="0"/>
              <a:t>Zapletalová</a:t>
            </a:r>
            <a:r>
              <a:rPr lang="en-US" sz="1800" dirty="0" smtClean="0"/>
              <a:t>, J., &amp; </a:t>
            </a:r>
            <a:r>
              <a:rPr lang="en-US" sz="1800" dirty="0" err="1" smtClean="0"/>
              <a:t>Novák</a:t>
            </a:r>
            <a:r>
              <a:rPr lang="en-US" sz="1800" dirty="0" smtClean="0"/>
              <a:t>, P. (2010). </a:t>
            </a:r>
            <a:r>
              <a:rPr lang="en-US" sz="1800" i="1" dirty="0" err="1" smtClean="0"/>
              <a:t>Primární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prevence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rizikového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chování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školství</a:t>
            </a:r>
            <a:r>
              <a:rPr lang="en-US" sz="1800" i="1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 smtClean="0"/>
              <a:t>Praha</a:t>
            </a:r>
            <a:r>
              <a:rPr lang="en-US" sz="1800" dirty="0" smtClean="0"/>
              <a:t>: </a:t>
            </a:r>
            <a:r>
              <a:rPr lang="en-US" sz="1800" dirty="0" err="1" smtClean="0"/>
              <a:t>Sdružení</a:t>
            </a:r>
            <a:r>
              <a:rPr lang="en-US" sz="1800" dirty="0" smtClean="0"/>
              <a:t> SCAN, </a:t>
            </a:r>
            <a:r>
              <a:rPr lang="cs-CZ" sz="1800" dirty="0" smtClean="0"/>
              <a:t>Univerzita Karlova v Praze &amp; </a:t>
            </a:r>
            <a:r>
              <a:rPr lang="cs-CZ" sz="1800" dirty="0" err="1" smtClean="0"/>
              <a:t>Togga</a:t>
            </a:r>
            <a:r>
              <a:rPr lang="cs-CZ" sz="1800" dirty="0" smtClean="0"/>
              <a:t>..</a:t>
            </a:r>
          </a:p>
          <a:p>
            <a:pPr>
              <a:buNone/>
            </a:pPr>
            <a:r>
              <a:rPr lang="cs-CZ" sz="1800" dirty="0" smtClean="0"/>
              <a:t>Dolejš</a:t>
            </a:r>
            <a:r>
              <a:rPr lang="en-GB" sz="1800" dirty="0" smtClean="0"/>
              <a:t>, M. (2010</a:t>
            </a:r>
            <a:r>
              <a:rPr lang="en-GB" sz="1800" i="1" dirty="0" smtClean="0"/>
              <a:t>).</a:t>
            </a:r>
            <a:r>
              <a:rPr lang="cs-CZ" sz="1800" i="1" dirty="0" smtClean="0"/>
              <a:t> Efektivní včasná diagnostika rizikového chování u adolescentů. </a:t>
            </a:r>
            <a:r>
              <a:rPr lang="cs-CZ" sz="1800" dirty="0" smtClean="0"/>
              <a:t>Olomouc: Univerzita Palackého v Olomouci</a:t>
            </a:r>
            <a:r>
              <a:rPr lang="cs-CZ" sz="1800" dirty="0" smtClean="0"/>
              <a:t>.</a:t>
            </a:r>
          </a:p>
          <a:p>
            <a:pPr>
              <a:buNone/>
            </a:pPr>
            <a:r>
              <a:rPr lang="cs-CZ" sz="1800" dirty="0" err="1" smtClean="0"/>
              <a:t>Woicik</a:t>
            </a:r>
            <a:r>
              <a:rPr lang="cs-CZ" sz="1800" dirty="0" smtClean="0"/>
              <a:t>, P. A, Stewart, H. S, </a:t>
            </a:r>
            <a:r>
              <a:rPr lang="cs-CZ" sz="1800" dirty="0" err="1" smtClean="0"/>
              <a:t>Pihl</a:t>
            </a:r>
            <a:r>
              <a:rPr lang="cs-CZ" sz="1800" dirty="0" smtClean="0"/>
              <a:t>, O. R, &amp; </a:t>
            </a:r>
            <a:r>
              <a:rPr lang="cs-CZ" sz="1800" dirty="0" err="1" smtClean="0"/>
              <a:t>Conrod</a:t>
            </a:r>
            <a:r>
              <a:rPr lang="cs-CZ" sz="1800" dirty="0" smtClean="0"/>
              <a:t>, P. J. (2009). </a:t>
            </a:r>
            <a:r>
              <a:rPr lang="cs-CZ" sz="1800" dirty="0" err="1" smtClean="0"/>
              <a:t>The</a:t>
            </a:r>
            <a:r>
              <a:rPr lang="cs-CZ" sz="1800" dirty="0" smtClean="0"/>
              <a:t> substance use risk profile </a:t>
            </a:r>
            <a:r>
              <a:rPr lang="cs-CZ" sz="1800" dirty="0" err="1" smtClean="0"/>
              <a:t>scale</a:t>
            </a:r>
            <a:r>
              <a:rPr lang="cs-CZ" sz="1800" dirty="0" smtClean="0"/>
              <a:t>: A </a:t>
            </a:r>
            <a:r>
              <a:rPr lang="cs-CZ" sz="1800" dirty="0" err="1" smtClean="0"/>
              <a:t>scale</a:t>
            </a:r>
            <a:r>
              <a:rPr lang="cs-CZ" sz="1800" dirty="0" smtClean="0"/>
              <a:t> </a:t>
            </a:r>
            <a:r>
              <a:rPr lang="cs-CZ" sz="1800" dirty="0" err="1" smtClean="0"/>
              <a:t>measuring</a:t>
            </a:r>
            <a:r>
              <a:rPr lang="cs-CZ" sz="1800" dirty="0" smtClean="0"/>
              <a:t> </a:t>
            </a:r>
            <a:r>
              <a:rPr lang="cs-CZ" sz="1800" dirty="0" err="1" smtClean="0"/>
              <a:t>traits</a:t>
            </a:r>
            <a:r>
              <a:rPr lang="cs-CZ" sz="1800" dirty="0" smtClean="0"/>
              <a:t> </a:t>
            </a:r>
            <a:r>
              <a:rPr lang="cs-CZ" sz="1800" dirty="0" err="1" smtClean="0"/>
              <a:t>linked</a:t>
            </a:r>
            <a:r>
              <a:rPr lang="cs-CZ" sz="1800" dirty="0" smtClean="0"/>
              <a:t> to </a:t>
            </a:r>
            <a:r>
              <a:rPr lang="cs-CZ" sz="1800" dirty="0" err="1" smtClean="0"/>
              <a:t>reinforcement</a:t>
            </a:r>
            <a:r>
              <a:rPr lang="cs-CZ" sz="1800" dirty="0" smtClean="0"/>
              <a:t> – </a:t>
            </a:r>
            <a:r>
              <a:rPr lang="cs-CZ" sz="1800" dirty="0" err="1" smtClean="0"/>
              <a:t>specific</a:t>
            </a:r>
            <a:r>
              <a:rPr lang="cs-CZ" sz="1800" dirty="0" smtClean="0"/>
              <a:t> substance use </a:t>
            </a:r>
            <a:r>
              <a:rPr lang="cs-CZ" sz="1800" dirty="0" err="1" smtClean="0"/>
              <a:t>profiles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Addictive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Behaviors</a:t>
            </a:r>
            <a:r>
              <a:rPr lang="cs-CZ" sz="1800" dirty="0" smtClean="0"/>
              <a:t>, 34, 1042 – 1055.</a:t>
            </a:r>
          </a:p>
          <a:p>
            <a:pPr>
              <a:buNone/>
            </a:pPr>
            <a:r>
              <a:rPr lang="en-US" sz="1800" dirty="0" err="1" smtClean="0"/>
              <a:t>Conrod</a:t>
            </a:r>
            <a:r>
              <a:rPr lang="en-US" sz="1800" dirty="0" smtClean="0"/>
              <a:t>, P., Stewart, S., </a:t>
            </a:r>
            <a:r>
              <a:rPr lang="en-US" sz="1800" dirty="0" err="1" smtClean="0"/>
              <a:t>Comeau</a:t>
            </a:r>
            <a:r>
              <a:rPr lang="en-US" sz="1800" dirty="0" smtClean="0"/>
              <a:t>, N., &amp; Maclean, A. (2006). Efficacy of cognitive–behavioral interventions targeting personality risk factors for youth alcohol misuse. </a:t>
            </a:r>
            <a:r>
              <a:rPr lang="en-US" sz="1800" i="1" dirty="0" smtClean="0"/>
              <a:t>Journal of Clinical Child &amp; Adolescent Psychology</a:t>
            </a:r>
            <a:r>
              <a:rPr lang="en-US" sz="1800" dirty="0" smtClean="0"/>
              <a:t>, 35(4), 550-563.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Kontakt na autory:</a:t>
            </a:r>
          </a:p>
          <a:p>
            <a:pPr>
              <a:buNone/>
            </a:pPr>
            <a:r>
              <a:rPr lang="cs-CZ" dirty="0" err="1" smtClean="0">
                <a:hlinkClick r:id="rId3"/>
              </a:rPr>
              <a:t>miroslav.charvat</a:t>
            </a:r>
            <a:r>
              <a:rPr lang="cs-CZ" dirty="0" smtClean="0">
                <a:hlinkClick r:id="rId3"/>
              </a:rPr>
              <a:t>@</a:t>
            </a:r>
            <a:r>
              <a:rPr lang="cs-CZ" dirty="0" err="1" smtClean="0">
                <a:hlinkClick r:id="rId3"/>
              </a:rPr>
              <a:t>upol.cz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hlinkClick r:id="rId4"/>
              </a:rPr>
              <a:t>maierovaeva</a:t>
            </a:r>
            <a:r>
              <a:rPr lang="cs-CZ" dirty="0" smtClean="0">
                <a:hlinkClick r:id="rId4"/>
              </a:rPr>
              <a:t>@seznam.</a:t>
            </a:r>
            <a:r>
              <a:rPr lang="cs-CZ" dirty="0" err="1" smtClean="0">
                <a:hlinkClick r:id="rId4"/>
              </a:rPr>
              <a:t>cz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  <p:pic>
        <p:nvPicPr>
          <p:cNvPr id="7" name="Obrázek 6" descr="logolink_color_c (2)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729" y="4747544"/>
            <a:ext cx="755173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Grantová </a:t>
            </a:r>
            <a:r>
              <a:rPr lang="cs-CZ" dirty="0" smtClean="0"/>
              <a:t>podpora: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0713" y="1288473"/>
            <a:ext cx="8069262" cy="4866265"/>
          </a:xfrm>
        </p:spPr>
        <p:txBody>
          <a:bodyPr/>
          <a:lstStyle/>
          <a:p>
            <a:pPr>
              <a:buNone/>
            </a:pPr>
            <a:r>
              <a:rPr lang="cs-CZ" sz="2800" i="1" dirty="0" smtClean="0"/>
              <a:t>1</a:t>
            </a:r>
            <a:r>
              <a:rPr lang="cs-CZ" sz="2800" i="1" dirty="0" smtClean="0"/>
              <a:t>) " Užívání návykových látek u dětí a dospívajících z etnických minorit s důrazem na přenos poznatků a zkušeností z Norska ohledně výzkumu, vývoje a úpravu programů pro selektivní a indikovanou prevenci. " </a:t>
            </a:r>
            <a:r>
              <a:rPr lang="cs-CZ" sz="2800" i="1" dirty="0" smtClean="0"/>
              <a:t/>
            </a:r>
            <a:br>
              <a:rPr lang="cs-CZ" sz="2800" i="1" dirty="0" smtClean="0"/>
            </a:br>
            <a:r>
              <a:rPr lang="cs-CZ" sz="2800" dirty="0" smtClean="0"/>
              <a:t>(</a:t>
            </a:r>
            <a:r>
              <a:rPr lang="cs-CZ" sz="2800" dirty="0" smtClean="0"/>
              <a:t>EHP a Norska A/ CZ0046/1/0006),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2) „</a:t>
            </a:r>
            <a:r>
              <a:rPr lang="cs-CZ" sz="2800" i="1" dirty="0" smtClean="0"/>
              <a:t>Tvorba </a:t>
            </a:r>
            <a:r>
              <a:rPr lang="cs-CZ" sz="2800" i="1" dirty="0" smtClean="0"/>
              <a:t>systému modulárního vzdělávání v oblasti prevence sociálně patologických jevů pro pedagogické a poradenské pracovníky škol a školských zařízení na celostátní úrovni“ (</a:t>
            </a:r>
            <a:r>
              <a:rPr lang="cs-CZ" sz="2800" dirty="0" smtClean="0"/>
              <a:t>CZ.1.07/1.3.00/08.0205  ESF OP VK</a:t>
            </a:r>
            <a:r>
              <a:rPr lang="cs-CZ" sz="2800" dirty="0" smtClean="0"/>
              <a:t>)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sdělení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28638" y="1260764"/>
            <a:ext cx="8280400" cy="512733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cs-CZ" sz="2800" dirty="0" smtClean="0"/>
              <a:t>Úvaha nad stavem využívání programů selektivní a indikované primární prevence v ČR s vazbou na nejednotnou terminologii 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Podnítit </a:t>
            </a:r>
            <a:r>
              <a:rPr lang="cs-CZ" sz="2800" dirty="0" smtClean="0"/>
              <a:t>preventivní pracovníky </a:t>
            </a:r>
            <a:r>
              <a:rPr lang="cs-CZ" sz="2800" dirty="0" smtClean="0"/>
              <a:t>v praxi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k </a:t>
            </a:r>
            <a:r>
              <a:rPr lang="cs-CZ" sz="2800" dirty="0" smtClean="0"/>
              <a:t>vytváření </a:t>
            </a:r>
            <a:r>
              <a:rPr lang="cs-CZ" sz="2800" dirty="0" smtClean="0"/>
              <a:t>a </a:t>
            </a:r>
            <a:r>
              <a:rPr lang="cs-CZ" sz="2800" dirty="0" smtClean="0"/>
              <a:t>přenositelných programů selektivní a indikované prevence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Stručně představit metodiku cíleného krátkého programu indikované primární prevence s názvem „Preventure“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Přednést dosavadní zkušenosti z praxe při práci s touto metodikou na základních školách</a:t>
            </a:r>
          </a:p>
          <a:p>
            <a:pPr marL="514350" indent="-514350">
              <a:buFontTx/>
              <a:buAutoNum type="arabicParenR"/>
            </a:pPr>
            <a:endParaRPr lang="cs-CZ" sz="2800" dirty="0" smtClean="0"/>
          </a:p>
          <a:p>
            <a:pPr marL="514350" indent="-514350"/>
            <a:endParaRPr lang="cs-CZ" dirty="0" smtClean="0"/>
          </a:p>
          <a:p>
            <a:pPr marL="514350" indent="-514350">
              <a:buFontTx/>
              <a:buNone/>
            </a:pPr>
            <a:endParaRPr lang="cs-CZ" dirty="0" smtClean="0"/>
          </a:p>
          <a:p>
            <a:pPr marL="514350" indent="-514350"/>
            <a:endParaRPr lang="cs-CZ" dirty="0" smtClean="0"/>
          </a:p>
          <a:p>
            <a:pPr marL="514350" indent="-514350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094" y="1267327"/>
            <a:ext cx="8357937" cy="524576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 prevenci e</a:t>
            </a:r>
            <a:r>
              <a:rPr lang="cs-CZ" dirty="0" smtClean="0"/>
              <a:t>xistuje „vícekolejnost</a:t>
            </a:r>
            <a:r>
              <a:rPr lang="cs-CZ" dirty="0" smtClean="0"/>
              <a:t>“ několika resortů, </a:t>
            </a:r>
            <a:r>
              <a:rPr lang="cs-CZ" dirty="0" smtClean="0"/>
              <a:t>často je to méně sourodá </a:t>
            </a:r>
            <a:r>
              <a:rPr lang="cs-CZ" dirty="0" smtClean="0"/>
              <a:t>množina programů a činností, což </a:t>
            </a:r>
            <a:r>
              <a:rPr lang="cs-CZ" dirty="0" smtClean="0"/>
              <a:t>je dáno historickým vývojem, ale není </a:t>
            </a:r>
            <a:r>
              <a:rPr lang="cs-CZ" dirty="0" smtClean="0"/>
              <a:t>specifické pouze pro </a:t>
            </a:r>
            <a:r>
              <a:rPr lang="cs-CZ" dirty="0" smtClean="0"/>
              <a:t>ČR. </a:t>
            </a:r>
            <a:r>
              <a:rPr lang="cs-CZ" dirty="0" smtClean="0"/>
              <a:t>(Miovský, </a:t>
            </a:r>
            <a:r>
              <a:rPr lang="cs-CZ" dirty="0" smtClean="0"/>
              <a:t>2011)</a:t>
            </a:r>
          </a:p>
          <a:p>
            <a:pPr>
              <a:buNone/>
            </a:pPr>
            <a:r>
              <a:rPr lang="cs-CZ" dirty="0" smtClean="0"/>
              <a:t>N</a:t>
            </a:r>
            <a:r>
              <a:rPr lang="cs-CZ" dirty="0" smtClean="0"/>
              <a:t>ení naší ambicí </a:t>
            </a:r>
            <a:r>
              <a:rPr lang="cs-CZ" dirty="0" smtClean="0"/>
              <a:t>to </a:t>
            </a:r>
            <a:r>
              <a:rPr lang="cs-CZ" dirty="0" smtClean="0"/>
              <a:t>zde sjednotit</a:t>
            </a:r>
            <a:r>
              <a:rPr lang="cs-CZ" dirty="0" smtClean="0"/>
              <a:t>, ale upozornit </a:t>
            </a:r>
            <a:r>
              <a:rPr lang="cs-CZ" dirty="0" smtClean="0"/>
              <a:t>na selektivní </a:t>
            </a:r>
            <a:r>
              <a:rPr lang="cs-CZ" dirty="0" smtClean="0"/>
              <a:t>a indikovanou </a:t>
            </a:r>
            <a:r>
              <a:rPr lang="cs-CZ" dirty="0" smtClean="0"/>
              <a:t>prevenci, jako na málo využívaný model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Selektivní </a:t>
            </a:r>
            <a:r>
              <a:rPr lang="cs-CZ" dirty="0" smtClean="0"/>
              <a:t>a indikovaná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010" y="1187116"/>
            <a:ext cx="8470231" cy="5261809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Selektivní prevence </a:t>
            </a:r>
            <a:r>
              <a:rPr lang="cs-CZ" sz="2400" dirty="0" smtClean="0"/>
              <a:t>je </a:t>
            </a:r>
            <a:r>
              <a:rPr lang="cs-CZ" sz="2400" dirty="0" smtClean="0"/>
              <a:t>zaměřená na skupiny osob u kterých jsou ve zvýšené míře přítomny rizikové faktory pro vznik a vývoj různých forem rizikového chování. Jde o zvýšenou </a:t>
            </a:r>
            <a:r>
              <a:rPr lang="cs-CZ" sz="2400" dirty="0" err="1" smtClean="0"/>
              <a:t>vulnerabilitu</a:t>
            </a:r>
            <a:r>
              <a:rPr lang="cs-CZ" sz="2400" dirty="0" smtClean="0"/>
              <a:t> nebo vystavení rizikovým </a:t>
            </a:r>
            <a:r>
              <a:rPr lang="cs-CZ" sz="2400" dirty="0" smtClean="0"/>
              <a:t>faktorům (Černý, 2010)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Indikovaná prevence je určena pro </a:t>
            </a:r>
            <a:r>
              <a:rPr lang="cs-CZ" sz="2400" dirty="0" smtClean="0"/>
              <a:t>jedince vystavené výrazně rizikovým faktorům či ty, u kterých se již projevy rizikového chování </a:t>
            </a:r>
            <a:r>
              <a:rPr lang="cs-CZ" sz="2400" dirty="0" smtClean="0"/>
              <a:t>vyskytly</a:t>
            </a:r>
            <a:r>
              <a:rPr lang="cs-CZ" sz="2400" dirty="0" smtClean="0"/>
              <a:t> </a:t>
            </a:r>
            <a:r>
              <a:rPr lang="cs-CZ" sz="2400" dirty="0" smtClean="0"/>
              <a:t>(Černý, 2010)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Dle </a:t>
            </a:r>
            <a:r>
              <a:rPr lang="cs-CZ" sz="2400" dirty="0" smtClean="0"/>
              <a:t>EMCDDA </a:t>
            </a:r>
            <a:r>
              <a:rPr lang="cs-CZ" sz="2400" dirty="0" smtClean="0"/>
              <a:t>trochu jinak.</a:t>
            </a:r>
          </a:p>
          <a:p>
            <a:pPr>
              <a:buNone/>
            </a:pPr>
            <a:r>
              <a:rPr lang="cs-CZ" sz="2400" dirty="0" smtClean="0"/>
              <a:t>Kdy jde již o </a:t>
            </a:r>
            <a:r>
              <a:rPr lang="cs-CZ" sz="2400" dirty="0" smtClean="0"/>
              <a:t>včasnou </a:t>
            </a:r>
            <a:r>
              <a:rPr lang="cs-CZ" sz="2400" dirty="0" smtClean="0"/>
              <a:t>intervenci. </a:t>
            </a:r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Selektivní prevence – typy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NZDM: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sociální </a:t>
            </a:r>
            <a:r>
              <a:rPr lang="cs-CZ" dirty="0" smtClean="0"/>
              <a:t>práce X selektivní prevence na komunitním </a:t>
            </a:r>
            <a:r>
              <a:rPr lang="cs-CZ" dirty="0" smtClean="0"/>
              <a:t>principu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Safer</a:t>
            </a:r>
            <a:r>
              <a:rPr lang="cs-CZ" dirty="0" smtClean="0"/>
              <a:t> Party“ (intervence v prostředí zábavy, testování tablet extáze…)</a:t>
            </a:r>
          </a:p>
          <a:p>
            <a:pPr>
              <a:buNone/>
            </a:pPr>
            <a:r>
              <a:rPr lang="cs-CZ" dirty="0" err="1" smtClean="0"/>
              <a:t>h</a:t>
            </a:r>
            <a:r>
              <a:rPr lang="cs-CZ" dirty="0" err="1" smtClean="0"/>
              <a:t>arm</a:t>
            </a:r>
            <a:r>
              <a:rPr lang="cs-CZ" dirty="0" smtClean="0"/>
              <a:t> </a:t>
            </a:r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smtClean="0"/>
              <a:t>X selektivní prevence v prostředí </a:t>
            </a:r>
            <a:r>
              <a:rPr lang="cs-CZ" dirty="0" smtClean="0"/>
              <a:t>zábavy</a:t>
            </a:r>
            <a:endParaRPr lang="cs-CZ" dirty="0" smtClean="0"/>
          </a:p>
          <a:p>
            <a:r>
              <a:rPr lang="cs-CZ" dirty="0" smtClean="0"/>
              <a:t>…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667625" cy="503237"/>
          </a:xfrm>
        </p:spPr>
        <p:txBody>
          <a:bodyPr/>
          <a:lstStyle/>
          <a:p>
            <a:r>
              <a:rPr lang="cs-CZ" dirty="0" smtClean="0"/>
              <a:t>Indikovaná prevence - typy </a:t>
            </a:r>
            <a:r>
              <a:rPr lang="cs-CZ" dirty="0" smtClean="0"/>
              <a:t>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0713" y="1274619"/>
            <a:ext cx="8069262" cy="5043054"/>
          </a:xfrm>
        </p:spPr>
        <p:txBody>
          <a:bodyPr/>
          <a:lstStyle/>
          <a:p>
            <a:r>
              <a:rPr lang="cs-CZ" sz="2800" dirty="0" smtClean="0"/>
              <a:t>Střediska výchovné </a:t>
            </a:r>
            <a:r>
              <a:rPr lang="cs-CZ" sz="2800" dirty="0" smtClean="0"/>
              <a:t>péče:</a:t>
            </a:r>
            <a:br>
              <a:rPr lang="cs-CZ" sz="2800" dirty="0" smtClean="0"/>
            </a:br>
            <a:r>
              <a:rPr lang="cs-CZ" sz="2800" dirty="0" smtClean="0"/>
              <a:t>diagnostická </a:t>
            </a:r>
            <a:r>
              <a:rPr lang="cs-CZ" sz="2800" dirty="0" smtClean="0"/>
              <a:t>činnost; </a:t>
            </a:r>
            <a:r>
              <a:rPr lang="cs-CZ" sz="2800" dirty="0" smtClean="0"/>
              <a:t>vzdělávací </a:t>
            </a:r>
            <a:r>
              <a:rPr lang="cs-CZ" sz="2800" dirty="0" smtClean="0"/>
              <a:t>a reedukační </a:t>
            </a:r>
            <a:r>
              <a:rPr lang="cs-CZ" sz="2800" dirty="0" smtClean="0"/>
              <a:t>činnost; terapeutická činnost; poradenská činnost X </a:t>
            </a:r>
            <a:r>
              <a:rPr lang="cs-CZ" sz="2800" dirty="0" smtClean="0"/>
              <a:t>indikovaná </a:t>
            </a:r>
            <a:r>
              <a:rPr lang="cs-CZ" sz="2800" dirty="0" smtClean="0"/>
              <a:t>prevence</a:t>
            </a:r>
          </a:p>
          <a:p>
            <a:r>
              <a:rPr lang="cs-CZ" sz="2800" dirty="0" smtClean="0"/>
              <a:t> Preventivní programy </a:t>
            </a:r>
            <a:r>
              <a:rPr lang="cs-CZ" sz="2800" dirty="0" err="1" smtClean="0"/>
              <a:t>prevcenter</a:t>
            </a:r>
            <a:r>
              <a:rPr lang="cs-CZ" sz="2800" dirty="0" smtClean="0"/>
              <a:t> (NNO):</a:t>
            </a:r>
            <a:br>
              <a:rPr lang="cs-CZ" sz="2800" dirty="0" smtClean="0"/>
            </a:br>
            <a:r>
              <a:rPr lang="cs-CZ" sz="2800" dirty="0" smtClean="0"/>
              <a:t>Asi </a:t>
            </a:r>
            <a:r>
              <a:rPr lang="cs-CZ" sz="2800" dirty="0" smtClean="0"/>
              <a:t>nejblíže vymezení &lt; certifikace a standardy</a:t>
            </a:r>
          </a:p>
          <a:p>
            <a:r>
              <a:rPr lang="cs-CZ" sz="2800" dirty="0" smtClean="0"/>
              <a:t>Potenciál ke specializaci právě na selektivní a indikovanou prevenci?</a:t>
            </a:r>
          </a:p>
          <a:p>
            <a:r>
              <a:rPr lang="cs-CZ" sz="2800" dirty="0" smtClean="0"/>
              <a:t>Oproti školám, které by si měli víceméně z vlastních zdrojů (pedagogové) zajistit všeobecnou část?</a:t>
            </a:r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Manuál dobré praxe – výzva!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 co jde…</a:t>
            </a:r>
          </a:p>
          <a:p>
            <a:pPr>
              <a:buNone/>
            </a:pPr>
            <a:r>
              <a:rPr lang="cs-CZ" dirty="0" smtClean="0"/>
              <a:t>Kam se obrátit…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„Preventure“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782" y="1177637"/>
            <a:ext cx="8340436" cy="53062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Metodika indikované primární prevence užívání drog postavená na krátké intervenci odpovídající specifickým rizikovým osobnostním rysům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Cílová skupina starší školní věk od 12 do 15 let (současný stav)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 smtClean="0"/>
              <a:t>Evidence-</a:t>
            </a:r>
            <a:r>
              <a:rPr lang="cs-CZ" sz="2800" b="1" dirty="0" err="1" smtClean="0"/>
              <a:t>based</a:t>
            </a:r>
            <a:r>
              <a:rPr lang="cs-CZ" sz="2800" b="1" dirty="0" smtClean="0"/>
              <a:t> </a:t>
            </a:r>
            <a:r>
              <a:rPr lang="cs-CZ" sz="2800" dirty="0" smtClean="0"/>
              <a:t>efektivity těchto intervencí: snížení problémového pití, vyšší procento abstinence po 6 a 12 měsících oproti kontrolní skupině atp. </a:t>
            </a:r>
            <a:r>
              <a:rPr lang="cs-CZ" sz="2800" dirty="0" smtClean="0"/>
              <a:t>(</a:t>
            </a:r>
            <a:r>
              <a:rPr lang="en-US" sz="2800" dirty="0" err="1" smtClean="0"/>
              <a:t>Conrod</a:t>
            </a:r>
            <a:r>
              <a:rPr lang="en-US" sz="2800" dirty="0" smtClean="0"/>
              <a:t>, Stewart, </a:t>
            </a:r>
            <a:r>
              <a:rPr lang="en-US" sz="2800" dirty="0" err="1" smtClean="0"/>
              <a:t>Comeau</a:t>
            </a:r>
            <a:r>
              <a:rPr lang="en-US" sz="2800" dirty="0" smtClean="0"/>
              <a:t>, &amp; Maclean, 2006</a:t>
            </a:r>
            <a:r>
              <a:rPr lang="cs-CZ" sz="2800" dirty="0" smtClean="0"/>
              <a:t>; </a:t>
            </a:r>
            <a:r>
              <a:rPr lang="cs-CZ" sz="2800" dirty="0" err="1" smtClean="0"/>
              <a:t>Woicik</a:t>
            </a:r>
            <a:r>
              <a:rPr lang="cs-CZ" sz="2800" dirty="0" smtClean="0"/>
              <a:t>, Stewart, </a:t>
            </a:r>
            <a:r>
              <a:rPr lang="cs-CZ" sz="2800" dirty="0" err="1" smtClean="0"/>
              <a:t>Pihl</a:t>
            </a:r>
            <a:r>
              <a:rPr lang="cs-CZ" sz="2800" dirty="0" smtClean="0"/>
              <a:t>, </a:t>
            </a:r>
            <a:r>
              <a:rPr lang="cs-CZ" sz="2800" dirty="0" err="1" smtClean="0"/>
              <a:t>Conrod</a:t>
            </a:r>
            <a:r>
              <a:rPr lang="cs-CZ" sz="2800" dirty="0" smtClean="0"/>
              <a:t>, 2009).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DC3F3-DB48-4B39-8099-912E0F9DC05B}" type="datetime3">
              <a:rPr lang="cs-CZ" smtClean="0"/>
              <a:pPr>
                <a:defRPr/>
              </a:pPr>
              <a:t>14/4/11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621FBC2F-1CA0-41B2-9919-A22425DE8CC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zkrácený název prezentace</a:t>
            </a:r>
            <a:endParaRPr 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lektivní a indikovaná prevence v ČR &amp;#x0D;&amp;#x0A;– příklad z praxe: „Preventure“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Cíle sdělení&amp;quot;&quot;/&gt;&lt;property id=&quot;20307&quot; value=&quot;337&quot;/&gt;&lt;/object&gt;&lt;object type=&quot;3&quot; unique_id=&quot;10018&quot;&gt;&lt;property id=&quot;20148&quot; value=&quot;5&quot;/&gt;&lt;property id=&quot;20300&quot; value=&quot;Slide 5 - &amp;quot;Selektivní a indikovaná prevence&amp;quot;&quot;/&gt;&lt;property id=&quot;20307&quot; value=&quot;338&quot;/&gt;&lt;/object&gt;&lt;object type=&quot;3&quot; unique_id=&quot;10020&quot;&gt;&lt;property id=&quot;20148&quot; value=&quot;5&quot;/&gt;&lt;property id=&quot;20300&quot; value=&quot;Slide 17 - &amp;quot;Použité zdroje:&amp;quot;&quot;/&gt;&lt;property id=&quot;20307&quot; value=&quot;340&quot;/&gt;&lt;/object&gt;&lt;object type=&quot;3&quot; unique_id=&quot;10091&quot;&gt;&lt;property id=&quot;20148&quot; value=&quot;5&quot;/&gt;&lt;property id=&quot;20300&quot; value=&quot;Slide 4 - &amp;quot;Současný stav&amp;quot;&quot;/&gt;&lt;property id=&quot;20307&quot; value=&quot;347&quot;/&gt;&lt;/object&gt;&lt;object type=&quot;3&quot; unique_id=&quot;10092&quot;&gt;&lt;property id=&quot;20148&quot; value=&quot;5&quot;/&gt;&lt;property id=&quot;20300&quot; value=&quot;Slide 6 - &amp;quot;Selektivní prevence – typy programů&amp;quot;&quot;/&gt;&lt;property id=&quot;20307&quot; value=&quot;341&quot;/&gt;&lt;/object&gt;&lt;object type=&quot;3&quot; unique_id=&quot;10294&quot;&gt;&lt;property id=&quot;20148&quot; value=&quot;5&quot;/&gt;&lt;property id=&quot;20300&quot; value=&quot;Slide 8 - &amp;quot;Manuál dobré praxe – výzva!&amp;quot;&quot;/&gt;&lt;property id=&quot;20307&quot; value=&quot;348&quot;/&gt;&lt;/object&gt;&lt;object type=&quot;3&quot; unique_id=&quot;10295&quot;&gt;&lt;property id=&quot;20148&quot; value=&quot;5&quot;/&gt;&lt;property id=&quot;20300&quot; value=&quot;Slide 18 - &amp;quot;Děkuji za pozornost!&amp;quot;&quot;/&gt;&lt;property id=&quot;20307&quot; value=&quot;349&quot;/&gt;&lt;/object&gt;&lt;object type=&quot;3&quot; unique_id=&quot;10376&quot;&gt;&lt;property id=&quot;20148&quot; value=&quot;5&quot;/&gt;&lt;property id=&quot;20300&quot; value=&quot;Slide 9 - &amp;quot;Co je „Preventure“&amp;quot;&quot;/&gt;&lt;property id=&quot;20307&quot; value=&quot;350&quot;/&gt;&lt;/object&gt;&lt;object type=&quot;3&quot; unique_id=&quot;10428&quot;&gt;&lt;property id=&quot;20148&quot; value=&quot;5&quot;/&gt;&lt;property id=&quot;20300&quot; value=&quot;Slide 10 - &amp;quot;Co je „Preventure“&amp;quot;&quot;/&gt;&lt;property id=&quot;20307&quot; value=&quot;351&quot;/&gt;&lt;/object&gt;&lt;object type=&quot;3&quot; unique_id=&quot;10609&quot;&gt;&lt;property id=&quot;20148&quot; value=&quot;5&quot;/&gt;&lt;property id=&quot;20300&quot; value=&quot;Slide 14 - &amp;quot;Současné zkušenosti&amp;quot;&quot;/&gt;&lt;property id=&quot;20307&quot; value=&quot;352&quot;/&gt;&lt;/object&gt;&lt;object type=&quot;3&quot; unique_id=&quot;10743&quot;&gt;&lt;property id=&quot;20148&quot; value=&quot;5&quot;/&gt;&lt;property id=&quot;20300&quot; value=&quot;Slide 12 - &amp;quot;Co je „Preventure“&amp;quot;&quot;/&gt;&lt;property id=&quot;20307&quot; value=&quot;354&quot;/&gt;&lt;/object&gt;&lt;object type=&quot;3&quot; unique_id=&quot;10744&quot;&gt;&lt;property id=&quot;20148&quot; value=&quot;5&quot;/&gt;&lt;property id=&quot;20300&quot; value=&quot;Slide 13 - &amp;quot;Co je „Preventure“&amp;quot;&quot;/&gt;&lt;property id=&quot;20307&quot; value=&quot;355&quot;/&gt;&lt;/object&gt;&lt;object type=&quot;3&quot; unique_id=&quot;10745&quot;&gt;&lt;property id=&quot;20148&quot; value=&quot;5&quot;/&gt;&lt;property id=&quot;20300&quot; value=&quot;Slide 15 - &amp;quot;Současné zkušenosti&amp;quot;&quot;/&gt;&lt;property id=&quot;20307&quot; value=&quot;353&quot;/&gt;&lt;/object&gt;&lt;object type=&quot;3&quot; unique_id=&quot;10768&quot;&gt;&lt;property id=&quot;20148&quot; value=&quot;5&quot;/&gt;&lt;property id=&quot;20300&quot; value=&quot;Slide 2 - &amp;quot;Grantová podpora:&amp;quot;&quot;/&gt;&lt;property id=&quot;20307&quot; value=&quot;356&quot;/&gt;&lt;/object&gt;&lt;object type=&quot;3&quot; unique_id=&quot;11159&quot;&gt;&lt;property id=&quot;20148&quot; value=&quot;5&quot;/&gt;&lt;property id=&quot;20300&quot; value=&quot;Slide 11 - &amp;quot;Dotazník SURPS&amp;quot;&quot;/&gt;&lt;property id=&quot;20307&quot; value=&quot;359&quot;/&gt;&lt;/object&gt;&lt;object type=&quot;3&quot; unique_id=&quot;11160&quot;&gt;&lt;property id=&quot;20148&quot; value=&quot;5&quot;/&gt;&lt;property id=&quot;20300&quot; value=&quot;Slide 16 - &amp;quot;Plány do blízké budoucnosti&amp;quot;&quot;/&gt;&lt;property id=&quot;20307&quot; value=&quot;358&quot;/&gt;&lt;/object&gt;&lt;object type=&quot;3&quot; unique_id=&quot;11382&quot;&gt;&lt;property id=&quot;20148&quot; value=&quot;5&quot;/&gt;&lt;property id=&quot;20300&quot; value=&quot;Slide 7 - &amp;quot;Indikovaná prevence - typy programů&amp;quot;&quot;/&gt;&lt;property id=&quot;20307&quot; value=&quot;3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Výchozí návrh">
  <a:themeElements>
    <a:clrScheme name="Výchozí návrh 14">
      <a:dk1>
        <a:srgbClr val="061B16"/>
      </a:dk1>
      <a:lt1>
        <a:srgbClr val="FFFFFF"/>
      </a:lt1>
      <a:dk2>
        <a:srgbClr val="061B16"/>
      </a:dk2>
      <a:lt2>
        <a:srgbClr val="808080"/>
      </a:lt2>
      <a:accent1>
        <a:srgbClr val="061B16"/>
      </a:accent1>
      <a:accent2>
        <a:srgbClr val="CF1513"/>
      </a:accent2>
      <a:accent3>
        <a:srgbClr val="FFFFFF"/>
      </a:accent3>
      <a:accent4>
        <a:srgbClr val="041511"/>
      </a:accent4>
      <a:accent5>
        <a:srgbClr val="AAABAB"/>
      </a:accent5>
      <a:accent6>
        <a:srgbClr val="BB1210"/>
      </a:accent6>
      <a:hlink>
        <a:srgbClr val="619208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1B16"/>
        </a:accent1>
        <a:accent2>
          <a:srgbClr val="CF1513"/>
        </a:accent2>
        <a:accent3>
          <a:srgbClr val="FFFFFF"/>
        </a:accent3>
        <a:accent4>
          <a:srgbClr val="000000"/>
        </a:accent4>
        <a:accent5>
          <a:srgbClr val="AAABAB"/>
        </a:accent5>
        <a:accent6>
          <a:srgbClr val="BB1210"/>
        </a:accent6>
        <a:hlink>
          <a:srgbClr val="6192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061B16"/>
        </a:dk1>
        <a:lt1>
          <a:srgbClr val="FFFFFF"/>
        </a:lt1>
        <a:dk2>
          <a:srgbClr val="061B16"/>
        </a:dk2>
        <a:lt2>
          <a:srgbClr val="808080"/>
        </a:lt2>
        <a:accent1>
          <a:srgbClr val="061B16"/>
        </a:accent1>
        <a:accent2>
          <a:srgbClr val="CF1513"/>
        </a:accent2>
        <a:accent3>
          <a:srgbClr val="FFFFFF"/>
        </a:accent3>
        <a:accent4>
          <a:srgbClr val="041511"/>
        </a:accent4>
        <a:accent5>
          <a:srgbClr val="AAABAB"/>
        </a:accent5>
        <a:accent6>
          <a:srgbClr val="BB1210"/>
        </a:accent6>
        <a:hlink>
          <a:srgbClr val="6192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3061</TotalTime>
  <Words>789</Words>
  <Application>Microsoft Office PowerPoint</Application>
  <PresentationFormat>Předvádění na obrazovce (4:3)</PresentationFormat>
  <Paragraphs>143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Výchozí návrh</vt:lpstr>
      <vt:lpstr>Selektivní a indikovaná prevence v ČR  – příklad z praxe: „Preventure“</vt:lpstr>
      <vt:lpstr>Grantová podpora:</vt:lpstr>
      <vt:lpstr>Cíle sdělení</vt:lpstr>
      <vt:lpstr>Současný stav</vt:lpstr>
      <vt:lpstr>Selektivní a indikovaná prevence</vt:lpstr>
      <vt:lpstr>Selektivní prevence – typy programů</vt:lpstr>
      <vt:lpstr>Indikovaná prevence - typy programů</vt:lpstr>
      <vt:lpstr>Manuál dobré praxe – výzva!</vt:lpstr>
      <vt:lpstr>Co je „Preventure“</vt:lpstr>
      <vt:lpstr>Co je „Preventure“</vt:lpstr>
      <vt:lpstr>Dotazník SURPS</vt:lpstr>
      <vt:lpstr>Co je „Preventure“</vt:lpstr>
      <vt:lpstr>Co je „Preventure“</vt:lpstr>
      <vt:lpstr>Současné zkušenosti</vt:lpstr>
      <vt:lpstr>Současné zkušenosti</vt:lpstr>
      <vt:lpstr>Plány do blízké budoucnosti</vt:lpstr>
      <vt:lpstr>Použité zdroje:</vt:lpstr>
      <vt:lpstr>Děkuji za pozornost!</vt:lpstr>
    </vt:vector>
  </TitlesOfParts>
  <Company>GOPAS,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twz</dc:creator>
  <cp:lastModifiedBy>Mrcha</cp:lastModifiedBy>
  <cp:revision>199</cp:revision>
  <dcterms:created xsi:type="dcterms:W3CDTF">2006-07-08T09:27:36Z</dcterms:created>
  <dcterms:modified xsi:type="dcterms:W3CDTF">2011-04-14T06:47:49Z</dcterms:modified>
</cp:coreProperties>
</file>