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4" r:id="rId3"/>
    <p:sldId id="258" r:id="rId4"/>
    <p:sldId id="259" r:id="rId5"/>
    <p:sldId id="305" r:id="rId6"/>
    <p:sldId id="306" r:id="rId7"/>
    <p:sldId id="260" r:id="rId8"/>
    <p:sldId id="309" r:id="rId9"/>
    <p:sldId id="261" r:id="rId10"/>
    <p:sldId id="262" r:id="rId11"/>
    <p:sldId id="307" r:id="rId12"/>
    <p:sldId id="265" r:id="rId13"/>
    <p:sldId id="308" r:id="rId14"/>
    <p:sldId id="310" r:id="rId15"/>
    <p:sldId id="269" r:id="rId16"/>
    <p:sldId id="311" r:id="rId17"/>
    <p:sldId id="313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25" d="100"/>
          <a:sy n="125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EAC107-4266-4D75-AA44-46695AFC169A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A1E66C-7CBD-47E4-B372-C37856DBF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15393C-EB3E-44E0-A5A0-169721865C6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>
              <a:cs typeface="Arial" charset="0"/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A2528E-5B95-4778-B746-1688C79CCC8E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4FE5FC-C997-4004-9B69-EF542AF01011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D8A05-1296-4033-A55E-A3A38E36CB7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03EBA0-BF24-4C8E-9078-A065E2CC767F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>
              <a:cs typeface="Arial" charset="0"/>
            </a:endParaRPr>
          </a:p>
        </p:txBody>
      </p:sp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2B57A0-C72A-4034-92DB-713B4674924C}" type="slidenum">
              <a:rPr lang="cs-CZ" sz="1200">
                <a:latin typeface="Calibri" pitchFamily="34" charset="0"/>
              </a:rPr>
              <a:pPr algn="r"/>
              <a:t>11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C75842-E7BC-40C6-A62D-46B74B73842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17B5F1-0368-4C17-A0C0-A55CE292A64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>
              <a:cs typeface="Arial" charset="0"/>
            </a:endParaRPr>
          </a:p>
        </p:txBody>
      </p:sp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6B7BE2-F915-4642-B9A6-2B247DD0ADDF}" type="slidenum">
              <a:rPr lang="cs-CZ" sz="1200">
                <a:latin typeface="Calibri" pitchFamily="34" charset="0"/>
              </a:rPr>
              <a:pPr algn="r"/>
              <a:t>13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206AA3-98DE-4F84-AB19-E569DB199EC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211F5-785E-40EF-A075-011B2E627DA4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42881-1F73-4E95-A53E-162D65CC77A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C027D-6B04-4578-A87A-24A377DEAB3F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>
              <a:cs typeface="Arial" charset="0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6AC152-7FF9-4069-8917-79DD85EFA290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E10C38-168F-4B8E-B694-8C0BC481920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EC6503-2540-4250-9306-9429D315285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982F25-17F5-44C0-A346-F64DB43DB2B1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E89EB-CAF0-4031-AA80-CADE95366EF8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7E7CC4-B401-40E0-9F8C-BE6B06A8C27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31ED16-C0A4-49D9-9D6D-3FDD87D124AC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9F9A-8DCA-43AF-A7FC-62BD667F286A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351D7-AA39-4F6A-84DC-D945CE919C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08F78-BC73-447C-9B40-590FEA5AD67A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41E6-387D-421C-BB71-53D7E991A5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C629-56F6-4AF8-BE3C-7A76762BFDDF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5CA5-679C-4B94-8596-1A4801C0D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7D9FF-B783-49A3-8E15-B8CEB83BBB5C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0B34A-D131-4BC6-9381-77507707F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E0BD-42E5-451D-BD70-35AF46FBA964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21CC9-FF84-49AA-8B32-BC7D3258DA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04AAD-330E-4DA7-A02A-AA5A78FA1E3B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FE1D-3AF8-43B7-961B-A5770240C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15D11-C51D-4764-81F6-8A18A6B02446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9BDA8-80F8-4559-8687-2691D1CDC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71EF-F916-49C5-8B80-7175FA75AD89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6F724-F524-49FC-91D3-189CB2528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8E03-DBC5-4853-9FBF-B9FC3148A987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5F17-5164-4B17-A161-F48B3FF65A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69820-35E4-4279-80FC-F58F1AEA398C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6E7E-8E5B-4916-B3DD-671A4CE12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581B-19FB-4756-944B-83D4C69A9C79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AF290-F86C-48FA-A50F-0E8F00DD50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601895-8E3F-4978-A866-937AC1990F53}" type="datetimeFigureOut">
              <a:rPr lang="cs-CZ"/>
              <a:pPr>
                <a:defRPr/>
              </a:pPr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36F777-B3FA-402C-940E-C090AA6B2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2879725" y="3933825"/>
            <a:ext cx="6264275" cy="15113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s-CZ" sz="24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Pavel Mohr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2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s-CZ">
                <a:solidFill>
                  <a:schemeClr val="bg1"/>
                </a:solidFill>
                <a:latin typeface="Calibri" pitchFamily="34" charset="0"/>
              </a:rPr>
              <a:t>Psychiatrické centrum Praha</a:t>
            </a:r>
            <a:endParaRPr lang="en-US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s-CZ">
                <a:solidFill>
                  <a:schemeClr val="bg1"/>
                </a:solidFill>
                <a:latin typeface="Calibri" pitchFamily="34" charset="0"/>
              </a:rPr>
              <a:t>3. Lékařská fakulta UK Praha</a:t>
            </a:r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96975"/>
            <a:ext cx="7772400" cy="1470025"/>
          </a:xfrm>
          <a:solidFill>
            <a:srgbClr val="0000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Proč by se psychiatr měl zabývat alkoholiky?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39" name="Picture 4" descr="ZNAK_PC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5734050"/>
            <a:ext cx="52546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3lf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5661025"/>
            <a:ext cx="66516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u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5589588"/>
            <a:ext cx="7334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0"/>
            <a:ext cx="7993062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ovéPole 2"/>
          <p:cNvSpPr txBox="1">
            <a:spLocks noChangeArrowheads="1"/>
          </p:cNvSpPr>
          <p:nvPr/>
        </p:nvSpPr>
        <p:spPr bwMode="auto">
          <a:xfrm>
            <a:off x="7818438" y="6581775"/>
            <a:ext cx="1325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cs-CZ" sz="1200" i="1"/>
              <a:t>Yoon et al.,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200" i="1">
                <a:latin typeface="Calibri" pitchFamily="34" charset="0"/>
              </a:rPr>
              <a:t>McElroy SL 2001</a:t>
            </a:r>
          </a:p>
        </p:txBody>
      </p:sp>
      <p:graphicFrame>
        <p:nvGraphicFramePr>
          <p:cNvPr id="3584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00025" y="930275"/>
          <a:ext cx="8763000" cy="5570538"/>
        </p:xfrm>
        <a:graphic>
          <a:graphicData uri="http://schemas.openxmlformats.org/presentationml/2006/ole">
            <p:oleObj spid="_x0000_s35842" r:id="rId4" imgW="8760711" imgH="5566130" progId="Excel.Chart.8">
              <p:embed/>
            </p:oleObj>
          </a:graphicData>
        </a:graphic>
      </p:graphicFrame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Bipolární porucha a abusus návykových látek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Až 54% pacientů má problémy s alkoholem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Zvýšené riziko suicidálního jednání; vyšší míra agresivity a impulzivity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Častější smíšená nebo dysforická mánie, rychlé cyklování, závažnější symptomy, vyšší míra vyhledávání nového (novelty seeking) 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Vyšší míra užívání cigaret a drog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Snížené fungování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Model vzniku: (A) nejprve BAP; (B) nejprve alkohol; (C) současně</a:t>
            </a:r>
          </a:p>
        </p:txBody>
      </p:sp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Bipolární porucha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&amp;</a:t>
            </a:r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 alkohol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Line 3"/>
          <p:cNvSpPr>
            <a:spLocks noChangeShapeType="1"/>
          </p:cNvSpPr>
          <p:nvPr/>
        </p:nvSpPr>
        <p:spPr bwMode="auto">
          <a:xfrm>
            <a:off x="457200" y="38100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1371600" y="2438400"/>
            <a:ext cx="1981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>
                <a:latin typeface="Calibri" pitchFamily="34" charset="0"/>
              </a:rPr>
              <a:t>Samoléčba nespavosti, udržení euforie, desinhibice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5562600" y="4038600"/>
            <a:ext cx="198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>
                <a:latin typeface="Calibri" pitchFamily="34" charset="0"/>
              </a:rPr>
              <a:t>Samoléčba anxiety, otupení traumat</a:t>
            </a:r>
          </a:p>
        </p:txBody>
      </p:sp>
      <p:sp>
        <p:nvSpPr>
          <p:cNvPr id="41988" name="Freeform 6"/>
          <p:cNvSpPr>
            <a:spLocks/>
          </p:cNvSpPr>
          <p:nvPr/>
        </p:nvSpPr>
        <p:spPr bwMode="auto">
          <a:xfrm>
            <a:off x="457200" y="2057400"/>
            <a:ext cx="4038600" cy="1752600"/>
          </a:xfrm>
          <a:custGeom>
            <a:avLst/>
            <a:gdLst>
              <a:gd name="T0" fmla="*/ 0 w 2544"/>
              <a:gd name="T1" fmla="*/ 2147483647 h 1104"/>
              <a:gd name="T2" fmla="*/ 2147483647 w 2544"/>
              <a:gd name="T3" fmla="*/ 0 h 1104"/>
              <a:gd name="T4" fmla="*/ 2147483647 w 2544"/>
              <a:gd name="T5" fmla="*/ 2147483647 h 1104"/>
              <a:gd name="T6" fmla="*/ 0 60000 65536"/>
              <a:gd name="T7" fmla="*/ 0 60000 65536"/>
              <a:gd name="T8" fmla="*/ 0 60000 65536"/>
              <a:gd name="T9" fmla="*/ 0 w 2544"/>
              <a:gd name="T10" fmla="*/ 0 h 1104"/>
              <a:gd name="T11" fmla="*/ 2544 w 2544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104">
                <a:moveTo>
                  <a:pt x="0" y="1104"/>
                </a:moveTo>
                <a:cubicBezTo>
                  <a:pt x="388" y="552"/>
                  <a:pt x="776" y="0"/>
                  <a:pt x="1200" y="0"/>
                </a:cubicBezTo>
                <a:cubicBezTo>
                  <a:pt x="1624" y="0"/>
                  <a:pt x="2240" y="856"/>
                  <a:pt x="2544" y="1104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989" name="Freeform 7"/>
          <p:cNvSpPr>
            <a:spLocks/>
          </p:cNvSpPr>
          <p:nvPr/>
        </p:nvSpPr>
        <p:spPr bwMode="auto">
          <a:xfrm>
            <a:off x="4495800" y="3810000"/>
            <a:ext cx="4191000" cy="2409825"/>
          </a:xfrm>
          <a:custGeom>
            <a:avLst/>
            <a:gdLst>
              <a:gd name="T0" fmla="*/ 0 w 10000"/>
              <a:gd name="T1" fmla="*/ 0 h 10908"/>
              <a:gd name="T2" fmla="*/ 2147483647 w 10000"/>
              <a:gd name="T3" fmla="*/ 2147483647 h 10908"/>
              <a:gd name="T4" fmla="*/ 2147483647 w 10000"/>
              <a:gd name="T5" fmla="*/ 2147483647 h 10908"/>
              <a:gd name="T6" fmla="*/ 2147483647 w 10000"/>
              <a:gd name="T7" fmla="*/ 0 h 10908"/>
              <a:gd name="T8" fmla="*/ 0 60000 65536"/>
              <a:gd name="T9" fmla="*/ 0 60000 65536"/>
              <a:gd name="T10" fmla="*/ 0 60000 65536"/>
              <a:gd name="T11" fmla="*/ 0 60000 65536"/>
              <a:gd name="T12" fmla="*/ 0 w 10000"/>
              <a:gd name="T13" fmla="*/ 0 h 10908"/>
              <a:gd name="T14" fmla="*/ 10000 w 10000"/>
              <a:gd name="T15" fmla="*/ 10908 h 109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00" h="10908">
                <a:moveTo>
                  <a:pt x="0" y="0"/>
                </a:moveTo>
                <a:cubicBezTo>
                  <a:pt x="318" y="919"/>
                  <a:pt x="1082" y="3778"/>
                  <a:pt x="1900" y="5445"/>
                </a:cubicBezTo>
                <a:cubicBezTo>
                  <a:pt x="2718" y="7112"/>
                  <a:pt x="3559" y="10908"/>
                  <a:pt x="4909" y="10000"/>
                </a:cubicBezTo>
                <a:cubicBezTo>
                  <a:pt x="6259" y="9093"/>
                  <a:pt x="8288" y="5000"/>
                  <a:pt x="10000" y="0"/>
                </a:cubicBezTo>
              </a:path>
            </a:pathLst>
          </a:cu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Samoléčba alkoholem u BAP</a:t>
            </a:r>
          </a:p>
        </p:txBody>
      </p:sp>
      <p:sp>
        <p:nvSpPr>
          <p:cNvPr id="41991" name="TextovéPole 8"/>
          <p:cNvSpPr txBox="1">
            <a:spLocks noChangeArrowheads="1"/>
          </p:cNvSpPr>
          <p:nvPr/>
        </p:nvSpPr>
        <p:spPr bwMode="auto">
          <a:xfrm>
            <a:off x="4067175" y="1484313"/>
            <a:ext cx="49418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latin typeface="Calibri" pitchFamily="34" charset="0"/>
              </a:rPr>
              <a:t>28% v mánii</a:t>
            </a:r>
          </a:p>
          <a:p>
            <a:r>
              <a:rPr lang="cs-CZ" sz="1800">
                <a:latin typeface="Calibri" pitchFamily="34" charset="0"/>
              </a:rPr>
              <a:t>8% v hypománii</a:t>
            </a:r>
          </a:p>
          <a:p>
            <a:pPr>
              <a:buFontTx/>
              <a:buChar char="-"/>
            </a:pPr>
            <a:r>
              <a:rPr lang="cs-CZ" sz="1800">
                <a:latin typeface="Calibri" pitchFamily="34" charset="0"/>
              </a:rPr>
              <a:t> Zlepšit náladu, ulevit si od nudy, experimentování</a:t>
            </a:r>
          </a:p>
          <a:p>
            <a:r>
              <a:rPr lang="cs-CZ" sz="1800">
                <a:latin typeface="Calibri" pitchFamily="34" charset="0"/>
              </a:rPr>
              <a:t>zmírnit napětí, dosáhnout nebo udržet euforii, </a:t>
            </a:r>
          </a:p>
          <a:p>
            <a:r>
              <a:rPr lang="cs-CZ" sz="1800">
                <a:latin typeface="Calibri" pitchFamily="34" charset="0"/>
              </a:rPr>
              <a:t>zvýšení energie, pozitivní vnitřní a vnější </a:t>
            </a:r>
          </a:p>
          <a:p>
            <a:r>
              <a:rPr lang="cs-CZ" sz="1800">
                <a:latin typeface="Calibri" pitchFamily="34" charset="0"/>
              </a:rPr>
              <a:t>motivy zvládání</a:t>
            </a:r>
          </a:p>
        </p:txBody>
      </p:sp>
      <p:sp>
        <p:nvSpPr>
          <p:cNvPr id="41992" name="TextovéPole 9"/>
          <p:cNvSpPr txBox="1">
            <a:spLocks noChangeArrowheads="1"/>
          </p:cNvSpPr>
          <p:nvPr/>
        </p:nvSpPr>
        <p:spPr bwMode="auto">
          <a:xfrm>
            <a:off x="1331913" y="4941888"/>
            <a:ext cx="3373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latin typeface="Calibri" pitchFamily="34" charset="0"/>
              </a:rPr>
              <a:t>41% v depresi</a:t>
            </a:r>
          </a:p>
          <a:p>
            <a:r>
              <a:rPr lang="cs-CZ" sz="1800">
                <a:latin typeface="Calibri" pitchFamily="34" charset="0"/>
              </a:rPr>
              <a:t>- Negativní vnitřní motivy zvládání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346672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Úzkostná porucha (N)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Samoléčba alkoholem N (%)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Panická</a:t>
                      </a:r>
                      <a:r>
                        <a:rPr lang="cs-CZ" baseline="0" dirty="0" smtClean="0"/>
                        <a:t> porucha bez agorafobie (1800)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 (3,0)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Panická porucha s agorafobií (494)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 (6,7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fobie</a:t>
                      </a:r>
                      <a:r>
                        <a:rPr lang="cs-CZ" baseline="0" dirty="0" smtClean="0"/>
                        <a:t> (2021)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285 (14,9)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Specifické fobie (4074)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150 (4,1)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Generalizovaná úzkostná porucha (1938)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254 (14,1)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Jakákoliv úzkostná porucha (7177)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654 (10,0)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059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Samoléčba alkoholem u úzkostných poruch</a:t>
            </a:r>
          </a:p>
        </p:txBody>
      </p:sp>
      <p:sp>
        <p:nvSpPr>
          <p:cNvPr id="44060" name="TextovéPole 5"/>
          <p:cNvSpPr txBox="1">
            <a:spLocks noChangeArrowheads="1"/>
          </p:cNvSpPr>
          <p:nvPr/>
        </p:nvSpPr>
        <p:spPr bwMode="auto">
          <a:xfrm>
            <a:off x="7510463" y="4292600"/>
            <a:ext cx="16335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cs-CZ" sz="1200" i="1"/>
              <a:t>Robinson et al., 2009</a:t>
            </a:r>
          </a:p>
        </p:txBody>
      </p:sp>
      <p:sp>
        <p:nvSpPr>
          <p:cNvPr id="44061" name="TextovéPole 6"/>
          <p:cNvSpPr txBox="1">
            <a:spLocks noChangeArrowheads="1"/>
          </p:cNvSpPr>
          <p:nvPr/>
        </p:nvSpPr>
        <p:spPr bwMode="auto">
          <a:xfrm>
            <a:off x="468313" y="5013325"/>
            <a:ext cx="83232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b="1">
                <a:latin typeface="Calibri" pitchFamily="34" charset="0"/>
              </a:rPr>
              <a:t>Panická porucha: </a:t>
            </a:r>
            <a:r>
              <a:rPr lang="cs-CZ" sz="1800">
                <a:latin typeface="Calibri" pitchFamily="34" charset="0"/>
              </a:rPr>
              <a:t>alkohol snižuje obavy z úzkosti, ale současně zvyšuje senzitivitu k CO2</a:t>
            </a:r>
          </a:p>
          <a:p>
            <a:r>
              <a:rPr lang="cs-CZ" sz="1800">
                <a:latin typeface="Calibri" pitchFamily="34" charset="0"/>
              </a:rPr>
              <a:t>		a tudíž provokuje panické ataky</a:t>
            </a:r>
          </a:p>
          <a:p>
            <a:endParaRPr lang="cs-CZ" sz="1800">
              <a:latin typeface="Calibri" pitchFamily="34" charset="0"/>
            </a:endParaRPr>
          </a:p>
          <a:p>
            <a:r>
              <a:rPr lang="cs-CZ" sz="1800" b="1">
                <a:latin typeface="Calibri" pitchFamily="34" charset="0"/>
              </a:rPr>
              <a:t>PTSD: </a:t>
            </a:r>
            <a:r>
              <a:rPr lang="cs-CZ" sz="1800">
                <a:latin typeface="Calibri" pitchFamily="34" charset="0"/>
              </a:rPr>
              <a:t> 14,4% samoléčby alkoholem</a:t>
            </a:r>
            <a:endParaRPr lang="cs-CZ" sz="1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Psychózy: clozapin?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Deprese: antidepresiva + KBT?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Bipolární porucha: stabilizátor + atyp. AP + AD + naltrexon, lithium + valproát? Acamprosat?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Úzkostné poruchy: KBT?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PTSD: SSRI? Naltrexon? Disulfiram? psychoterapie?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GAD: buspiron?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Sociální fobie: paroxetin?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Panická porucha: KBT?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OCD: KBT?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Terapeutické možnosti komorbidity alkoholu a psychiatrických dg.</a:t>
            </a:r>
          </a:p>
        </p:txBody>
      </p:sp>
      <p:sp>
        <p:nvSpPr>
          <p:cNvPr id="46083" name="TextovéPole 3"/>
          <p:cNvSpPr txBox="1">
            <a:spLocks noChangeArrowheads="1"/>
          </p:cNvSpPr>
          <p:nvPr/>
        </p:nvSpPr>
        <p:spPr bwMode="auto">
          <a:xfrm>
            <a:off x="7824788" y="6581775"/>
            <a:ext cx="13192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cs-CZ" sz="1200" i="1"/>
              <a:t>Kelly et al.,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Nemoc nebo nezodpovědnost?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charset="0"/>
              </a:rPr>
              <a:t>Alkoholik – diagnóza nebo cejch vyvrhele?</a:t>
            </a:r>
          </a:p>
          <a:p>
            <a:r>
              <a:rPr lang="cs-CZ" sz="2800" smtClean="0">
                <a:latin typeface="Arial" charset="0"/>
              </a:rPr>
              <a:t>Jak se rizikové pití změní v závislost?</a:t>
            </a:r>
          </a:p>
          <a:p>
            <a:r>
              <a:rPr lang="cs-CZ" sz="2800" smtClean="0">
                <a:latin typeface="Arial" charset="0"/>
              </a:rPr>
              <a:t>Kde, u kterých pacientů, lze mluvit o nemoci nebo poruše?</a:t>
            </a:r>
          </a:p>
          <a:p>
            <a:r>
              <a:rPr lang="cs-CZ" sz="2800" smtClean="0">
                <a:latin typeface="Arial" charset="0"/>
              </a:rPr>
              <a:t>Proč nikdo z okolí pacienta neřeší rizikové pití včas?</a:t>
            </a:r>
          </a:p>
          <a:p>
            <a:r>
              <a:rPr lang="cs-CZ" sz="2800" smtClean="0">
                <a:latin typeface="Arial" charset="0"/>
              </a:rPr>
              <a:t>Co s tím?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Motivace jako klíč k léčbě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charset="0"/>
              </a:rPr>
              <a:t>Která slova motivují a která odradí?</a:t>
            </a:r>
          </a:p>
          <a:p>
            <a:pPr lvl="1"/>
            <a:r>
              <a:rPr lang="cs-CZ" sz="2400" smtClean="0">
                <a:latin typeface="Arial" charset="0"/>
              </a:rPr>
              <a:t>Problém</a:t>
            </a:r>
          </a:p>
          <a:p>
            <a:pPr lvl="1"/>
            <a:r>
              <a:rPr lang="cs-CZ" sz="2400" smtClean="0">
                <a:latin typeface="Arial" charset="0"/>
              </a:rPr>
              <a:t>Závislost</a:t>
            </a:r>
          </a:p>
          <a:p>
            <a:pPr lvl="1"/>
            <a:r>
              <a:rPr lang="cs-CZ" sz="2400" smtClean="0">
                <a:latin typeface="Arial" charset="0"/>
              </a:rPr>
              <a:t>Alkoholismus</a:t>
            </a:r>
          </a:p>
          <a:p>
            <a:pPr lvl="1"/>
            <a:r>
              <a:rPr lang="cs-CZ" sz="2400" smtClean="0">
                <a:latin typeface="Arial" charset="0"/>
              </a:rPr>
              <a:t>Nemoc</a:t>
            </a:r>
          </a:p>
          <a:p>
            <a:pPr lvl="1"/>
            <a:r>
              <a:rPr lang="cs-CZ" sz="2400" smtClean="0">
                <a:latin typeface="Arial" charset="0"/>
              </a:rPr>
              <a:t>Doživotní abstinence</a:t>
            </a:r>
          </a:p>
          <a:p>
            <a:pPr lvl="1"/>
            <a:r>
              <a:rPr lang="cs-CZ" sz="2400" smtClean="0">
                <a:latin typeface="Arial" charset="0"/>
              </a:rPr>
              <a:t>Postupné snižování spotřeby</a:t>
            </a:r>
          </a:p>
          <a:p>
            <a:pPr lvl="1"/>
            <a:r>
              <a:rPr lang="cs-CZ" sz="2400" smtClean="0">
                <a:latin typeface="Arial" charset="0"/>
              </a:rPr>
              <a:t>Rodina, přátelé</a:t>
            </a:r>
          </a:p>
          <a:p>
            <a:pPr lvl="1"/>
            <a:r>
              <a:rPr lang="cs-CZ" sz="2400" smtClean="0">
                <a:latin typeface="Arial" charset="0"/>
              </a:rPr>
              <a:t>Zaměstnání, kolegové</a:t>
            </a:r>
          </a:p>
          <a:p>
            <a:pPr lvl="1"/>
            <a:r>
              <a:rPr lang="cs-CZ" sz="2400" smtClean="0">
                <a:latin typeface="Arial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692150"/>
            <a:ext cx="8075612" cy="5434013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endParaRPr lang="cs-CZ" sz="2400" b="1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400" b="1" smtClean="0"/>
              <a:t>Představuje alkohol i problém pro pacienty s jinými psychiatrickými diagnózami?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z="2400" b="1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400" b="1" smtClean="0"/>
              <a:t>Pokud ano, jaký je vztah mezi abusem alkoholu a ostatními dg. (koincidence, symptomatický, kauzální...)?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z="2400" b="1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400" b="1" smtClean="0"/>
              <a:t>Jaké jsou důsledky abusu alkoholu pro ostatní dg., jejich průběh, prognózu a terapii?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z="2400" b="1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400" b="1" smtClean="0"/>
              <a:t>Co s tím může dělat psychiatr – neadiktolog?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7107238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492500" y="6524625"/>
            <a:ext cx="565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0" anchor="b"/>
          <a:lstStyle/>
          <a:p>
            <a:pPr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 Narrow" pitchFamily="34" charset="0"/>
              <a:buNone/>
              <a:defRPr/>
            </a:pPr>
            <a:endParaRPr lang="en-GB" sz="1200" b="1" dirty="0">
              <a:latin typeface="Arial Narrow" pitchFamily="34" charset="0"/>
              <a:ea typeface="ＭＳ Ｐゴシック" pitchFamily="34" charset="-128"/>
              <a:cs typeface="+mn-cs"/>
            </a:endParaRPr>
          </a:p>
          <a:p>
            <a:pPr algn="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 Narrow" pitchFamily="34" charset="0"/>
              <a:buNone/>
              <a:defRPr/>
            </a:pPr>
            <a:r>
              <a:rPr lang="cs-CZ" sz="1050" i="1" dirty="0" err="1">
                <a:latin typeface="Calibri" pitchFamily="34" charset="0"/>
                <a:ea typeface="ＭＳ Ｐゴシック" pitchFamily="34" charset="-128"/>
                <a:cs typeface="+mn-cs"/>
              </a:rPr>
              <a:t>Wittchen</a:t>
            </a:r>
            <a:r>
              <a:rPr lang="cs-CZ" sz="1050" i="1" dirty="0">
                <a:latin typeface="Calibri" pitchFamily="34" charset="0"/>
                <a:ea typeface="ＭＳ Ｐゴシック" pitchFamily="34" charset="-128"/>
                <a:cs typeface="+mn-cs"/>
              </a:rPr>
              <a:t> HU</a:t>
            </a:r>
            <a:r>
              <a:rPr lang="en-US" sz="1050" i="1" dirty="0">
                <a:latin typeface="Calibri" pitchFamily="34" charset="0"/>
                <a:ea typeface="ＭＳ Ｐゴシック" pitchFamily="34" charset="-128"/>
                <a:cs typeface="+mn-cs"/>
              </a:rPr>
              <a:t> et al. </a:t>
            </a:r>
            <a:r>
              <a:rPr lang="cs-CZ" sz="1050" i="1" dirty="0">
                <a:latin typeface="Calibri" pitchFamily="34" charset="0"/>
                <a:ea typeface="ＭＳ Ｐゴシック" pitchFamily="34" charset="-128"/>
                <a:cs typeface="+mn-cs"/>
              </a:rPr>
              <a:t>Eur </a:t>
            </a:r>
            <a:r>
              <a:rPr lang="cs-CZ" sz="1050" i="1" dirty="0" err="1">
                <a:latin typeface="Calibri" pitchFamily="34" charset="0"/>
                <a:ea typeface="ＭＳ Ｐゴシック" pitchFamily="34" charset="-128"/>
                <a:cs typeface="+mn-cs"/>
              </a:rPr>
              <a:t>Neuropsychopharmacol</a:t>
            </a:r>
            <a:r>
              <a:rPr lang="en-US" sz="1050" i="1" dirty="0">
                <a:latin typeface="Calibri" pitchFamily="34" charset="0"/>
                <a:ea typeface="ＭＳ Ｐゴシック" pitchFamily="34" charset="-128"/>
                <a:cs typeface="+mn-cs"/>
              </a:rPr>
              <a:t>. 20</a:t>
            </a:r>
            <a:r>
              <a:rPr lang="cs-CZ" sz="1050" i="1" dirty="0">
                <a:latin typeface="Calibri" pitchFamily="34" charset="0"/>
                <a:ea typeface="ＭＳ Ｐゴシック" pitchFamily="34" charset="-128"/>
                <a:cs typeface="+mn-cs"/>
              </a:rPr>
              <a:t>11</a:t>
            </a:r>
            <a:r>
              <a:rPr lang="en-US" sz="1050" i="1" dirty="0">
                <a:latin typeface="Calibri" pitchFamily="34" charset="0"/>
                <a:ea typeface="ＭＳ Ｐゴシック" pitchFamily="34" charset="-128"/>
                <a:cs typeface="+mn-cs"/>
              </a:rPr>
              <a:t>;</a:t>
            </a:r>
            <a:r>
              <a:rPr lang="cs-CZ" sz="1050" i="1" dirty="0">
                <a:latin typeface="Calibri" pitchFamily="34" charset="0"/>
                <a:ea typeface="ＭＳ Ｐゴシック" pitchFamily="34" charset="-128"/>
                <a:cs typeface="+mn-cs"/>
              </a:rPr>
              <a:t>21</a:t>
            </a:r>
            <a:r>
              <a:rPr lang="en-US" sz="1050" i="1" dirty="0">
                <a:latin typeface="Calibri" pitchFamily="34" charset="0"/>
                <a:ea typeface="ＭＳ Ｐゴシック" pitchFamily="34" charset="-128"/>
                <a:cs typeface="+mn-cs"/>
              </a:rPr>
              <a:t>:</a:t>
            </a:r>
            <a:r>
              <a:rPr lang="cs-CZ" sz="1050" i="1" dirty="0">
                <a:latin typeface="Calibri" pitchFamily="34" charset="0"/>
                <a:ea typeface="ＭＳ Ｐゴシック" pitchFamily="34" charset="-128"/>
                <a:cs typeface="+mn-cs"/>
              </a:rPr>
              <a:t>655</a:t>
            </a:r>
            <a:r>
              <a:rPr lang="en-US" sz="1050" i="1" dirty="0">
                <a:latin typeface="Calibri" pitchFamily="34" charset="0"/>
                <a:ea typeface="ＭＳ Ｐゴシック" pitchFamily="34" charset="-128"/>
                <a:cs typeface="+mn-cs"/>
              </a:rPr>
              <a:t>-</a:t>
            </a:r>
            <a:r>
              <a:rPr lang="cs-CZ" sz="1050" i="1" dirty="0">
                <a:latin typeface="Calibri" pitchFamily="34" charset="0"/>
                <a:ea typeface="ＭＳ Ｐゴシック" pitchFamily="34" charset="-128"/>
                <a:cs typeface="+mn-cs"/>
              </a:rPr>
              <a:t>7</a:t>
            </a:r>
            <a:r>
              <a:rPr lang="en-US" sz="1050" i="1" dirty="0">
                <a:latin typeface="Calibri" pitchFamily="34" charset="0"/>
                <a:ea typeface="ＭＳ Ｐゴシック" pitchFamily="34" charset="-128"/>
                <a:cs typeface="+mn-cs"/>
              </a:rPr>
              <a:t>9.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75463" y="188913"/>
            <a:ext cx="865187" cy="4535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/>
          </a:p>
        </p:txBody>
      </p:sp>
      <p:sp>
        <p:nvSpPr>
          <p:cNvPr id="19460" name="TextovéPole 6"/>
          <p:cNvSpPr txBox="1">
            <a:spLocks noChangeArrowheads="1"/>
          </p:cNvSpPr>
          <p:nvPr/>
        </p:nvSpPr>
        <p:spPr bwMode="auto">
          <a:xfrm>
            <a:off x="1476375" y="333375"/>
            <a:ext cx="647700" cy="306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OCD</a:t>
            </a:r>
          </a:p>
        </p:txBody>
      </p:sp>
      <p:sp>
        <p:nvSpPr>
          <p:cNvPr id="19461" name="TextovéPole 7"/>
          <p:cNvSpPr txBox="1">
            <a:spLocks noChangeArrowheads="1"/>
          </p:cNvSpPr>
          <p:nvPr/>
        </p:nvSpPr>
        <p:spPr bwMode="auto">
          <a:xfrm>
            <a:off x="107950" y="765175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Poruchy příjmu potravy</a:t>
            </a:r>
          </a:p>
        </p:txBody>
      </p:sp>
      <p:sp>
        <p:nvSpPr>
          <p:cNvPr id="19462" name="TextovéPole 8"/>
          <p:cNvSpPr txBox="1">
            <a:spLocks noChangeArrowheads="1"/>
          </p:cNvSpPr>
          <p:nvPr/>
        </p:nvSpPr>
        <p:spPr bwMode="auto">
          <a:xfrm>
            <a:off x="107950" y="1196975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Závislost na kanabisu</a:t>
            </a:r>
          </a:p>
        </p:txBody>
      </p:sp>
      <p:sp>
        <p:nvSpPr>
          <p:cNvPr id="19463" name="TextovéPole 9"/>
          <p:cNvSpPr txBox="1">
            <a:spLocks noChangeArrowheads="1"/>
          </p:cNvSpPr>
          <p:nvPr/>
        </p:nvSpPr>
        <p:spPr bwMode="auto">
          <a:xfrm>
            <a:off x="107950" y="1628775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Psychotické poruchy</a:t>
            </a:r>
          </a:p>
        </p:txBody>
      </p:sp>
      <p:sp>
        <p:nvSpPr>
          <p:cNvPr id="19464" name="TextovéPole 10"/>
          <p:cNvSpPr txBox="1">
            <a:spLocks noChangeArrowheads="1"/>
          </p:cNvSpPr>
          <p:nvPr/>
        </p:nvSpPr>
        <p:spPr bwMode="auto">
          <a:xfrm>
            <a:off x="107950" y="2060575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Poruchy osobnosti</a:t>
            </a:r>
          </a:p>
        </p:txBody>
      </p:sp>
      <p:sp>
        <p:nvSpPr>
          <p:cNvPr id="19465" name="TextovéPole 11"/>
          <p:cNvSpPr txBox="1">
            <a:spLocks noChangeArrowheads="1"/>
          </p:cNvSpPr>
          <p:nvPr/>
        </p:nvSpPr>
        <p:spPr bwMode="auto">
          <a:xfrm>
            <a:off x="107950" y="2492375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PTSD</a:t>
            </a:r>
          </a:p>
        </p:txBody>
      </p:sp>
      <p:sp>
        <p:nvSpPr>
          <p:cNvPr id="19466" name="TextovéPole 12"/>
          <p:cNvSpPr txBox="1">
            <a:spLocks noChangeArrowheads="1"/>
          </p:cNvSpPr>
          <p:nvPr/>
        </p:nvSpPr>
        <p:spPr bwMode="auto">
          <a:xfrm>
            <a:off x="107950" y="2924175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Poruchy chování</a:t>
            </a:r>
          </a:p>
        </p:txBody>
      </p:sp>
      <p:sp>
        <p:nvSpPr>
          <p:cNvPr id="19467" name="TextovéPole 13"/>
          <p:cNvSpPr txBox="1">
            <a:spLocks noChangeArrowheads="1"/>
          </p:cNvSpPr>
          <p:nvPr/>
        </p:nvSpPr>
        <p:spPr bwMode="auto">
          <a:xfrm>
            <a:off x="107950" y="3357563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Závislost na alkoholu</a:t>
            </a:r>
          </a:p>
        </p:txBody>
      </p:sp>
      <p:sp>
        <p:nvSpPr>
          <p:cNvPr id="19468" name="TextovéPole 14"/>
          <p:cNvSpPr txBox="1">
            <a:spLocks noChangeArrowheads="1"/>
          </p:cNvSpPr>
          <p:nvPr/>
        </p:nvSpPr>
        <p:spPr bwMode="auto">
          <a:xfrm>
            <a:off x="107950" y="3789363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Somatoformní poruchy</a:t>
            </a:r>
          </a:p>
        </p:txBody>
      </p:sp>
      <p:sp>
        <p:nvSpPr>
          <p:cNvPr id="19469" name="TextovéPole 15"/>
          <p:cNvSpPr txBox="1">
            <a:spLocks noChangeArrowheads="1"/>
          </p:cNvSpPr>
          <p:nvPr/>
        </p:nvSpPr>
        <p:spPr bwMode="auto">
          <a:xfrm>
            <a:off x="0" y="4221163"/>
            <a:ext cx="212407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ADHD / hyperkinet. por.</a:t>
            </a:r>
          </a:p>
        </p:txBody>
      </p:sp>
      <p:sp>
        <p:nvSpPr>
          <p:cNvPr id="19470" name="TextovéPole 16"/>
          <p:cNvSpPr txBox="1">
            <a:spLocks noChangeArrowheads="1"/>
          </p:cNvSpPr>
          <p:nvPr/>
        </p:nvSpPr>
        <p:spPr bwMode="auto">
          <a:xfrm>
            <a:off x="107950" y="4652963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Demence</a:t>
            </a:r>
          </a:p>
        </p:txBody>
      </p:sp>
      <p:sp>
        <p:nvSpPr>
          <p:cNvPr id="19471" name="TextovéPole 17"/>
          <p:cNvSpPr txBox="1">
            <a:spLocks noChangeArrowheads="1"/>
          </p:cNvSpPr>
          <p:nvPr/>
        </p:nvSpPr>
        <p:spPr bwMode="auto">
          <a:xfrm>
            <a:off x="107950" y="5084763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Unipolární deprese</a:t>
            </a:r>
          </a:p>
        </p:txBody>
      </p:sp>
      <p:sp>
        <p:nvSpPr>
          <p:cNvPr id="19472" name="TextovéPole 18"/>
          <p:cNvSpPr txBox="1">
            <a:spLocks noChangeArrowheads="1"/>
          </p:cNvSpPr>
          <p:nvPr/>
        </p:nvSpPr>
        <p:spPr bwMode="auto">
          <a:xfrm>
            <a:off x="107950" y="5589588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Nespavost</a:t>
            </a:r>
          </a:p>
        </p:txBody>
      </p:sp>
      <p:sp>
        <p:nvSpPr>
          <p:cNvPr id="19473" name="TextovéPole 19"/>
          <p:cNvSpPr txBox="1">
            <a:spLocks noChangeArrowheads="1"/>
          </p:cNvSpPr>
          <p:nvPr/>
        </p:nvSpPr>
        <p:spPr bwMode="auto">
          <a:xfrm>
            <a:off x="107950" y="6021388"/>
            <a:ext cx="20161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Calibri" pitchFamily="34" charset="0"/>
              </a:rPr>
              <a:t>Úzkostné poruchy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107950" y="3357563"/>
            <a:ext cx="7129463" cy="287337"/>
          </a:xfrm>
          <a:prstGeom prst="roundRect">
            <a:avLst>
              <a:gd name="adj" fmla="val 16667"/>
            </a:avLst>
          </a:prstGeom>
          <a:solidFill>
            <a:srgbClr val="FFFF99">
              <a:alpha val="2000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36563" y="1268413"/>
          <a:ext cx="8707437" cy="5318125"/>
        </p:xfrm>
        <a:graphic>
          <a:graphicData uri="http://schemas.openxmlformats.org/presentationml/2006/ole">
            <p:oleObj spid="_x0000_s1026" name="Graf" r:id="rId4" imgW="8810608" imgH="5381557" progId="Excel.Sheet.8">
              <p:embed/>
            </p:oleObj>
          </a:graphicData>
        </a:graphic>
      </p:graphicFrame>
      <p:sp>
        <p:nvSpPr>
          <p:cNvPr id="1027" name="TextBox 4"/>
          <p:cNvSpPr txBox="1">
            <a:spLocks noChangeArrowheads="1"/>
          </p:cNvSpPr>
          <p:nvPr/>
        </p:nvSpPr>
        <p:spPr bwMode="auto">
          <a:xfrm>
            <a:off x="4787900" y="6521450"/>
            <a:ext cx="285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Calibri" pitchFamily="34" charset="0"/>
              </a:rPr>
              <a:t>Celkové náklady</a:t>
            </a:r>
            <a:r>
              <a:rPr lang="en-GB" b="1">
                <a:latin typeface="Calibri" pitchFamily="34" charset="0"/>
              </a:rPr>
              <a:t> (</a:t>
            </a:r>
            <a:r>
              <a:rPr lang="cs-CZ" b="1">
                <a:latin typeface="Calibri" pitchFamily="34" charset="0"/>
              </a:rPr>
              <a:t>milióny </a:t>
            </a:r>
            <a:r>
              <a:rPr lang="en-GB" b="1">
                <a:latin typeface="Calibri" pitchFamily="34" charset="0"/>
              </a:rPr>
              <a:t>€)</a:t>
            </a:r>
          </a:p>
        </p:txBody>
      </p:sp>
      <p:sp>
        <p:nvSpPr>
          <p:cNvPr id="1028" name="TextBox 8"/>
          <p:cNvSpPr txBox="1">
            <a:spLocks noChangeArrowheads="1"/>
          </p:cNvSpPr>
          <p:nvPr/>
        </p:nvSpPr>
        <p:spPr bwMode="auto">
          <a:xfrm>
            <a:off x="0" y="6583363"/>
            <a:ext cx="3624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>
                <a:latin typeface="Calibri" pitchFamily="34" charset="0"/>
                <a:ea typeface="ＭＳ Ｐゴシック" pitchFamily="34" charset="-128"/>
              </a:rPr>
              <a:t>Gustavsson A et al. Eur Neuropsychopharmacol. 2011; 21: 718-779</a:t>
            </a:r>
            <a:endParaRPr lang="en-US" sz="10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Náklady na onemocnění mozku v Evropě 2010</a:t>
            </a:r>
          </a:p>
        </p:txBody>
      </p:sp>
      <p:sp>
        <p:nvSpPr>
          <p:cNvPr id="111626" name="AutoShape 10"/>
          <p:cNvSpPr>
            <a:spLocks noChangeArrowheads="1"/>
          </p:cNvSpPr>
          <p:nvPr/>
        </p:nvSpPr>
        <p:spPr bwMode="auto">
          <a:xfrm>
            <a:off x="971550" y="4941888"/>
            <a:ext cx="7129463" cy="287337"/>
          </a:xfrm>
          <a:prstGeom prst="roundRect">
            <a:avLst>
              <a:gd name="adj" fmla="val 16667"/>
            </a:avLst>
          </a:prstGeom>
          <a:solidFill>
            <a:srgbClr val="FFFF99">
              <a:alpha val="2000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80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Depresivní porucha</a:t>
            </a:r>
          </a:p>
          <a:p>
            <a:pPr eaLnBrk="1" hangingPunct="1"/>
            <a:r>
              <a:rPr lang="cs-CZ" sz="2400" smtClean="0"/>
              <a:t>Bipolární afektivní porucha</a:t>
            </a:r>
          </a:p>
          <a:p>
            <a:pPr eaLnBrk="1" hangingPunct="1"/>
            <a:r>
              <a:rPr lang="cs-CZ" sz="2400" smtClean="0"/>
              <a:t>Schizofrenie</a:t>
            </a:r>
          </a:p>
          <a:p>
            <a:pPr eaLnBrk="1" hangingPunct="1"/>
            <a:r>
              <a:rPr lang="cs-CZ" sz="2400" smtClean="0"/>
              <a:t>Úzkostné poruchy</a:t>
            </a:r>
          </a:p>
          <a:p>
            <a:pPr eaLnBrk="1" hangingPunct="1"/>
            <a:r>
              <a:rPr lang="cs-CZ" sz="2400" smtClean="0"/>
              <a:t>PTSD</a:t>
            </a:r>
          </a:p>
          <a:p>
            <a:pPr eaLnBrk="1" hangingPunct="1"/>
            <a:r>
              <a:rPr lang="cs-CZ" sz="2400" smtClean="0"/>
              <a:t>OCD</a:t>
            </a:r>
          </a:p>
          <a:p>
            <a:pPr eaLnBrk="1" hangingPunct="1"/>
            <a:r>
              <a:rPr lang="cs-CZ" sz="2400" smtClean="0"/>
              <a:t>Sociální fobie</a:t>
            </a:r>
          </a:p>
          <a:p>
            <a:pPr eaLnBrk="1" hangingPunct="1"/>
            <a:r>
              <a:rPr lang="cs-CZ" sz="2400" smtClean="0"/>
              <a:t>ADHD</a:t>
            </a:r>
          </a:p>
          <a:p>
            <a:pPr eaLnBrk="1" hangingPunct="1"/>
            <a:r>
              <a:rPr lang="cs-CZ" sz="2400" smtClean="0"/>
              <a:t>Poruchy osobnosti</a:t>
            </a:r>
          </a:p>
          <a:p>
            <a:pPr eaLnBrk="1" hangingPunct="1"/>
            <a:r>
              <a:rPr lang="cs-CZ" sz="2400" smtClean="0"/>
              <a:t>Patologické hráčství</a:t>
            </a:r>
          </a:p>
          <a:p>
            <a:pPr eaLnBrk="1" hangingPunct="1"/>
            <a:endParaRPr lang="cs-CZ" sz="2000" smtClean="0"/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400">
                <a:solidFill>
                  <a:schemeClr val="bg1"/>
                </a:solidFill>
                <a:latin typeface="Calibri" pitchFamily="34" charset="0"/>
              </a:rPr>
              <a:t>Studie NESARC: komorbidita psychiatrických dg. a abusu návykových látek v USA (N=43.093)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endParaRPr lang="cs-CZ" sz="280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800" smtClean="0"/>
              <a:t>Afektivní/úzkostná porucha vede ke zneužívání alkoholu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z="280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800" smtClean="0"/>
              <a:t>Užívání alkoholu vyvolává afektivní/úzkostné poruchy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z="280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800" smtClean="0"/>
              <a:t>Hybridní model vzájemné interakce</a:t>
            </a:r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400">
                <a:solidFill>
                  <a:schemeClr val="bg1"/>
                </a:solidFill>
                <a:latin typeface="Calibri" pitchFamily="34" charset="0"/>
              </a:rPr>
              <a:t>Modely vztahu mezi abusem alkoholu </a:t>
            </a:r>
          </a:p>
          <a:p>
            <a:pPr algn="ctr"/>
            <a:r>
              <a:rPr lang="cs-CZ" sz="2400">
                <a:solidFill>
                  <a:schemeClr val="bg1"/>
                </a:solidFill>
                <a:latin typeface="Calibri" pitchFamily="34" charset="0"/>
              </a:rPr>
              <a:t>a afektivními a úzkostnými poruchami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endParaRPr lang="cs-CZ" sz="280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400" smtClean="0"/>
              <a:t>Celoživotní prevalence depresivní poruchy a abusu návykových látek je 5,82%; prevalence deprese vyvolané návykovou látkou je 0,26% </a:t>
            </a:r>
            <a:r>
              <a:rPr lang="cs-CZ" sz="1200" smtClean="0"/>
              <a:t>(Blanco et al., 2012)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z="280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400" smtClean="0"/>
              <a:t>Roční prevalence komorbidity deprese a abusu alkoholu je v populaci 1,2% </a:t>
            </a:r>
            <a:r>
              <a:rPr lang="cs-CZ" sz="1200" smtClean="0"/>
              <a:t>(Cranford et al., 2011)</a:t>
            </a:r>
            <a:endParaRPr lang="cs-CZ" sz="280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cs-CZ" sz="280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sz="2400" smtClean="0"/>
              <a:t>Přítomnost jedné poruchy zvyšuje riziko vzniku druhé více než 2x </a:t>
            </a:r>
            <a:r>
              <a:rPr lang="cs-CZ" sz="1200" smtClean="0"/>
              <a:t>(Boden a Fergusson, 2011)</a:t>
            </a:r>
            <a:endParaRPr lang="cs-CZ" sz="2400" smtClean="0"/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Deprese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&amp; </a:t>
            </a:r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alkohol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Mladší věk při začátku depresivní poruchy a při prvním TS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Více agresivity, hostility a impulzivity; poruchy chování v dětství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Větší konzumace cigaret, vyšší riziko abusu drog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Větší frekvence atypické deprese</a:t>
            </a:r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</p:txBody>
      </p:sp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0" y="260350"/>
            <a:ext cx="8177213" cy="10810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Deprese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&amp; </a:t>
            </a:r>
            <a:r>
              <a:rPr lang="cs-CZ" sz="2800">
                <a:solidFill>
                  <a:schemeClr val="bg1"/>
                </a:solidFill>
                <a:latin typeface="Calibri" pitchFamily="34" charset="0"/>
              </a:rPr>
              <a:t>alkohol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0"/>
            <a:ext cx="5832475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557713"/>
            <a:ext cx="7561263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ovéPole 3"/>
          <p:cNvSpPr txBox="1">
            <a:spLocks noChangeArrowheads="1"/>
          </p:cNvSpPr>
          <p:nvPr/>
        </p:nvSpPr>
        <p:spPr bwMode="auto">
          <a:xfrm>
            <a:off x="7818438" y="6581775"/>
            <a:ext cx="1325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cs-CZ" sz="1200" i="1"/>
              <a:t>Yoon et al.,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577</Words>
  <Application>Microsoft Office PowerPoint</Application>
  <PresentationFormat>On-screen Show (4:3)</PresentationFormat>
  <Paragraphs>162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Arial Narrow</vt:lpstr>
      <vt:lpstr>ＭＳ Ｐゴシック</vt:lpstr>
      <vt:lpstr>Motiv sady Office</vt:lpstr>
      <vt:lpstr>Graf</vt:lpstr>
      <vt:lpstr>Microsoft Excel Chart</vt:lpstr>
      <vt:lpstr>Proč by se psychiatr měl zabývat alkoholiky?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Nemoc nebo nezodpovědnost?</vt:lpstr>
      <vt:lpstr>Motivace jako klíč k léčbě</vt:lpstr>
    </vt:vector>
  </TitlesOfParts>
  <Company>PCP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by se psychiatr měl zabývat alkoholiky?</dc:title>
  <dc:creator>Pavel Mohr</dc:creator>
  <cp:lastModifiedBy>hpap</cp:lastModifiedBy>
  <cp:revision>105</cp:revision>
  <dcterms:created xsi:type="dcterms:W3CDTF">2012-05-09T06:55:32Z</dcterms:created>
  <dcterms:modified xsi:type="dcterms:W3CDTF">2012-06-04T08:31:02Z</dcterms:modified>
</cp:coreProperties>
</file>